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1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173223" y="1408887"/>
            <a:ext cx="7845552" cy="2494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45177" y="5223459"/>
            <a:ext cx="11301644" cy="11963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tx1"/>
                </a:solidFill>
                <a:latin typeface="Comic Sans MS" panose="030F0702030302020204"/>
                <a:cs typeface="Comic Sans MS" panose="030F07020303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tx1"/>
                </a:solidFill>
                <a:latin typeface="Comic Sans MS" panose="030F0702030302020204"/>
                <a:cs typeface="Comic Sans MS" panose="030F07020303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tx1"/>
                </a:solidFill>
                <a:latin typeface="Comic Sans MS" panose="030F0702030302020204"/>
                <a:cs typeface="Comic Sans MS" panose="030F07020303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t>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1999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6065" y="268985"/>
            <a:ext cx="10519867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1" i="0">
                <a:solidFill>
                  <a:schemeClr val="tx1"/>
                </a:solidFill>
                <a:latin typeface="Comic Sans MS" panose="030F0702030302020204"/>
                <a:cs typeface="Comic Sans MS" panose="030F0702030302020204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62491" y="1970659"/>
            <a:ext cx="10363200" cy="4418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 panose="02020603050405020304"/>
                <a:cs typeface="Times New Roman" panose="02020603050405020304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jakonline.com/engine/learning/maos.php?opt=peraturan&amp;amp;nomor=201_KMK.04_2000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/>
              <a:t>POLTEK STMI</a:t>
            </a:r>
            <a:br>
              <a:rPr lang="en-US" sz="4800"/>
            </a:br>
            <a:r>
              <a:rPr lang="en-US" sz="4800"/>
              <a:t>PAJAK </a:t>
            </a:r>
            <a:r>
              <a:rPr lang="en-US" sz="4800" dirty="0"/>
              <a:t>BUMI &amp;BBANGUNAN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PERTEMUAN TANGGAL 15 JANUARI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581275" y="609600"/>
          <a:ext cx="7029450" cy="5631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2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6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94940">
                <a:tc gridSpan="3"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Contoh Soal</a:t>
                      </a:r>
                      <a:r>
                        <a:rPr sz="1600" b="1" spc="4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: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600" b="1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Dasar </a:t>
                      </a:r>
                      <a:r>
                        <a:rPr sz="1600" b="1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Pengenaan Pajak</a:t>
                      </a:r>
                      <a:r>
                        <a:rPr sz="1600" b="1" spc="1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: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  <a:p>
                      <a:pPr marL="105410">
                        <a:lnSpc>
                          <a:spcPct val="100000"/>
                        </a:lnSpc>
                        <a:spcBef>
                          <a:spcPts val="385"/>
                        </a:spcBef>
                        <a:buFont typeface="Tahoma" panose="020B0604030504040204"/>
                        <a:buAutoNum type="arabicPeriod"/>
                        <a:tabLst>
                          <a:tab pos="342265" algn="l"/>
                        </a:tabLst>
                      </a:pPr>
                      <a:r>
                        <a:rPr sz="1600" b="1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Seorang </a:t>
                      </a:r>
                      <a:r>
                        <a:rPr sz="1600" b="1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WP </a:t>
                      </a:r>
                      <a:r>
                        <a:rPr sz="1600" b="1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hanya </a:t>
                      </a:r>
                      <a:r>
                        <a:rPr sz="1600" b="1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mempunyai </a:t>
                      </a:r>
                      <a:r>
                        <a:rPr sz="1600" b="1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objek </a:t>
                      </a:r>
                      <a:r>
                        <a:rPr sz="1600" b="1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pajak berupa bumi </a:t>
                      </a:r>
                      <a:r>
                        <a:rPr sz="1600" b="1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sbb</a:t>
                      </a:r>
                      <a:r>
                        <a:rPr sz="1600" b="1" spc="30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: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  <a:p>
                      <a:pPr marL="360045">
                        <a:lnSpc>
                          <a:spcPct val="100000"/>
                        </a:lnSpc>
                        <a:spcBef>
                          <a:spcPts val="385"/>
                        </a:spcBef>
                        <a:tabLst>
                          <a:tab pos="3763645" algn="l"/>
                        </a:tabLst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NJOP</a:t>
                      </a:r>
                      <a:r>
                        <a:rPr sz="1600" spc="2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Bumi	Rp</a:t>
                      </a: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3.000.000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  <a:p>
                      <a:pPr marL="360045">
                        <a:lnSpc>
                          <a:spcPct val="100000"/>
                        </a:lnSpc>
                        <a:spcBef>
                          <a:spcPts val="380"/>
                        </a:spcBef>
                        <a:tabLst>
                          <a:tab pos="3763645" algn="l"/>
                        </a:tabLst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NJOPTKP	</a:t>
                      </a:r>
                      <a:r>
                        <a:rPr sz="1600" u="sng" spc="-5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Tahoma" panose="020B0604030504040204"/>
                          <a:cs typeface="Tahoma" panose="020B0604030504040204"/>
                        </a:rPr>
                        <a:t>Rp 8.000.000</a:t>
                      </a:r>
                      <a:r>
                        <a:rPr sz="1600" spc="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–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  <a:p>
                      <a:pPr marL="1362075"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60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-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  <a:p>
                      <a:pPr marL="360045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Tidak </a:t>
                      </a: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dikenakan 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PBB </a:t>
                      </a: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karena NJOP berada dibawah 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batas</a:t>
                      </a:r>
                      <a:r>
                        <a:rPr sz="1600" spc="114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NJOPTKP-nya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  <a:p>
                      <a:pPr marL="105410" marR="363220" indent="64135">
                        <a:lnSpc>
                          <a:spcPct val="120000"/>
                        </a:lnSpc>
                        <a:buAutoNum type="arabicPeriod" startAt="2"/>
                        <a:tabLst>
                          <a:tab pos="406400" algn="l"/>
                        </a:tabLst>
                      </a:pP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WP </a:t>
                      </a: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mempunyai 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dua objek pajak bumi dan bangunan masing- masing  </a:t>
                      </a:r>
                      <a:r>
                        <a:rPr sz="160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di 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desa A dan</a:t>
                      </a:r>
                      <a:r>
                        <a:rPr sz="1600" spc="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B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4508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R="41910" algn="r">
                        <a:lnSpc>
                          <a:spcPts val="1915"/>
                        </a:lnSpc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Desa 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A</a:t>
                      </a:r>
                      <a:r>
                        <a:rPr sz="1600" spc="-7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: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ts val="1915"/>
                        </a:lnSpc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NJOP</a:t>
                      </a:r>
                      <a:r>
                        <a:rPr sz="1600" spc="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Bumi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3080">
                        <a:lnSpc>
                          <a:spcPts val="1915"/>
                        </a:lnSpc>
                        <a:tabLst>
                          <a:tab pos="878840" algn="l"/>
                        </a:tabLst>
                      </a:pP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Rp	8.000.000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NJOP</a:t>
                      </a:r>
                      <a:r>
                        <a:rPr sz="160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Bangunan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23495" marB="0"/>
                </a:tc>
                <a:tc>
                  <a:txBody>
                    <a:bodyPr/>
                    <a:lstStyle/>
                    <a:p>
                      <a:pPr marL="51308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878840" algn="l"/>
                        </a:tabLst>
                      </a:pPr>
                      <a:r>
                        <a:rPr sz="1600" u="sng" spc="-5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Tahoma" panose="020B0604030504040204"/>
                          <a:cs typeface="Tahoma" panose="020B0604030504040204"/>
                        </a:rPr>
                        <a:t>Rp	5.000.000</a:t>
                      </a:r>
                      <a:r>
                        <a:rPr sz="1600" u="sng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u="sng" spc="-5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Tahoma" panose="020B0604030504040204"/>
                          <a:cs typeface="Tahoma" panose="020B0604030504040204"/>
                        </a:rPr>
                        <a:t>+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23495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3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NJOP sbg</a:t>
                      </a:r>
                      <a:r>
                        <a:rPr sz="1600" spc="2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DPP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23495" marB="0"/>
                </a:tc>
                <a:tc>
                  <a:txBody>
                    <a:bodyPr/>
                    <a:lstStyle/>
                    <a:p>
                      <a:pPr marL="51308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Rp</a:t>
                      </a: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13.000.000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23495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NJOPTKP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23495" marB="0"/>
                </a:tc>
                <a:tc>
                  <a:txBody>
                    <a:bodyPr/>
                    <a:lstStyle/>
                    <a:p>
                      <a:pPr marL="51244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958215" algn="l"/>
                        </a:tabLst>
                      </a:pPr>
                      <a:r>
                        <a:rPr sz="1600" u="sng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Tahoma" panose="020B0604030504040204"/>
                          <a:cs typeface="Tahoma" panose="020B0604030504040204"/>
                        </a:rPr>
                        <a:t> 	</a:t>
                      </a:r>
                      <a:r>
                        <a:rPr sz="1600" u="sng" spc="-5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Tahoma" panose="020B0604030504040204"/>
                          <a:cs typeface="Tahoma" panose="020B0604030504040204"/>
                        </a:rPr>
                        <a:t>8.000.000</a:t>
                      </a:r>
                      <a:r>
                        <a:rPr sz="1600" u="sng" spc="1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u="sng" spc="-5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Tahoma" panose="020B0604030504040204"/>
                          <a:cs typeface="Tahoma" panose="020B0604030504040204"/>
                        </a:rPr>
                        <a:t>-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23495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3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7688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NJOP 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u/pengh.</a:t>
                      </a:r>
                      <a:r>
                        <a:rPr sz="1600" spc="-4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Pjk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23495" marB="0"/>
                </a:tc>
                <a:tc>
                  <a:txBody>
                    <a:bodyPr/>
                    <a:lstStyle/>
                    <a:p>
                      <a:pPr marL="55118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916940" algn="l"/>
                        </a:tabLst>
                      </a:pP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Rp	5.000.000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23495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005"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Desa 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B</a:t>
                      </a:r>
                      <a:r>
                        <a:rPr sz="1600" spc="-7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: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NJOP</a:t>
                      </a:r>
                      <a:r>
                        <a:rPr sz="1600" spc="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Bumi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23495" marB="0"/>
                </a:tc>
                <a:tc>
                  <a:txBody>
                    <a:bodyPr/>
                    <a:lstStyle/>
                    <a:p>
                      <a:pPr marL="57721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942975" algn="l"/>
                        </a:tabLst>
                      </a:pP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Rp	5.000.000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23495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NJOP</a:t>
                      </a:r>
                      <a:r>
                        <a:rPr sz="160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Bangunan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23495" marB="0"/>
                </a:tc>
                <a:tc>
                  <a:txBody>
                    <a:bodyPr/>
                    <a:lstStyle/>
                    <a:p>
                      <a:pPr marL="57721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942975" algn="l"/>
                        </a:tabLst>
                      </a:pPr>
                      <a:r>
                        <a:rPr sz="1600" u="sng" spc="-5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Tahoma" panose="020B0604030504040204"/>
                          <a:cs typeface="Tahoma" panose="020B0604030504040204"/>
                        </a:rPr>
                        <a:t>Rp	3.000.000</a:t>
                      </a:r>
                      <a:r>
                        <a:rPr sz="1600" u="sng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u="sng" spc="-5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Tahoma" panose="020B0604030504040204"/>
                          <a:cs typeface="Tahoma" panose="020B0604030504040204"/>
                        </a:rPr>
                        <a:t>+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23495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NJOP sbg</a:t>
                      </a:r>
                      <a:r>
                        <a:rPr sz="1600" spc="2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DPP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23495" marB="0"/>
                </a:tc>
                <a:tc>
                  <a:txBody>
                    <a:bodyPr/>
                    <a:lstStyle/>
                    <a:p>
                      <a:pPr marL="57721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942975" algn="l"/>
                        </a:tabLst>
                      </a:pP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Rp	8.000.000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23495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NJOPTKP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23495" marB="0"/>
                </a:tc>
                <a:tc>
                  <a:txBody>
                    <a:bodyPr/>
                    <a:lstStyle/>
                    <a:p>
                      <a:pPr marL="51244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1019810" algn="l"/>
                          <a:tab pos="1413510" algn="l"/>
                          <a:tab pos="2042160" algn="l"/>
                        </a:tabLst>
                      </a:pPr>
                      <a:r>
                        <a:rPr sz="1600" u="sng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Tahoma" panose="020B0604030504040204"/>
                          <a:cs typeface="Tahoma" panose="020B0604030504040204"/>
                        </a:rPr>
                        <a:t> 	</a:t>
                      </a:r>
                      <a:r>
                        <a:rPr sz="1600" u="sng" spc="-5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Tahoma" panose="020B0604030504040204"/>
                          <a:cs typeface="Tahoma" panose="020B0604030504040204"/>
                        </a:rPr>
                        <a:t>-	-	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23495" marB="0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 panose="02020603050405020304"/>
                        <a:cs typeface="Times New Roman" panose="02020603050405020304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7688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NJOP </a:t>
                      </a: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u/pengh.</a:t>
                      </a:r>
                      <a:r>
                        <a:rPr sz="1600" spc="-4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 </a:t>
                      </a:r>
                      <a:r>
                        <a:rPr sz="1600" spc="-10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Pjk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23495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118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916940" algn="l"/>
                        </a:tabLst>
                      </a:pPr>
                      <a:r>
                        <a:rPr sz="1600" spc="-5" dirty="0">
                          <a:solidFill>
                            <a:srgbClr val="FF0000"/>
                          </a:solidFill>
                          <a:latin typeface="Tahoma" panose="020B0604030504040204"/>
                          <a:cs typeface="Tahoma" panose="020B0604030504040204"/>
                        </a:rPr>
                        <a:t>Rp	8.000.000</a:t>
                      </a:r>
                      <a:endParaRPr sz="1600">
                        <a:latin typeface="Tahoma" panose="020B0604030504040204"/>
                        <a:cs typeface="Tahoma" panose="020B0604030504040204"/>
                      </a:endParaRPr>
                    </a:p>
                  </a:txBody>
                  <a:tcPr marL="0" marR="0" marT="23495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9668" y="259791"/>
            <a:ext cx="1630680" cy="396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10" dirty="0">
                <a:latin typeface="Tahoma" panose="020B0604030504040204"/>
                <a:cs typeface="Tahoma" panose="020B0604030504040204"/>
              </a:rPr>
              <a:t>Latihan</a:t>
            </a:r>
            <a:r>
              <a:rPr sz="2500" spc="-40" dirty="0">
                <a:latin typeface="Tahoma" panose="020B0604030504040204"/>
                <a:cs typeface="Tahoma" panose="020B0604030504040204"/>
              </a:rPr>
              <a:t> </a:t>
            </a:r>
            <a:r>
              <a:rPr sz="2500" spc="-15" dirty="0">
                <a:latin typeface="Tahoma" panose="020B0604030504040204"/>
                <a:cs typeface="Tahoma" panose="020B0604030504040204"/>
              </a:rPr>
              <a:t>1:</a:t>
            </a:r>
            <a:endParaRPr sz="2500">
              <a:latin typeface="Tahoma" panose="020B0604030504040204"/>
              <a:cs typeface="Tahoma" panose="020B060403050404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41540" y="1403349"/>
            <a:ext cx="3165475" cy="1550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27735">
              <a:lnSpc>
                <a:spcPct val="100000"/>
              </a:lnSpc>
              <a:spcBef>
                <a:spcPts val="95"/>
              </a:spcBef>
              <a:tabLst>
                <a:tab pos="1544955" algn="l"/>
              </a:tabLst>
            </a:pPr>
            <a:r>
              <a:rPr sz="2500" b="1" spc="-5" dirty="0">
                <a:latin typeface="Tahoma" panose="020B0604030504040204"/>
                <a:cs typeface="Tahoma" panose="020B0604030504040204"/>
              </a:rPr>
              <a:t>Rp	</a:t>
            </a:r>
            <a:r>
              <a:rPr sz="2500" b="1" spc="-10" dirty="0">
                <a:latin typeface="Tahoma" panose="020B0604030504040204"/>
                <a:cs typeface="Tahoma" panose="020B0604030504040204"/>
              </a:rPr>
              <a:t>4.000.000</a:t>
            </a:r>
            <a:endParaRPr sz="2500">
              <a:latin typeface="Tahoma" panose="020B0604030504040204"/>
              <a:cs typeface="Tahoma" panose="020B0604030504040204"/>
            </a:endParaRPr>
          </a:p>
          <a:p>
            <a:pPr marL="13335">
              <a:lnSpc>
                <a:spcPct val="100000"/>
              </a:lnSpc>
              <a:tabLst>
                <a:tab pos="630555" algn="l"/>
              </a:tabLst>
            </a:pPr>
            <a:r>
              <a:rPr sz="2500" b="1" u="heavy" spc="-5" dirty="0">
                <a:uFill>
                  <a:solidFill>
                    <a:srgbClr val="000000"/>
                  </a:solidFill>
                </a:uFill>
                <a:latin typeface="Tahoma" panose="020B0604030504040204"/>
                <a:cs typeface="Tahoma" panose="020B0604030504040204"/>
              </a:rPr>
              <a:t>Rp	</a:t>
            </a:r>
            <a:r>
              <a:rPr sz="2500" b="1" u="heavy" spc="-10" dirty="0">
                <a:uFill>
                  <a:solidFill>
                    <a:srgbClr val="000000"/>
                  </a:solidFill>
                </a:uFill>
                <a:latin typeface="Tahoma" panose="020B0604030504040204"/>
                <a:cs typeface="Tahoma" panose="020B0604030504040204"/>
              </a:rPr>
              <a:t>2.000.000</a:t>
            </a:r>
            <a:r>
              <a:rPr sz="2500" b="1" u="heavy" spc="25" dirty="0">
                <a:uFill>
                  <a:solidFill>
                    <a:srgbClr val="000000"/>
                  </a:solidFill>
                </a:uFill>
                <a:latin typeface="Tahoma" panose="020B0604030504040204"/>
                <a:cs typeface="Tahoma" panose="020B0604030504040204"/>
              </a:rPr>
              <a:t> </a:t>
            </a:r>
            <a:r>
              <a:rPr sz="2500" b="1" u="heavy" spc="-5" dirty="0">
                <a:uFill>
                  <a:solidFill>
                    <a:srgbClr val="000000"/>
                  </a:solidFill>
                </a:uFill>
                <a:latin typeface="Tahoma" panose="020B0604030504040204"/>
                <a:cs typeface="Tahoma" panose="020B0604030504040204"/>
              </a:rPr>
              <a:t>+</a:t>
            </a:r>
            <a:endParaRPr sz="2500">
              <a:latin typeface="Tahoma" panose="020B0604030504040204"/>
              <a:cs typeface="Tahoma" panose="020B0604030504040204"/>
            </a:endParaRPr>
          </a:p>
          <a:p>
            <a:pPr marL="13335">
              <a:lnSpc>
                <a:spcPct val="100000"/>
              </a:lnSpc>
              <a:tabLst>
                <a:tab pos="630555" algn="l"/>
              </a:tabLst>
            </a:pPr>
            <a:r>
              <a:rPr sz="2500" b="1" spc="-10" dirty="0">
                <a:latin typeface="Tahoma" panose="020B0604030504040204"/>
                <a:cs typeface="Tahoma" panose="020B0604030504040204"/>
              </a:rPr>
              <a:t>Rp	</a:t>
            </a:r>
            <a:r>
              <a:rPr sz="2500" b="1" spc="-5" dirty="0">
                <a:latin typeface="Tahoma" panose="020B0604030504040204"/>
                <a:cs typeface="Tahoma" panose="020B0604030504040204"/>
              </a:rPr>
              <a:t>………………</a:t>
            </a:r>
            <a:endParaRPr sz="2500">
              <a:latin typeface="Tahoma" panose="020B0604030504040204"/>
              <a:cs typeface="Tahoma" panose="020B0604030504040204"/>
            </a:endParaRPr>
          </a:p>
          <a:p>
            <a:pPr marL="12700">
              <a:lnSpc>
                <a:spcPct val="100000"/>
              </a:lnSpc>
            </a:pPr>
            <a:r>
              <a:rPr sz="2500" u="heavy" spc="105" dirty="0">
                <a:uFill>
                  <a:solidFill>
                    <a:srgbClr val="000000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500" b="1" u="heavy" spc="-5" dirty="0">
                <a:uFill>
                  <a:solidFill>
                    <a:srgbClr val="000000"/>
                  </a:solidFill>
                </a:uFill>
                <a:latin typeface="Tahoma" panose="020B0604030504040204"/>
                <a:cs typeface="Tahoma" panose="020B0604030504040204"/>
              </a:rPr>
              <a:t>……………...</a:t>
            </a:r>
            <a:r>
              <a:rPr sz="2500" b="1" u="heavy" spc="35" dirty="0">
                <a:uFill>
                  <a:solidFill>
                    <a:srgbClr val="000000"/>
                  </a:solidFill>
                </a:uFill>
                <a:latin typeface="Tahoma" panose="020B0604030504040204"/>
                <a:cs typeface="Tahoma" panose="020B0604030504040204"/>
              </a:rPr>
              <a:t> </a:t>
            </a:r>
            <a:r>
              <a:rPr sz="2500" b="1" u="heavy" spc="-5" dirty="0">
                <a:uFill>
                  <a:solidFill>
                    <a:srgbClr val="000000"/>
                  </a:solidFill>
                </a:uFill>
                <a:latin typeface="Tahoma" panose="020B0604030504040204"/>
                <a:cs typeface="Tahoma" panose="020B0604030504040204"/>
              </a:rPr>
              <a:t>-</a:t>
            </a:r>
            <a:endParaRPr sz="2500">
              <a:latin typeface="Tahoma" panose="020B0604030504040204"/>
              <a:cs typeface="Tahoma" panose="020B060403050404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42303" y="3613784"/>
            <a:ext cx="3164840" cy="1550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27100">
              <a:lnSpc>
                <a:spcPct val="100000"/>
              </a:lnSpc>
              <a:spcBef>
                <a:spcPts val="95"/>
              </a:spcBef>
              <a:tabLst>
                <a:tab pos="1544320" algn="l"/>
              </a:tabLst>
            </a:pPr>
            <a:r>
              <a:rPr sz="2500" b="1" spc="-5" dirty="0">
                <a:latin typeface="Tahoma" panose="020B0604030504040204"/>
                <a:cs typeface="Tahoma" panose="020B0604030504040204"/>
              </a:rPr>
              <a:t>Rp	</a:t>
            </a:r>
            <a:r>
              <a:rPr sz="2500" b="1" spc="-10" dirty="0">
                <a:latin typeface="Tahoma" panose="020B0604030504040204"/>
                <a:cs typeface="Tahoma" panose="020B0604030504040204"/>
              </a:rPr>
              <a:t>4.000.000</a:t>
            </a:r>
            <a:endParaRPr sz="2500">
              <a:latin typeface="Tahoma" panose="020B0604030504040204"/>
              <a:cs typeface="Tahoma" panose="020B0604030504040204"/>
            </a:endParaRPr>
          </a:p>
          <a:p>
            <a:pPr marL="12700">
              <a:lnSpc>
                <a:spcPct val="100000"/>
              </a:lnSpc>
              <a:tabLst>
                <a:tab pos="629285" algn="l"/>
              </a:tabLst>
            </a:pPr>
            <a:r>
              <a:rPr sz="2500" b="1" u="heavy" spc="-10" dirty="0">
                <a:uFill>
                  <a:solidFill>
                    <a:srgbClr val="000000"/>
                  </a:solidFill>
                </a:uFill>
                <a:latin typeface="Tahoma" panose="020B0604030504040204"/>
                <a:cs typeface="Tahoma" panose="020B0604030504040204"/>
              </a:rPr>
              <a:t>Rp	1.000.000</a:t>
            </a:r>
            <a:r>
              <a:rPr sz="2500" b="1" u="heavy" spc="25" dirty="0">
                <a:uFill>
                  <a:solidFill>
                    <a:srgbClr val="000000"/>
                  </a:solidFill>
                </a:uFill>
                <a:latin typeface="Tahoma" panose="020B0604030504040204"/>
                <a:cs typeface="Tahoma" panose="020B0604030504040204"/>
              </a:rPr>
              <a:t> </a:t>
            </a:r>
            <a:r>
              <a:rPr sz="2500" b="1" u="heavy" spc="-5" dirty="0">
                <a:uFill>
                  <a:solidFill>
                    <a:srgbClr val="000000"/>
                  </a:solidFill>
                </a:uFill>
                <a:latin typeface="Tahoma" panose="020B0604030504040204"/>
                <a:cs typeface="Tahoma" panose="020B0604030504040204"/>
              </a:rPr>
              <a:t>+</a:t>
            </a:r>
            <a:endParaRPr sz="2500">
              <a:latin typeface="Tahoma" panose="020B0604030504040204"/>
              <a:cs typeface="Tahoma" panose="020B0604030504040204"/>
            </a:endParaRPr>
          </a:p>
          <a:p>
            <a:pPr marR="612140" algn="ctr">
              <a:lnSpc>
                <a:spcPct val="100000"/>
              </a:lnSpc>
              <a:tabLst>
                <a:tab pos="616585" algn="l"/>
              </a:tabLst>
            </a:pPr>
            <a:r>
              <a:rPr sz="2500" b="1" spc="-10" dirty="0">
                <a:latin typeface="Tahoma" panose="020B0604030504040204"/>
                <a:cs typeface="Tahoma" panose="020B0604030504040204"/>
              </a:rPr>
              <a:t>R</a:t>
            </a:r>
            <a:r>
              <a:rPr sz="2500" b="1" spc="-5" dirty="0">
                <a:latin typeface="Tahoma" panose="020B0604030504040204"/>
                <a:cs typeface="Tahoma" panose="020B0604030504040204"/>
              </a:rPr>
              <a:t>p</a:t>
            </a:r>
            <a:r>
              <a:rPr sz="2500" b="1" dirty="0">
                <a:latin typeface="Tahoma" panose="020B0604030504040204"/>
                <a:cs typeface="Tahoma" panose="020B0604030504040204"/>
              </a:rPr>
              <a:t>	</a:t>
            </a:r>
            <a:r>
              <a:rPr sz="2500" b="1" spc="-5" dirty="0">
                <a:latin typeface="Tahoma" panose="020B0604030504040204"/>
                <a:cs typeface="Tahoma" panose="020B0604030504040204"/>
              </a:rPr>
              <a:t>………………</a:t>
            </a:r>
            <a:endParaRPr sz="2500">
              <a:latin typeface="Tahoma" panose="020B0604030504040204"/>
              <a:cs typeface="Tahoma" panose="020B0604030504040204"/>
            </a:endParaRPr>
          </a:p>
          <a:p>
            <a:pPr marR="733425" algn="ctr">
              <a:lnSpc>
                <a:spcPct val="100000"/>
              </a:lnSpc>
            </a:pPr>
            <a:r>
              <a:rPr sz="2500" u="heavy" spc="120" dirty="0">
                <a:uFill>
                  <a:solidFill>
                    <a:srgbClr val="000000"/>
                  </a:solidFill>
                </a:u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500" b="1" u="heavy" spc="-5" dirty="0">
                <a:uFill>
                  <a:solidFill>
                    <a:srgbClr val="000000"/>
                  </a:solidFill>
                </a:uFill>
                <a:latin typeface="Tahoma" panose="020B0604030504040204"/>
                <a:cs typeface="Tahoma" panose="020B0604030504040204"/>
              </a:rPr>
              <a:t>……………...</a:t>
            </a:r>
            <a:r>
              <a:rPr sz="2500" b="1" u="heavy" spc="5" dirty="0">
                <a:uFill>
                  <a:solidFill>
                    <a:srgbClr val="000000"/>
                  </a:solidFill>
                </a:uFill>
                <a:latin typeface="Tahoma" panose="020B0604030504040204"/>
                <a:cs typeface="Tahoma" panose="020B0604030504040204"/>
              </a:rPr>
              <a:t> </a:t>
            </a:r>
            <a:r>
              <a:rPr sz="2500" b="1" u="heavy" spc="-5" dirty="0">
                <a:uFill>
                  <a:solidFill>
                    <a:srgbClr val="000000"/>
                  </a:solidFill>
                </a:uFill>
                <a:latin typeface="Tahoma" panose="020B0604030504040204"/>
                <a:cs typeface="Tahoma" panose="020B0604030504040204"/>
              </a:rPr>
              <a:t>-</a:t>
            </a:r>
            <a:endParaRPr sz="2500">
              <a:latin typeface="Tahoma" panose="020B0604030504040204"/>
              <a:cs typeface="Tahoma" panose="020B060403050404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69668" y="1022349"/>
            <a:ext cx="4156710" cy="4860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spc="-5" dirty="0">
                <a:latin typeface="Tahoma" panose="020B0604030504040204"/>
                <a:cs typeface="Tahoma" panose="020B0604030504040204"/>
              </a:rPr>
              <a:t>NJOPTKP: </a:t>
            </a:r>
            <a:r>
              <a:rPr sz="2500" b="1" spc="-10" dirty="0">
                <a:latin typeface="Tahoma" panose="020B0604030504040204"/>
                <a:cs typeface="Tahoma" panose="020B0604030504040204"/>
              </a:rPr>
              <a:t>RP.</a:t>
            </a:r>
            <a:r>
              <a:rPr sz="2500" b="1" spc="-15" dirty="0">
                <a:latin typeface="Tahoma" panose="020B0604030504040204"/>
                <a:cs typeface="Tahoma" panose="020B0604030504040204"/>
              </a:rPr>
              <a:t> </a:t>
            </a:r>
            <a:r>
              <a:rPr sz="2500" b="1" u="heavy" spc="-10" dirty="0">
                <a:uFill>
                  <a:solidFill>
                    <a:srgbClr val="000000"/>
                  </a:solidFill>
                </a:uFill>
                <a:latin typeface="Tahoma" panose="020B0604030504040204"/>
                <a:cs typeface="Tahoma" panose="020B0604030504040204"/>
              </a:rPr>
              <a:t>8.000.000</a:t>
            </a:r>
            <a:endParaRPr sz="2500">
              <a:latin typeface="Tahoma" panose="020B0604030504040204"/>
              <a:cs typeface="Tahoma" panose="020B0604030504040204"/>
            </a:endParaRPr>
          </a:p>
          <a:p>
            <a:pPr marL="12700">
              <a:lnSpc>
                <a:spcPct val="100000"/>
              </a:lnSpc>
            </a:pPr>
            <a:r>
              <a:rPr sz="2500" b="1" spc="-10" dirty="0">
                <a:latin typeface="Tahoma" panose="020B0604030504040204"/>
                <a:cs typeface="Tahoma" panose="020B0604030504040204"/>
              </a:rPr>
              <a:t>Objek </a:t>
            </a:r>
            <a:r>
              <a:rPr sz="2500" b="1" spc="-5" dirty="0">
                <a:latin typeface="Tahoma" panose="020B0604030504040204"/>
                <a:cs typeface="Tahoma" panose="020B0604030504040204"/>
              </a:rPr>
              <a:t>I : NJOP</a:t>
            </a:r>
            <a:r>
              <a:rPr sz="2500" b="1" spc="50" dirty="0">
                <a:latin typeface="Tahoma" panose="020B0604030504040204"/>
                <a:cs typeface="Tahoma" panose="020B0604030504040204"/>
              </a:rPr>
              <a:t> </a:t>
            </a:r>
            <a:r>
              <a:rPr sz="2500" b="1" spc="-10" dirty="0">
                <a:latin typeface="Tahoma" panose="020B0604030504040204"/>
                <a:cs typeface="Tahoma" panose="020B0604030504040204"/>
              </a:rPr>
              <a:t>Bumi</a:t>
            </a:r>
            <a:endParaRPr sz="2500">
              <a:latin typeface="Tahoma" panose="020B0604030504040204"/>
              <a:cs typeface="Tahoma" panose="020B0604030504040204"/>
            </a:endParaRPr>
          </a:p>
          <a:p>
            <a:pPr marL="1019810" marR="568960">
              <a:lnSpc>
                <a:spcPct val="100000"/>
              </a:lnSpc>
            </a:pPr>
            <a:r>
              <a:rPr sz="2500" b="1" spc="-5" dirty="0">
                <a:latin typeface="Tahoma" panose="020B0604030504040204"/>
                <a:cs typeface="Tahoma" panose="020B0604030504040204"/>
              </a:rPr>
              <a:t>NJOP </a:t>
            </a:r>
            <a:r>
              <a:rPr sz="2500" b="1" spc="-10" dirty="0">
                <a:latin typeface="Tahoma" panose="020B0604030504040204"/>
                <a:cs typeface="Tahoma" panose="020B0604030504040204"/>
              </a:rPr>
              <a:t>Bangunan  </a:t>
            </a:r>
            <a:r>
              <a:rPr sz="2500" b="1" spc="-5" dirty="0">
                <a:latin typeface="Tahoma" panose="020B0604030504040204"/>
                <a:cs typeface="Tahoma" panose="020B0604030504040204"/>
              </a:rPr>
              <a:t>NJOP sbg DPP  NJOPTKP</a:t>
            </a:r>
            <a:endParaRPr sz="2500">
              <a:latin typeface="Tahoma" panose="020B0604030504040204"/>
              <a:cs typeface="Tahoma" panose="020B0604030504040204"/>
            </a:endParaRPr>
          </a:p>
          <a:p>
            <a:pPr marL="1019810">
              <a:lnSpc>
                <a:spcPts val="2700"/>
              </a:lnSpc>
            </a:pPr>
            <a:r>
              <a:rPr sz="2500" b="1" spc="-5" dirty="0">
                <a:latin typeface="Tahoma" panose="020B0604030504040204"/>
                <a:cs typeface="Tahoma" panose="020B0604030504040204"/>
              </a:rPr>
              <a:t>NJOP </a:t>
            </a:r>
            <a:r>
              <a:rPr sz="2500" b="1" spc="-10" dirty="0">
                <a:latin typeface="Tahoma" panose="020B0604030504040204"/>
                <a:cs typeface="Tahoma" panose="020B0604030504040204"/>
              </a:rPr>
              <a:t>u/pengh.</a:t>
            </a:r>
            <a:r>
              <a:rPr sz="2500" b="1" spc="10" dirty="0">
                <a:latin typeface="Tahoma" panose="020B0604030504040204"/>
                <a:cs typeface="Tahoma" panose="020B0604030504040204"/>
              </a:rPr>
              <a:t> </a:t>
            </a:r>
            <a:r>
              <a:rPr sz="2500" b="1" spc="-10" dirty="0">
                <a:latin typeface="Tahoma" panose="020B0604030504040204"/>
                <a:cs typeface="Tahoma" panose="020B0604030504040204"/>
              </a:rPr>
              <a:t>pjk</a:t>
            </a:r>
            <a:endParaRPr sz="2500">
              <a:latin typeface="Tahoma" panose="020B0604030504040204"/>
              <a:cs typeface="Tahoma" panose="020B0604030504040204"/>
            </a:endParaRPr>
          </a:p>
          <a:p>
            <a:pPr marL="927100">
              <a:lnSpc>
                <a:spcPts val="2700"/>
              </a:lnSpc>
            </a:pPr>
            <a:r>
              <a:rPr sz="2500" b="1" spc="-10" dirty="0">
                <a:latin typeface="Tahoma" panose="020B0604030504040204"/>
                <a:cs typeface="Tahoma" panose="020B0604030504040204"/>
              </a:rPr>
              <a:t>…………………….</a:t>
            </a:r>
            <a:endParaRPr sz="2500">
              <a:latin typeface="Tahoma" panose="020B0604030504040204"/>
              <a:cs typeface="Tahoma" panose="020B0604030504040204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500" b="1" spc="-10" dirty="0">
                <a:latin typeface="Tahoma" panose="020B0604030504040204"/>
                <a:cs typeface="Tahoma" panose="020B0604030504040204"/>
              </a:rPr>
              <a:t>Objek </a:t>
            </a:r>
            <a:r>
              <a:rPr sz="2500" b="1" spc="-5" dirty="0">
                <a:latin typeface="Tahoma" panose="020B0604030504040204"/>
                <a:cs typeface="Tahoma" panose="020B0604030504040204"/>
              </a:rPr>
              <a:t>II: NJOP</a:t>
            </a:r>
            <a:r>
              <a:rPr sz="2500" b="1" spc="55" dirty="0">
                <a:latin typeface="Tahoma" panose="020B0604030504040204"/>
                <a:cs typeface="Tahoma" panose="020B0604030504040204"/>
              </a:rPr>
              <a:t> </a:t>
            </a:r>
            <a:r>
              <a:rPr sz="2500" b="1" spc="-10" dirty="0">
                <a:latin typeface="Tahoma" panose="020B0604030504040204"/>
                <a:cs typeface="Tahoma" panose="020B0604030504040204"/>
              </a:rPr>
              <a:t>Bumi</a:t>
            </a:r>
            <a:endParaRPr sz="2500">
              <a:latin typeface="Tahoma" panose="020B0604030504040204"/>
              <a:cs typeface="Tahoma" panose="020B0604030504040204"/>
            </a:endParaRPr>
          </a:p>
          <a:p>
            <a:pPr marL="1019810" marR="570230">
              <a:lnSpc>
                <a:spcPct val="100000"/>
              </a:lnSpc>
            </a:pPr>
            <a:r>
              <a:rPr sz="2500" b="1" spc="-5" dirty="0">
                <a:latin typeface="Tahoma" panose="020B0604030504040204"/>
                <a:cs typeface="Tahoma" panose="020B0604030504040204"/>
              </a:rPr>
              <a:t>NJOP</a:t>
            </a:r>
            <a:r>
              <a:rPr sz="2500" b="1" spc="-65" dirty="0">
                <a:latin typeface="Tahoma" panose="020B0604030504040204"/>
                <a:cs typeface="Tahoma" panose="020B0604030504040204"/>
              </a:rPr>
              <a:t> </a:t>
            </a:r>
            <a:r>
              <a:rPr sz="2500" b="1" spc="-10" dirty="0">
                <a:latin typeface="Tahoma" panose="020B0604030504040204"/>
                <a:cs typeface="Tahoma" panose="020B0604030504040204"/>
              </a:rPr>
              <a:t>Bangunan  </a:t>
            </a:r>
            <a:r>
              <a:rPr sz="2500" b="1" spc="-5" dirty="0">
                <a:latin typeface="Tahoma" panose="020B0604030504040204"/>
                <a:cs typeface="Tahoma" panose="020B0604030504040204"/>
              </a:rPr>
              <a:t>NJOP sbg DPP  NJOPTKP</a:t>
            </a:r>
            <a:endParaRPr sz="2500">
              <a:latin typeface="Tahoma" panose="020B0604030504040204"/>
              <a:cs typeface="Tahoma" panose="020B0604030504040204"/>
            </a:endParaRPr>
          </a:p>
          <a:p>
            <a:pPr marL="1114425">
              <a:lnSpc>
                <a:spcPts val="2700"/>
              </a:lnSpc>
              <a:spcBef>
                <a:spcPts val="5"/>
              </a:spcBef>
            </a:pPr>
            <a:r>
              <a:rPr sz="2500" b="1" spc="-5" dirty="0">
                <a:latin typeface="Tahoma" panose="020B0604030504040204"/>
                <a:cs typeface="Tahoma" panose="020B0604030504040204"/>
              </a:rPr>
              <a:t>NJOP </a:t>
            </a:r>
            <a:r>
              <a:rPr sz="2500" b="1" spc="-10" dirty="0">
                <a:latin typeface="Tahoma" panose="020B0604030504040204"/>
                <a:cs typeface="Tahoma" panose="020B0604030504040204"/>
              </a:rPr>
              <a:t>u/pengh.</a:t>
            </a:r>
            <a:r>
              <a:rPr sz="2500" b="1" spc="-20" dirty="0">
                <a:latin typeface="Tahoma" panose="020B0604030504040204"/>
                <a:cs typeface="Tahoma" panose="020B0604030504040204"/>
              </a:rPr>
              <a:t> </a:t>
            </a:r>
            <a:r>
              <a:rPr sz="2500" b="1" spc="-10" dirty="0">
                <a:latin typeface="Tahoma" panose="020B0604030504040204"/>
                <a:cs typeface="Tahoma" panose="020B0604030504040204"/>
              </a:rPr>
              <a:t>pjk</a:t>
            </a:r>
            <a:endParaRPr sz="2500">
              <a:latin typeface="Tahoma" panose="020B0604030504040204"/>
              <a:cs typeface="Tahoma" panose="020B0604030504040204"/>
            </a:endParaRPr>
          </a:p>
          <a:p>
            <a:pPr marL="927100">
              <a:lnSpc>
                <a:spcPts val="2700"/>
              </a:lnSpc>
            </a:pPr>
            <a:r>
              <a:rPr sz="2500" b="1" spc="-5" dirty="0">
                <a:latin typeface="Tahoma" panose="020B0604030504040204"/>
                <a:cs typeface="Tahoma" panose="020B0604030504040204"/>
              </a:rPr>
              <a:t>…………………….</a:t>
            </a:r>
            <a:endParaRPr sz="2500">
              <a:latin typeface="Tahoma" panose="020B0604030504040204"/>
              <a:cs typeface="Tahoma" panose="020B060403050404020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74240" y="878205"/>
            <a:ext cx="7131050" cy="348361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Latihan 2: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Luas Bangunan A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: 120</a:t>
            </a:r>
            <a:r>
              <a:rPr sz="2400" b="1" spc="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m2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</a:tabLst>
            </a:pPr>
            <a:r>
              <a:rPr sz="2400" b="1" dirty="0">
                <a:latin typeface="Times New Roman" panose="02020603050405020304"/>
                <a:cs typeface="Times New Roman" panose="02020603050405020304"/>
              </a:rPr>
              <a:t>Nilai Jual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Tanah dan Bangunan (A) Rp</a:t>
            </a:r>
            <a:r>
              <a:rPr sz="2400" b="1" spc="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30.000.000,-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Luas Bangunan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B : 70</a:t>
            </a:r>
            <a:r>
              <a:rPr sz="2400" b="1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m2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</a:tabLst>
            </a:pPr>
            <a:r>
              <a:rPr sz="2400" b="1" dirty="0">
                <a:latin typeface="Times New Roman" panose="02020603050405020304"/>
                <a:cs typeface="Times New Roman" panose="02020603050405020304"/>
              </a:rPr>
              <a:t>Nilai Jual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Tanah dan Bangunan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(B)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Rp</a:t>
            </a:r>
            <a:r>
              <a:rPr sz="2400" b="1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25.000.000,-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marR="801370" indent="-342900">
              <a:lnSpc>
                <a:spcPct val="100000"/>
              </a:lnSpc>
              <a:spcBef>
                <a:spcPts val="575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</a:tabLst>
            </a:pPr>
            <a:r>
              <a:rPr sz="2400" b="1" dirty="0">
                <a:latin typeface="Times New Roman" panose="02020603050405020304"/>
                <a:cs typeface="Times New Roman" panose="02020603050405020304"/>
              </a:rPr>
              <a:t>Nilai Jual Obyek Pajak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Tidak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Kena Pajak</a:t>
            </a:r>
            <a:r>
              <a:rPr sz="2400" b="1" spc="-114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Rp  12.000.000,-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</a:tabLst>
            </a:pPr>
            <a:r>
              <a:rPr sz="2400" b="1" dirty="0">
                <a:latin typeface="Times New Roman" panose="02020603050405020304"/>
                <a:cs typeface="Times New Roman" panose="02020603050405020304"/>
              </a:rPr>
              <a:t>NJOP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untuk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perhitungan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PBB?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17014" y="1035532"/>
            <a:ext cx="7416800" cy="2659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64820">
              <a:lnSpc>
                <a:spcPct val="120000"/>
              </a:lnSpc>
              <a:spcBef>
                <a:spcPts val="100"/>
              </a:spcBef>
            </a:pPr>
            <a:r>
              <a:rPr sz="2000" dirty="0">
                <a:latin typeface="Times New Roman" panose="02020603050405020304"/>
                <a:cs typeface="Times New Roman" panose="02020603050405020304"/>
              </a:rPr>
              <a:t>Dasar Penghitungan PBB adalah Nilai Jual Kena Pajak</a:t>
            </a:r>
            <a:r>
              <a:rPr sz="2000" spc="-1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(NJKP)  Besarnya </a:t>
            </a:r>
            <a:r>
              <a:rPr sz="2000" spc="5" dirty="0">
                <a:latin typeface="Times New Roman" panose="02020603050405020304"/>
                <a:cs typeface="Times New Roman" panose="02020603050405020304"/>
              </a:rPr>
              <a:t>NJKP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adalah sebagai berikut</a:t>
            </a:r>
            <a:r>
              <a:rPr sz="2000" spc="-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: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622300" marR="5080" indent="-610235" algn="just">
              <a:lnSpc>
                <a:spcPct val="100000"/>
              </a:lnSpc>
              <a:spcBef>
                <a:spcPts val="480"/>
              </a:spcBef>
            </a:pPr>
            <a:r>
              <a:rPr sz="2000" spc="5" dirty="0">
                <a:latin typeface="Times New Roman" panose="02020603050405020304"/>
                <a:cs typeface="Times New Roman" panose="02020603050405020304"/>
              </a:rPr>
              <a:t>40%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untuk; Objek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pajak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perkebunan,objek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pajak kehutanan,objek 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pajak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perumahan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yang WPnya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perorangan dengan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NJOP  sama atau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lebih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dari Rp 1 M,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dan tidak dimiliki, dikuasai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atau 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dimanfaatkan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oleh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PNS, ABRI, dan para pensiunan termasuk  janda/dudanya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yang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berpenghasilan semata-mata dari gaji 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atau uang</a:t>
            </a:r>
            <a:r>
              <a:rPr sz="20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pensiun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17014" y="3717416"/>
            <a:ext cx="7416165" cy="182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5" dirty="0">
                <a:latin typeface="Times New Roman" panose="02020603050405020304"/>
                <a:cs typeface="Times New Roman" panose="02020603050405020304"/>
              </a:rPr>
              <a:t>20%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untuk objek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pajak pertambangan,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objek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pajak lainnya</a:t>
            </a:r>
            <a:r>
              <a:rPr sz="2000" b="1" spc="2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yang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622300">
              <a:lnSpc>
                <a:spcPct val="100000"/>
              </a:lnSpc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NJOP-nya kurang dari 1</a:t>
            </a:r>
            <a:r>
              <a:rPr sz="2000" b="1" spc="-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M.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1615"/>
              </a:spcBef>
            </a:pPr>
            <a:r>
              <a:rPr sz="19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TARIF PBB adalah</a:t>
            </a:r>
            <a:r>
              <a:rPr sz="1900" b="1" spc="2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9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0.5%</a:t>
            </a:r>
            <a:endParaRPr sz="19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460"/>
              </a:spcBef>
            </a:pPr>
            <a:r>
              <a:rPr sz="19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Rumus Penghitungan PBB = Tarif x</a:t>
            </a:r>
            <a:r>
              <a:rPr sz="1900" b="1" spc="7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9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NJKP</a:t>
            </a:r>
            <a:endParaRPr sz="19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9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= 0.5% x [Persentase NJKP x (NJOP –</a:t>
            </a:r>
            <a:r>
              <a:rPr sz="1900" b="1" spc="8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9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NJOPTKP)]</a:t>
            </a:r>
            <a:endParaRPr sz="19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200400" y="381000"/>
            <a:ext cx="5486400" cy="609600"/>
          </a:xfrm>
          <a:custGeom>
            <a:avLst/>
            <a:gdLst/>
            <a:ahLst/>
            <a:cxnLst/>
            <a:rect l="l" t="t" r="r" b="b"/>
            <a:pathLst>
              <a:path w="5486400" h="609600">
                <a:moveTo>
                  <a:pt x="2743200" y="0"/>
                </a:moveTo>
                <a:lnTo>
                  <a:pt x="2351775" y="3080"/>
                </a:lnTo>
                <a:lnTo>
                  <a:pt x="1904910" y="14500"/>
                </a:lnTo>
                <a:lnTo>
                  <a:pt x="1556033" y="29954"/>
                </a:lnTo>
                <a:lnTo>
                  <a:pt x="1232596" y="50353"/>
                </a:lnTo>
                <a:lnTo>
                  <a:pt x="994725" y="69948"/>
                </a:lnTo>
                <a:lnTo>
                  <a:pt x="829783" y="86412"/>
                </a:lnTo>
                <a:lnTo>
                  <a:pt x="677293" y="104290"/>
                </a:lnTo>
                <a:lnTo>
                  <a:pt x="582958" y="116949"/>
                </a:lnTo>
                <a:lnTo>
                  <a:pt x="494768" y="130168"/>
                </a:lnTo>
                <a:lnTo>
                  <a:pt x="412966" y="143921"/>
                </a:lnTo>
                <a:lnTo>
                  <a:pt x="374537" y="150988"/>
                </a:lnTo>
                <a:lnTo>
                  <a:pt x="302775" y="165490"/>
                </a:lnTo>
                <a:lnTo>
                  <a:pt x="238012" y="180457"/>
                </a:lnTo>
                <a:lnTo>
                  <a:pt x="180492" y="195861"/>
                </a:lnTo>
                <a:lnTo>
                  <a:pt x="130458" y="211677"/>
                </a:lnTo>
                <a:lnTo>
                  <a:pt x="88155" y="227877"/>
                </a:lnTo>
                <a:lnTo>
                  <a:pt x="53826" y="244434"/>
                </a:lnTo>
                <a:lnTo>
                  <a:pt x="17820" y="269878"/>
                </a:lnTo>
                <a:lnTo>
                  <a:pt x="0" y="304800"/>
                </a:lnTo>
                <a:lnTo>
                  <a:pt x="1129" y="313626"/>
                </a:lnTo>
                <a:lnTo>
                  <a:pt x="27716" y="348279"/>
                </a:lnTo>
                <a:lnTo>
                  <a:pt x="69978" y="373486"/>
                </a:lnTo>
                <a:lnTo>
                  <a:pt x="108325" y="389868"/>
                </a:lnTo>
                <a:lnTo>
                  <a:pt x="154524" y="405879"/>
                </a:lnTo>
                <a:lnTo>
                  <a:pt x="208331" y="421493"/>
                </a:lnTo>
                <a:lnTo>
                  <a:pt x="269503" y="436682"/>
                </a:lnTo>
                <a:lnTo>
                  <a:pt x="337796" y="451420"/>
                </a:lnTo>
                <a:lnTo>
                  <a:pt x="412966" y="465678"/>
                </a:lnTo>
                <a:lnTo>
                  <a:pt x="453053" y="472619"/>
                </a:lnTo>
                <a:lnTo>
                  <a:pt x="538079" y="486109"/>
                </a:lnTo>
                <a:lnTo>
                  <a:pt x="629373" y="499051"/>
                </a:lnTo>
                <a:lnTo>
                  <a:pt x="726689" y="511419"/>
                </a:lnTo>
                <a:lnTo>
                  <a:pt x="883421" y="528836"/>
                </a:lnTo>
                <a:lnTo>
                  <a:pt x="1052331" y="544809"/>
                </a:lnTo>
                <a:lnTo>
                  <a:pt x="1295065" y="563701"/>
                </a:lnTo>
                <a:lnTo>
                  <a:pt x="1556033" y="579645"/>
                </a:lnTo>
                <a:lnTo>
                  <a:pt x="1904910" y="595099"/>
                </a:lnTo>
                <a:lnTo>
                  <a:pt x="2275414" y="605183"/>
                </a:lnTo>
                <a:lnTo>
                  <a:pt x="2743200" y="609600"/>
                </a:lnTo>
                <a:lnTo>
                  <a:pt x="2822666" y="609474"/>
                </a:lnTo>
                <a:lnTo>
                  <a:pt x="2901572" y="609100"/>
                </a:lnTo>
                <a:lnTo>
                  <a:pt x="2979887" y="608480"/>
                </a:lnTo>
                <a:lnTo>
                  <a:pt x="3057581" y="607619"/>
                </a:lnTo>
                <a:lnTo>
                  <a:pt x="3134624" y="606519"/>
                </a:lnTo>
                <a:lnTo>
                  <a:pt x="3508996" y="597559"/>
                </a:lnTo>
                <a:lnTo>
                  <a:pt x="3862504" y="583145"/>
                </a:lnTo>
                <a:lnTo>
                  <a:pt x="4191334" y="563701"/>
                </a:lnTo>
                <a:lnTo>
                  <a:pt x="4434068" y="544809"/>
                </a:lnTo>
                <a:lnTo>
                  <a:pt x="4602978" y="528836"/>
                </a:lnTo>
                <a:lnTo>
                  <a:pt x="4759710" y="511419"/>
                </a:lnTo>
                <a:lnTo>
                  <a:pt x="4857026" y="499051"/>
                </a:lnTo>
                <a:lnTo>
                  <a:pt x="4948320" y="486109"/>
                </a:lnTo>
                <a:lnTo>
                  <a:pt x="5033346" y="472619"/>
                </a:lnTo>
                <a:lnTo>
                  <a:pt x="5073433" y="465678"/>
                </a:lnTo>
                <a:lnTo>
                  <a:pt x="5111862" y="458611"/>
                </a:lnTo>
                <a:lnTo>
                  <a:pt x="5183624" y="444109"/>
                </a:lnTo>
                <a:lnTo>
                  <a:pt x="5248387" y="429142"/>
                </a:lnTo>
                <a:lnTo>
                  <a:pt x="5305907" y="413738"/>
                </a:lnTo>
                <a:lnTo>
                  <a:pt x="5355941" y="397922"/>
                </a:lnTo>
                <a:lnTo>
                  <a:pt x="5398244" y="381722"/>
                </a:lnTo>
                <a:lnTo>
                  <a:pt x="5432573" y="365165"/>
                </a:lnTo>
                <a:lnTo>
                  <a:pt x="5468579" y="339721"/>
                </a:lnTo>
                <a:lnTo>
                  <a:pt x="5486400" y="304800"/>
                </a:lnTo>
                <a:lnTo>
                  <a:pt x="5485270" y="295973"/>
                </a:lnTo>
                <a:lnTo>
                  <a:pt x="5458683" y="261320"/>
                </a:lnTo>
                <a:lnTo>
                  <a:pt x="5416421" y="236113"/>
                </a:lnTo>
                <a:lnTo>
                  <a:pt x="5378074" y="219731"/>
                </a:lnTo>
                <a:lnTo>
                  <a:pt x="5331875" y="203720"/>
                </a:lnTo>
                <a:lnTo>
                  <a:pt x="5278068" y="188106"/>
                </a:lnTo>
                <a:lnTo>
                  <a:pt x="5216896" y="172917"/>
                </a:lnTo>
                <a:lnTo>
                  <a:pt x="5148603" y="158179"/>
                </a:lnTo>
                <a:lnTo>
                  <a:pt x="5073433" y="143921"/>
                </a:lnTo>
                <a:lnTo>
                  <a:pt x="4991631" y="130168"/>
                </a:lnTo>
                <a:lnTo>
                  <a:pt x="4903441" y="116949"/>
                </a:lnTo>
                <a:lnTo>
                  <a:pt x="4809106" y="104290"/>
                </a:lnTo>
                <a:lnTo>
                  <a:pt x="4656616" y="86412"/>
                </a:lnTo>
                <a:lnTo>
                  <a:pt x="4491674" y="69948"/>
                </a:lnTo>
                <a:lnTo>
                  <a:pt x="4253803" y="50353"/>
                </a:lnTo>
                <a:lnTo>
                  <a:pt x="3930366" y="29954"/>
                </a:lnTo>
                <a:lnTo>
                  <a:pt x="3581489" y="14500"/>
                </a:lnTo>
                <a:lnTo>
                  <a:pt x="3134624" y="3080"/>
                </a:lnTo>
                <a:lnTo>
                  <a:pt x="3057581" y="1980"/>
                </a:lnTo>
                <a:lnTo>
                  <a:pt x="2979887" y="1119"/>
                </a:lnTo>
                <a:lnTo>
                  <a:pt x="2901572" y="499"/>
                </a:lnTo>
                <a:lnTo>
                  <a:pt x="2822666" y="125"/>
                </a:lnTo>
                <a:lnTo>
                  <a:pt x="2743200" y="0"/>
                </a:lnTo>
                <a:close/>
              </a:path>
            </a:pathLst>
          </a:custGeom>
          <a:solidFill>
            <a:srgbClr val="00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200400" y="381000"/>
            <a:ext cx="5486400" cy="609600"/>
          </a:xfrm>
          <a:custGeom>
            <a:avLst/>
            <a:gdLst/>
            <a:ahLst/>
            <a:cxnLst/>
            <a:rect l="l" t="t" r="r" b="b"/>
            <a:pathLst>
              <a:path w="5486400" h="609600">
                <a:moveTo>
                  <a:pt x="0" y="304800"/>
                </a:moveTo>
                <a:lnTo>
                  <a:pt x="17820" y="269878"/>
                </a:lnTo>
                <a:lnTo>
                  <a:pt x="53826" y="244434"/>
                </a:lnTo>
                <a:lnTo>
                  <a:pt x="88155" y="227877"/>
                </a:lnTo>
                <a:lnTo>
                  <a:pt x="130458" y="211677"/>
                </a:lnTo>
                <a:lnTo>
                  <a:pt x="180492" y="195861"/>
                </a:lnTo>
                <a:lnTo>
                  <a:pt x="238012" y="180457"/>
                </a:lnTo>
                <a:lnTo>
                  <a:pt x="302775" y="165490"/>
                </a:lnTo>
                <a:lnTo>
                  <a:pt x="374537" y="150988"/>
                </a:lnTo>
                <a:lnTo>
                  <a:pt x="412966" y="143921"/>
                </a:lnTo>
                <a:lnTo>
                  <a:pt x="453053" y="136980"/>
                </a:lnTo>
                <a:lnTo>
                  <a:pt x="494768" y="130168"/>
                </a:lnTo>
                <a:lnTo>
                  <a:pt x="538079" y="123490"/>
                </a:lnTo>
                <a:lnTo>
                  <a:pt x="582958" y="116949"/>
                </a:lnTo>
                <a:lnTo>
                  <a:pt x="629373" y="110548"/>
                </a:lnTo>
                <a:lnTo>
                  <a:pt x="677293" y="104290"/>
                </a:lnTo>
                <a:lnTo>
                  <a:pt x="726689" y="98180"/>
                </a:lnTo>
                <a:lnTo>
                  <a:pt x="777529" y="92219"/>
                </a:lnTo>
                <a:lnTo>
                  <a:pt x="829783" y="86412"/>
                </a:lnTo>
                <a:lnTo>
                  <a:pt x="883421" y="80763"/>
                </a:lnTo>
                <a:lnTo>
                  <a:pt x="938412" y="75274"/>
                </a:lnTo>
                <a:lnTo>
                  <a:pt x="994725" y="69948"/>
                </a:lnTo>
                <a:lnTo>
                  <a:pt x="1052331" y="64790"/>
                </a:lnTo>
                <a:lnTo>
                  <a:pt x="1111198" y="59803"/>
                </a:lnTo>
                <a:lnTo>
                  <a:pt x="1171297" y="54989"/>
                </a:lnTo>
                <a:lnTo>
                  <a:pt x="1232596" y="50353"/>
                </a:lnTo>
                <a:lnTo>
                  <a:pt x="1295065" y="45898"/>
                </a:lnTo>
                <a:lnTo>
                  <a:pt x="1358674" y="41627"/>
                </a:lnTo>
                <a:lnTo>
                  <a:pt x="1423392" y="37544"/>
                </a:lnTo>
                <a:lnTo>
                  <a:pt x="1489188" y="33652"/>
                </a:lnTo>
                <a:lnTo>
                  <a:pt x="1556033" y="29954"/>
                </a:lnTo>
                <a:lnTo>
                  <a:pt x="1623895" y="26454"/>
                </a:lnTo>
                <a:lnTo>
                  <a:pt x="1692744" y="23155"/>
                </a:lnTo>
                <a:lnTo>
                  <a:pt x="1762550" y="20061"/>
                </a:lnTo>
                <a:lnTo>
                  <a:pt x="1833282" y="17175"/>
                </a:lnTo>
                <a:lnTo>
                  <a:pt x="1904910" y="14500"/>
                </a:lnTo>
                <a:lnTo>
                  <a:pt x="1977403" y="12040"/>
                </a:lnTo>
                <a:lnTo>
                  <a:pt x="2050730" y="9798"/>
                </a:lnTo>
                <a:lnTo>
                  <a:pt x="2124861" y="7778"/>
                </a:lnTo>
                <a:lnTo>
                  <a:pt x="2199766" y="5982"/>
                </a:lnTo>
                <a:lnTo>
                  <a:pt x="2275414" y="4416"/>
                </a:lnTo>
                <a:lnTo>
                  <a:pt x="2351775" y="3080"/>
                </a:lnTo>
                <a:lnTo>
                  <a:pt x="2428818" y="1980"/>
                </a:lnTo>
                <a:lnTo>
                  <a:pt x="2506512" y="1119"/>
                </a:lnTo>
                <a:lnTo>
                  <a:pt x="2584827" y="499"/>
                </a:lnTo>
                <a:lnTo>
                  <a:pt x="2663733" y="125"/>
                </a:lnTo>
                <a:lnTo>
                  <a:pt x="2743200" y="0"/>
                </a:lnTo>
                <a:lnTo>
                  <a:pt x="2822666" y="125"/>
                </a:lnTo>
                <a:lnTo>
                  <a:pt x="2901572" y="499"/>
                </a:lnTo>
                <a:lnTo>
                  <a:pt x="2979887" y="1119"/>
                </a:lnTo>
                <a:lnTo>
                  <a:pt x="3057581" y="1980"/>
                </a:lnTo>
                <a:lnTo>
                  <a:pt x="3134624" y="3080"/>
                </a:lnTo>
                <a:lnTo>
                  <a:pt x="3210985" y="4416"/>
                </a:lnTo>
                <a:lnTo>
                  <a:pt x="3286633" y="5982"/>
                </a:lnTo>
                <a:lnTo>
                  <a:pt x="3361538" y="7778"/>
                </a:lnTo>
                <a:lnTo>
                  <a:pt x="3435669" y="9798"/>
                </a:lnTo>
                <a:lnTo>
                  <a:pt x="3508996" y="12040"/>
                </a:lnTo>
                <a:lnTo>
                  <a:pt x="3581489" y="14500"/>
                </a:lnTo>
                <a:lnTo>
                  <a:pt x="3653117" y="17175"/>
                </a:lnTo>
                <a:lnTo>
                  <a:pt x="3723849" y="20061"/>
                </a:lnTo>
                <a:lnTo>
                  <a:pt x="3793655" y="23155"/>
                </a:lnTo>
                <a:lnTo>
                  <a:pt x="3862504" y="26454"/>
                </a:lnTo>
                <a:lnTo>
                  <a:pt x="3930366" y="29954"/>
                </a:lnTo>
                <a:lnTo>
                  <a:pt x="3997211" y="33652"/>
                </a:lnTo>
                <a:lnTo>
                  <a:pt x="4063007" y="37544"/>
                </a:lnTo>
                <a:lnTo>
                  <a:pt x="4127725" y="41627"/>
                </a:lnTo>
                <a:lnTo>
                  <a:pt x="4191334" y="45898"/>
                </a:lnTo>
                <a:lnTo>
                  <a:pt x="4253803" y="50353"/>
                </a:lnTo>
                <a:lnTo>
                  <a:pt x="4315102" y="54989"/>
                </a:lnTo>
                <a:lnTo>
                  <a:pt x="4375201" y="59803"/>
                </a:lnTo>
                <a:lnTo>
                  <a:pt x="4434068" y="64790"/>
                </a:lnTo>
                <a:lnTo>
                  <a:pt x="4491674" y="69948"/>
                </a:lnTo>
                <a:lnTo>
                  <a:pt x="4547987" y="75274"/>
                </a:lnTo>
                <a:lnTo>
                  <a:pt x="4602978" y="80763"/>
                </a:lnTo>
                <a:lnTo>
                  <a:pt x="4656616" y="86412"/>
                </a:lnTo>
                <a:lnTo>
                  <a:pt x="4708870" y="92219"/>
                </a:lnTo>
                <a:lnTo>
                  <a:pt x="4759710" y="98180"/>
                </a:lnTo>
                <a:lnTo>
                  <a:pt x="4809106" y="104290"/>
                </a:lnTo>
                <a:lnTo>
                  <a:pt x="4857026" y="110548"/>
                </a:lnTo>
                <a:lnTo>
                  <a:pt x="4903441" y="116949"/>
                </a:lnTo>
                <a:lnTo>
                  <a:pt x="4948320" y="123490"/>
                </a:lnTo>
                <a:lnTo>
                  <a:pt x="4991631" y="130168"/>
                </a:lnTo>
                <a:lnTo>
                  <a:pt x="5033346" y="136980"/>
                </a:lnTo>
                <a:lnTo>
                  <a:pt x="5073433" y="143921"/>
                </a:lnTo>
                <a:lnTo>
                  <a:pt x="5111862" y="150988"/>
                </a:lnTo>
                <a:lnTo>
                  <a:pt x="5183624" y="165490"/>
                </a:lnTo>
                <a:lnTo>
                  <a:pt x="5248387" y="180457"/>
                </a:lnTo>
                <a:lnTo>
                  <a:pt x="5305907" y="195861"/>
                </a:lnTo>
                <a:lnTo>
                  <a:pt x="5355941" y="211677"/>
                </a:lnTo>
                <a:lnTo>
                  <a:pt x="5398244" y="227877"/>
                </a:lnTo>
                <a:lnTo>
                  <a:pt x="5432573" y="244434"/>
                </a:lnTo>
                <a:lnTo>
                  <a:pt x="5468579" y="269878"/>
                </a:lnTo>
                <a:lnTo>
                  <a:pt x="5486400" y="304800"/>
                </a:lnTo>
                <a:lnTo>
                  <a:pt x="5485270" y="313626"/>
                </a:lnTo>
                <a:lnTo>
                  <a:pt x="5458683" y="348279"/>
                </a:lnTo>
                <a:lnTo>
                  <a:pt x="5416421" y="373486"/>
                </a:lnTo>
                <a:lnTo>
                  <a:pt x="5378074" y="389868"/>
                </a:lnTo>
                <a:lnTo>
                  <a:pt x="5331875" y="405879"/>
                </a:lnTo>
                <a:lnTo>
                  <a:pt x="5278068" y="421493"/>
                </a:lnTo>
                <a:lnTo>
                  <a:pt x="5216896" y="436682"/>
                </a:lnTo>
                <a:lnTo>
                  <a:pt x="5148603" y="451420"/>
                </a:lnTo>
                <a:lnTo>
                  <a:pt x="5073433" y="465678"/>
                </a:lnTo>
                <a:lnTo>
                  <a:pt x="5033346" y="472619"/>
                </a:lnTo>
                <a:lnTo>
                  <a:pt x="4991631" y="479431"/>
                </a:lnTo>
                <a:lnTo>
                  <a:pt x="4948320" y="486109"/>
                </a:lnTo>
                <a:lnTo>
                  <a:pt x="4903441" y="492650"/>
                </a:lnTo>
                <a:lnTo>
                  <a:pt x="4857026" y="499051"/>
                </a:lnTo>
                <a:lnTo>
                  <a:pt x="4809106" y="505309"/>
                </a:lnTo>
                <a:lnTo>
                  <a:pt x="4759710" y="511419"/>
                </a:lnTo>
                <a:lnTo>
                  <a:pt x="4708870" y="517380"/>
                </a:lnTo>
                <a:lnTo>
                  <a:pt x="4656616" y="523187"/>
                </a:lnTo>
                <a:lnTo>
                  <a:pt x="4602978" y="528836"/>
                </a:lnTo>
                <a:lnTo>
                  <a:pt x="4547987" y="534325"/>
                </a:lnTo>
                <a:lnTo>
                  <a:pt x="4491674" y="539651"/>
                </a:lnTo>
                <a:lnTo>
                  <a:pt x="4434068" y="544809"/>
                </a:lnTo>
                <a:lnTo>
                  <a:pt x="4375201" y="549796"/>
                </a:lnTo>
                <a:lnTo>
                  <a:pt x="4315102" y="554610"/>
                </a:lnTo>
                <a:lnTo>
                  <a:pt x="4253803" y="559246"/>
                </a:lnTo>
                <a:lnTo>
                  <a:pt x="4191334" y="563701"/>
                </a:lnTo>
                <a:lnTo>
                  <a:pt x="4127725" y="567972"/>
                </a:lnTo>
                <a:lnTo>
                  <a:pt x="4063007" y="572055"/>
                </a:lnTo>
                <a:lnTo>
                  <a:pt x="3997211" y="575947"/>
                </a:lnTo>
                <a:lnTo>
                  <a:pt x="3930366" y="579645"/>
                </a:lnTo>
                <a:lnTo>
                  <a:pt x="3862504" y="583145"/>
                </a:lnTo>
                <a:lnTo>
                  <a:pt x="3793655" y="586444"/>
                </a:lnTo>
                <a:lnTo>
                  <a:pt x="3723849" y="589538"/>
                </a:lnTo>
                <a:lnTo>
                  <a:pt x="3653117" y="592424"/>
                </a:lnTo>
                <a:lnTo>
                  <a:pt x="3581489" y="595099"/>
                </a:lnTo>
                <a:lnTo>
                  <a:pt x="3508996" y="597559"/>
                </a:lnTo>
                <a:lnTo>
                  <a:pt x="3435669" y="599801"/>
                </a:lnTo>
                <a:lnTo>
                  <a:pt x="3361538" y="601821"/>
                </a:lnTo>
                <a:lnTo>
                  <a:pt x="3286633" y="603617"/>
                </a:lnTo>
                <a:lnTo>
                  <a:pt x="3210985" y="605183"/>
                </a:lnTo>
                <a:lnTo>
                  <a:pt x="3134624" y="606519"/>
                </a:lnTo>
                <a:lnTo>
                  <a:pt x="3057581" y="607619"/>
                </a:lnTo>
                <a:lnTo>
                  <a:pt x="2979887" y="608480"/>
                </a:lnTo>
                <a:lnTo>
                  <a:pt x="2901572" y="609100"/>
                </a:lnTo>
                <a:lnTo>
                  <a:pt x="2822666" y="609474"/>
                </a:lnTo>
                <a:lnTo>
                  <a:pt x="2743200" y="609600"/>
                </a:lnTo>
                <a:lnTo>
                  <a:pt x="2663733" y="609474"/>
                </a:lnTo>
                <a:lnTo>
                  <a:pt x="2584827" y="609100"/>
                </a:lnTo>
                <a:lnTo>
                  <a:pt x="2506512" y="608480"/>
                </a:lnTo>
                <a:lnTo>
                  <a:pt x="2428818" y="607619"/>
                </a:lnTo>
                <a:lnTo>
                  <a:pt x="2351775" y="606519"/>
                </a:lnTo>
                <a:lnTo>
                  <a:pt x="2275414" y="605183"/>
                </a:lnTo>
                <a:lnTo>
                  <a:pt x="2199766" y="603617"/>
                </a:lnTo>
                <a:lnTo>
                  <a:pt x="2124861" y="601821"/>
                </a:lnTo>
                <a:lnTo>
                  <a:pt x="2050730" y="599801"/>
                </a:lnTo>
                <a:lnTo>
                  <a:pt x="1977403" y="597559"/>
                </a:lnTo>
                <a:lnTo>
                  <a:pt x="1904910" y="595099"/>
                </a:lnTo>
                <a:lnTo>
                  <a:pt x="1833282" y="592424"/>
                </a:lnTo>
                <a:lnTo>
                  <a:pt x="1762550" y="589538"/>
                </a:lnTo>
                <a:lnTo>
                  <a:pt x="1692744" y="586444"/>
                </a:lnTo>
                <a:lnTo>
                  <a:pt x="1623895" y="583145"/>
                </a:lnTo>
                <a:lnTo>
                  <a:pt x="1556033" y="579645"/>
                </a:lnTo>
                <a:lnTo>
                  <a:pt x="1489188" y="575947"/>
                </a:lnTo>
                <a:lnTo>
                  <a:pt x="1423392" y="572055"/>
                </a:lnTo>
                <a:lnTo>
                  <a:pt x="1358674" y="567972"/>
                </a:lnTo>
                <a:lnTo>
                  <a:pt x="1295065" y="563701"/>
                </a:lnTo>
                <a:lnTo>
                  <a:pt x="1232596" y="559246"/>
                </a:lnTo>
                <a:lnTo>
                  <a:pt x="1171297" y="554610"/>
                </a:lnTo>
                <a:lnTo>
                  <a:pt x="1111198" y="549796"/>
                </a:lnTo>
                <a:lnTo>
                  <a:pt x="1052331" y="544809"/>
                </a:lnTo>
                <a:lnTo>
                  <a:pt x="994725" y="539651"/>
                </a:lnTo>
                <a:lnTo>
                  <a:pt x="938412" y="534325"/>
                </a:lnTo>
                <a:lnTo>
                  <a:pt x="883421" y="528836"/>
                </a:lnTo>
                <a:lnTo>
                  <a:pt x="829783" y="523187"/>
                </a:lnTo>
                <a:lnTo>
                  <a:pt x="777529" y="517380"/>
                </a:lnTo>
                <a:lnTo>
                  <a:pt x="726689" y="511419"/>
                </a:lnTo>
                <a:lnTo>
                  <a:pt x="677293" y="505309"/>
                </a:lnTo>
                <a:lnTo>
                  <a:pt x="629373" y="499051"/>
                </a:lnTo>
                <a:lnTo>
                  <a:pt x="582958" y="492650"/>
                </a:lnTo>
                <a:lnTo>
                  <a:pt x="538079" y="486109"/>
                </a:lnTo>
                <a:lnTo>
                  <a:pt x="494768" y="479431"/>
                </a:lnTo>
                <a:lnTo>
                  <a:pt x="453053" y="472619"/>
                </a:lnTo>
                <a:lnTo>
                  <a:pt x="412966" y="465678"/>
                </a:lnTo>
                <a:lnTo>
                  <a:pt x="374537" y="458611"/>
                </a:lnTo>
                <a:lnTo>
                  <a:pt x="302775" y="444109"/>
                </a:lnTo>
                <a:lnTo>
                  <a:pt x="238012" y="429142"/>
                </a:lnTo>
                <a:lnTo>
                  <a:pt x="180492" y="413738"/>
                </a:lnTo>
                <a:lnTo>
                  <a:pt x="130458" y="397922"/>
                </a:lnTo>
                <a:lnTo>
                  <a:pt x="88155" y="381722"/>
                </a:lnTo>
                <a:lnTo>
                  <a:pt x="53826" y="365165"/>
                </a:lnTo>
                <a:lnTo>
                  <a:pt x="17820" y="339721"/>
                </a:lnTo>
                <a:lnTo>
                  <a:pt x="0" y="3048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293870" y="530097"/>
            <a:ext cx="3300729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latin typeface="Arial" panose="020B0604020202020204"/>
                <a:cs typeface="Arial" panose="020B0604020202020204"/>
              </a:rPr>
              <a:t>DASAR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PENGHITUNGAN</a:t>
            </a:r>
            <a:r>
              <a:rPr sz="1800" b="1" spc="65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PBB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24887" y="1939709"/>
            <a:ext cx="7851775" cy="227711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405130" algn="ctr">
              <a:lnSpc>
                <a:spcPct val="100000"/>
              </a:lnSpc>
              <a:spcBef>
                <a:spcPts val="870"/>
              </a:spcBef>
            </a:pPr>
            <a:r>
              <a:rPr sz="3200" b="1" dirty="0">
                <a:latin typeface="Times New Roman" panose="02020603050405020304"/>
                <a:cs typeface="Times New Roman" panose="02020603050405020304"/>
              </a:rPr>
              <a:t>TARIF PBB dalai</a:t>
            </a:r>
            <a:r>
              <a:rPr sz="3200" b="1" spc="-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0.5%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6203950" algn="l"/>
              </a:tabLst>
            </a:pPr>
            <a:r>
              <a:rPr sz="3200" b="1" spc="-5" dirty="0">
                <a:latin typeface="Times New Roman" panose="02020603050405020304"/>
                <a:cs typeface="Times New Roman" panose="02020603050405020304"/>
              </a:rPr>
              <a:t>Rumus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Penghitungan PBB</a:t>
            </a:r>
            <a:r>
              <a:rPr sz="3200" b="1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= Tarif	x</a:t>
            </a:r>
            <a:r>
              <a:rPr sz="3200" b="1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NJKP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403225" algn="ctr">
              <a:lnSpc>
                <a:spcPct val="100000"/>
              </a:lnSpc>
              <a:spcBef>
                <a:spcPts val="770"/>
              </a:spcBef>
              <a:tabLst>
                <a:tab pos="1013460" algn="l"/>
                <a:tab pos="2463800" algn="l"/>
              </a:tabLst>
            </a:pPr>
            <a:r>
              <a:rPr sz="3200" spc="-83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	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=</a:t>
            </a:r>
            <a:r>
              <a:rPr sz="3200" b="1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0.5%	x [Persentase NJKP x (NJOP</a:t>
            </a:r>
            <a:r>
              <a:rPr sz="3200" b="1" spc="-1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–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347720">
              <a:lnSpc>
                <a:spcPct val="100000"/>
              </a:lnSpc>
            </a:pPr>
            <a:r>
              <a:rPr sz="3200" b="1" dirty="0">
                <a:latin typeface="Times New Roman" panose="02020603050405020304"/>
                <a:cs typeface="Times New Roman" panose="02020603050405020304"/>
              </a:rPr>
              <a:t>NJOPTKP)]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82361" y="813562"/>
            <a:ext cx="1828164" cy="690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Times New Roman" panose="02020603050405020304"/>
                <a:cs typeface="Times New Roman" panose="02020603050405020304"/>
              </a:rPr>
              <a:t>contoh:</a:t>
            </a:r>
            <a:endParaRPr sz="4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56536" y="1478661"/>
            <a:ext cx="7799705" cy="4284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190"/>
              </a:lnSpc>
              <a:spcBef>
                <a:spcPts val="95"/>
              </a:spcBef>
            </a:pPr>
            <a:r>
              <a:rPr sz="2800" spc="-735" dirty="0">
                <a:latin typeface="Arial" panose="020B0604020202020204"/>
                <a:cs typeface="Arial" panose="020B0604020202020204"/>
              </a:rPr>
              <a:t> </a:t>
            </a:r>
            <a:r>
              <a:rPr sz="2800" b="1" spc="-5" dirty="0">
                <a:latin typeface="Times New Roman" panose="02020603050405020304"/>
                <a:cs typeface="Times New Roman" panose="02020603050405020304"/>
              </a:rPr>
              <a:t>diketahui </a:t>
            </a:r>
            <a:r>
              <a:rPr sz="2800" b="1" spc="-10" dirty="0">
                <a:latin typeface="Times New Roman" panose="02020603050405020304"/>
                <a:cs typeface="Times New Roman" panose="02020603050405020304"/>
              </a:rPr>
              <a:t>bahwa </a:t>
            </a:r>
            <a:r>
              <a:rPr sz="2800" b="1" spc="-5" dirty="0">
                <a:latin typeface="Times New Roman" panose="02020603050405020304"/>
                <a:cs typeface="Times New Roman" panose="02020603050405020304"/>
              </a:rPr>
              <a:t>NJOP suatu objek </a:t>
            </a:r>
            <a:r>
              <a:rPr sz="2800" b="1" dirty="0">
                <a:latin typeface="Times New Roman" panose="02020603050405020304"/>
                <a:cs typeface="Times New Roman" panose="02020603050405020304"/>
              </a:rPr>
              <a:t>pajak</a:t>
            </a:r>
            <a:r>
              <a:rPr sz="2800" b="1" spc="1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1" spc="-10" dirty="0">
                <a:latin typeface="Times New Roman" panose="02020603050405020304"/>
                <a:cs typeface="Times New Roman" panose="02020603050405020304"/>
              </a:rPr>
              <a:t>Rp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295910" marR="168910">
              <a:lnSpc>
                <a:spcPts val="3030"/>
              </a:lnSpc>
              <a:spcBef>
                <a:spcPts val="205"/>
              </a:spcBef>
            </a:pPr>
            <a:r>
              <a:rPr sz="2800" b="1" dirty="0">
                <a:latin typeface="Times New Roman" panose="02020603050405020304"/>
                <a:cs typeface="Times New Roman" panose="02020603050405020304"/>
              </a:rPr>
              <a:t>3.000.000 </a:t>
            </a:r>
            <a:r>
              <a:rPr sz="2800" b="1" spc="-5" dirty="0">
                <a:latin typeface="Times New Roman" panose="02020603050405020304"/>
                <a:cs typeface="Times New Roman" panose="02020603050405020304"/>
              </a:rPr>
              <a:t>dan </a:t>
            </a:r>
            <a:r>
              <a:rPr sz="2800" b="1" spc="-10" dirty="0">
                <a:latin typeface="Times New Roman" panose="02020603050405020304"/>
                <a:cs typeface="Times New Roman" panose="02020603050405020304"/>
              </a:rPr>
              <a:t>NJOPTKP </a:t>
            </a:r>
            <a:r>
              <a:rPr sz="2800" b="1" dirty="0">
                <a:latin typeface="Times New Roman" panose="02020603050405020304"/>
                <a:cs typeface="Times New Roman" panose="02020603050405020304"/>
              </a:rPr>
              <a:t>untuk </a:t>
            </a:r>
            <a:r>
              <a:rPr sz="2800" b="1" spc="-5" dirty="0">
                <a:latin typeface="Times New Roman" panose="02020603050405020304"/>
                <a:cs typeface="Times New Roman" panose="02020603050405020304"/>
              </a:rPr>
              <a:t>daerah </a:t>
            </a:r>
            <a:r>
              <a:rPr sz="2800" b="1" dirty="0">
                <a:latin typeface="Times New Roman" panose="02020603050405020304"/>
                <a:cs typeface="Times New Roman" panose="02020603050405020304"/>
              </a:rPr>
              <a:t>tersebut  </a:t>
            </a:r>
            <a:r>
              <a:rPr sz="2800" b="1" spc="-10" dirty="0">
                <a:latin typeface="Times New Roman" panose="02020603050405020304"/>
                <a:cs typeface="Times New Roman" panose="02020603050405020304"/>
              </a:rPr>
              <a:t>Rp </a:t>
            </a:r>
            <a:r>
              <a:rPr sz="2800" b="1" spc="-5" dirty="0">
                <a:latin typeface="Times New Roman" panose="02020603050405020304"/>
                <a:cs typeface="Times New Roman" panose="02020603050405020304"/>
              </a:rPr>
              <a:t>1.000.000 </a:t>
            </a:r>
            <a:r>
              <a:rPr sz="2800" b="1" spc="-10" dirty="0">
                <a:latin typeface="Times New Roman" panose="02020603050405020304"/>
                <a:cs typeface="Times New Roman" panose="02020603050405020304"/>
              </a:rPr>
              <a:t>Maka </a:t>
            </a:r>
            <a:r>
              <a:rPr sz="2800" b="1" spc="-5" dirty="0">
                <a:latin typeface="Times New Roman" panose="02020603050405020304"/>
                <a:cs typeface="Times New Roman" panose="02020603050405020304"/>
              </a:rPr>
              <a:t>berapakah </a:t>
            </a:r>
            <a:r>
              <a:rPr sz="2800" b="1" spc="-10" dirty="0">
                <a:latin typeface="Times New Roman" panose="02020603050405020304"/>
                <a:cs typeface="Times New Roman" panose="02020603050405020304"/>
              </a:rPr>
              <a:t>PBB</a:t>
            </a:r>
            <a:r>
              <a:rPr sz="2800" b="1" spc="10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1" dirty="0">
                <a:latin typeface="Times New Roman" panose="02020603050405020304"/>
                <a:cs typeface="Times New Roman" panose="02020603050405020304"/>
              </a:rPr>
              <a:t>nya?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295910" marR="519430" indent="-283210">
              <a:lnSpc>
                <a:spcPts val="3020"/>
              </a:lnSpc>
              <a:spcBef>
                <a:spcPts val="675"/>
              </a:spcBef>
              <a:buFont typeface="Arial" panose="020B0604020202020204"/>
              <a:buChar char=""/>
              <a:tabLst>
                <a:tab pos="296545" algn="l"/>
              </a:tabLst>
            </a:pPr>
            <a:r>
              <a:rPr sz="2800" b="1" spc="-5" dirty="0">
                <a:latin typeface="Times New Roman" panose="02020603050405020304"/>
                <a:cs typeface="Times New Roman" panose="02020603050405020304"/>
              </a:rPr>
              <a:t>Pertama-tama </a:t>
            </a:r>
            <a:r>
              <a:rPr sz="2800" b="1" spc="-10" dirty="0">
                <a:latin typeface="Times New Roman" panose="02020603050405020304"/>
                <a:cs typeface="Times New Roman" panose="02020603050405020304"/>
              </a:rPr>
              <a:t>kita </a:t>
            </a:r>
            <a:r>
              <a:rPr sz="2800" b="1" spc="-5" dirty="0">
                <a:latin typeface="Times New Roman" panose="02020603050405020304"/>
                <a:cs typeface="Times New Roman" panose="02020603050405020304"/>
              </a:rPr>
              <a:t>harus </a:t>
            </a:r>
            <a:r>
              <a:rPr sz="2800" b="1" dirty="0">
                <a:latin typeface="Times New Roman" panose="02020603050405020304"/>
                <a:cs typeface="Times New Roman" panose="02020603050405020304"/>
              </a:rPr>
              <a:t>mengetahui </a:t>
            </a:r>
            <a:r>
              <a:rPr sz="2800" b="1" spc="-55" dirty="0">
                <a:latin typeface="Times New Roman" panose="02020603050405020304"/>
                <a:cs typeface="Times New Roman" panose="02020603050405020304"/>
              </a:rPr>
              <a:t>terlebih  </a:t>
            </a:r>
            <a:r>
              <a:rPr sz="2800" b="1" spc="-5" dirty="0">
                <a:latin typeface="Times New Roman" panose="02020603050405020304"/>
                <a:cs typeface="Times New Roman" panose="02020603050405020304"/>
              </a:rPr>
              <a:t>dahulu NJKP</a:t>
            </a:r>
            <a:r>
              <a:rPr sz="2800" b="1" spc="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1" dirty="0">
                <a:latin typeface="Times New Roman" panose="02020603050405020304"/>
                <a:cs typeface="Times New Roman" panose="02020603050405020304"/>
              </a:rPr>
              <a:t>nya: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295910" marR="5080" indent="-283845">
              <a:lnSpc>
                <a:spcPts val="3030"/>
              </a:lnSpc>
              <a:spcBef>
                <a:spcPts val="670"/>
              </a:spcBef>
            </a:pPr>
            <a:r>
              <a:rPr sz="2800" spc="-735" dirty="0">
                <a:latin typeface="Arial" panose="020B0604020202020204"/>
                <a:cs typeface="Arial" panose="020B0604020202020204"/>
              </a:rPr>
              <a:t> </a:t>
            </a:r>
            <a:r>
              <a:rPr sz="2800" b="1" spc="-5" dirty="0">
                <a:latin typeface="Times New Roman" panose="02020603050405020304"/>
                <a:cs typeface="Times New Roman" panose="02020603050405020304"/>
              </a:rPr>
              <a:t>NJOP-NJOPTKP = </a:t>
            </a:r>
            <a:r>
              <a:rPr sz="2800" b="1" dirty="0">
                <a:latin typeface="Times New Roman" panose="02020603050405020304"/>
                <a:cs typeface="Times New Roman" panose="02020603050405020304"/>
              </a:rPr>
              <a:t>Rp3.000.000 </a:t>
            </a:r>
            <a:r>
              <a:rPr sz="2800" b="1" spc="-5" dirty="0">
                <a:latin typeface="Times New Roman" panose="02020603050405020304"/>
                <a:cs typeface="Times New Roman" panose="02020603050405020304"/>
              </a:rPr>
              <a:t>– </a:t>
            </a:r>
            <a:r>
              <a:rPr sz="2800" b="1" dirty="0">
                <a:latin typeface="Times New Roman" panose="02020603050405020304"/>
                <a:cs typeface="Times New Roman" panose="02020603050405020304"/>
              </a:rPr>
              <a:t>Rp1.000.000 </a:t>
            </a:r>
            <a:r>
              <a:rPr sz="2800" b="1" spc="-520" dirty="0">
                <a:latin typeface="Times New Roman" panose="02020603050405020304"/>
                <a:cs typeface="Times New Roman" panose="02020603050405020304"/>
              </a:rPr>
              <a:t>=  </a:t>
            </a:r>
            <a:r>
              <a:rPr sz="2800" b="1" spc="-5" dirty="0">
                <a:latin typeface="Times New Roman" panose="02020603050405020304"/>
                <a:cs typeface="Times New Roman" panose="02020603050405020304"/>
              </a:rPr>
              <a:t>Rp2.000.000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2800" spc="-735" dirty="0">
                <a:latin typeface="Arial" panose="020B0604020202020204"/>
                <a:cs typeface="Arial" panose="020B0604020202020204"/>
              </a:rPr>
              <a:t> </a:t>
            </a:r>
            <a:r>
              <a:rPr sz="2800" b="1" spc="-5" dirty="0">
                <a:latin typeface="Times New Roman" panose="02020603050405020304"/>
                <a:cs typeface="Times New Roman" panose="02020603050405020304"/>
              </a:rPr>
              <a:t>NJKP: 20% x Rp2.000.000 =</a:t>
            </a:r>
            <a:r>
              <a:rPr sz="2800" b="1" spc="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1" spc="-5" dirty="0">
                <a:latin typeface="Times New Roman" panose="02020603050405020304"/>
                <a:cs typeface="Times New Roman" panose="02020603050405020304"/>
              </a:rPr>
              <a:t>Rp400.000</a:t>
            </a:r>
            <a:endParaRPr sz="2800">
              <a:latin typeface="Times New Roman" panose="02020603050405020304"/>
              <a:cs typeface="Times New Roman" panose="02020603050405020304"/>
            </a:endParaRPr>
          </a:p>
          <a:p>
            <a:pPr marL="295910" marR="1767840" indent="-283210">
              <a:lnSpc>
                <a:spcPts val="3030"/>
              </a:lnSpc>
              <a:spcBef>
                <a:spcPts val="715"/>
              </a:spcBef>
              <a:buFont typeface="Arial" panose="020B0604020202020204"/>
              <a:buChar char=""/>
              <a:tabLst>
                <a:tab pos="296545" algn="l"/>
              </a:tabLst>
            </a:pPr>
            <a:r>
              <a:rPr sz="2800" b="1" spc="-5" dirty="0">
                <a:latin typeface="Times New Roman" panose="02020603050405020304"/>
                <a:cs typeface="Times New Roman" panose="02020603050405020304"/>
              </a:rPr>
              <a:t>Kemudian </a:t>
            </a:r>
            <a:r>
              <a:rPr sz="2800" b="1" dirty="0">
                <a:latin typeface="Times New Roman" panose="02020603050405020304"/>
                <a:cs typeface="Times New Roman" panose="02020603050405020304"/>
              </a:rPr>
              <a:t>baru </a:t>
            </a:r>
            <a:r>
              <a:rPr sz="2800" b="1" spc="-10" dirty="0">
                <a:latin typeface="Times New Roman" panose="02020603050405020304"/>
                <a:cs typeface="Times New Roman" panose="02020603050405020304"/>
              </a:rPr>
              <a:t>kita </a:t>
            </a:r>
            <a:r>
              <a:rPr sz="2800" b="1" spc="-5" dirty="0">
                <a:latin typeface="Times New Roman" panose="02020603050405020304"/>
                <a:cs typeface="Times New Roman" panose="02020603050405020304"/>
              </a:rPr>
              <a:t>hitung </a:t>
            </a:r>
            <a:r>
              <a:rPr sz="2800" b="1" spc="-10" dirty="0">
                <a:latin typeface="Times New Roman" panose="02020603050405020304"/>
                <a:cs typeface="Times New Roman" panose="02020603050405020304"/>
              </a:rPr>
              <a:t>PBB </a:t>
            </a:r>
            <a:r>
              <a:rPr sz="2800" b="1" spc="-130" dirty="0">
                <a:latin typeface="Times New Roman" panose="02020603050405020304"/>
                <a:cs typeface="Times New Roman" panose="02020603050405020304"/>
              </a:rPr>
              <a:t>nya:  </a:t>
            </a:r>
            <a:r>
              <a:rPr sz="2800" b="1" spc="-5" dirty="0">
                <a:latin typeface="Times New Roman" panose="02020603050405020304"/>
                <a:cs typeface="Times New Roman" panose="02020603050405020304"/>
              </a:rPr>
              <a:t>PBB: 0,5% x Rp400.000 =</a:t>
            </a:r>
            <a:r>
              <a:rPr sz="2800" b="1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b="1" dirty="0">
                <a:latin typeface="Times New Roman" panose="02020603050405020304"/>
                <a:cs typeface="Times New Roman" panose="02020603050405020304"/>
              </a:rPr>
              <a:t>Rp2.000</a:t>
            </a:r>
            <a:endParaRPr sz="28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85212" y="824865"/>
            <a:ext cx="8145145" cy="4627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LATIHAN</a:t>
            </a:r>
            <a:r>
              <a:rPr sz="1900" b="1" spc="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3</a:t>
            </a:r>
            <a:endParaRPr sz="1900">
              <a:latin typeface="Times New Roman" panose="02020603050405020304"/>
              <a:cs typeface="Times New Roman" panose="02020603050405020304"/>
            </a:endParaRPr>
          </a:p>
          <a:p>
            <a:pPr marL="295910" marR="5080" indent="-283210">
              <a:lnSpc>
                <a:spcPct val="80000"/>
              </a:lnSpc>
              <a:spcBef>
                <a:spcPts val="455"/>
              </a:spcBef>
              <a:buFont typeface="Arial" panose="020B0604020202020204"/>
              <a:buChar char=""/>
              <a:tabLst>
                <a:tab pos="295910" algn="l"/>
                <a:tab pos="296545" algn="l"/>
              </a:tabLst>
            </a:pP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Pak Amin </a:t>
            </a:r>
            <a:r>
              <a:rPr sz="1900" b="1" dirty="0">
                <a:latin typeface="Times New Roman" panose="02020603050405020304"/>
                <a:cs typeface="Times New Roman" panose="02020603050405020304"/>
              </a:rPr>
              <a:t>memiliki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rumah seluas 50 meter persegi yang berdiri di </a:t>
            </a:r>
            <a:r>
              <a:rPr sz="1900" b="1" dirty="0">
                <a:latin typeface="Times New Roman" panose="02020603050405020304"/>
                <a:cs typeface="Times New Roman" panose="02020603050405020304"/>
              </a:rPr>
              <a:t>atas 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sebidang tanah seluas 100 meter persegi. Diketahui harga bangunan  tersebut adalah Rp500.000/meter persegi, sedangkan harga tanah tersebut  adalah Rp1.000.000/meter persegi. NJOPTKP untuk daerah tersebut  Rp10.000.000. Jadi berapakah PBB yang harus dibayarkan oleh Pak</a:t>
            </a:r>
            <a:r>
              <a:rPr sz="1900" b="1" spc="2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Amin?</a:t>
            </a:r>
            <a:endParaRPr sz="1900">
              <a:latin typeface="Times New Roman" panose="02020603050405020304"/>
              <a:cs typeface="Times New Roman" panose="02020603050405020304"/>
            </a:endParaRPr>
          </a:p>
          <a:p>
            <a:pPr marL="295910" indent="-283210">
              <a:lnSpc>
                <a:spcPct val="100000"/>
              </a:lnSpc>
              <a:buFont typeface="Arial" panose="020B0604020202020204"/>
              <a:buChar char=""/>
              <a:tabLst>
                <a:tab pos="295910" algn="l"/>
                <a:tab pos="296545" algn="l"/>
              </a:tabLst>
            </a:pP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Pertama, </a:t>
            </a:r>
            <a:r>
              <a:rPr sz="1900" b="1" dirty="0">
                <a:latin typeface="Times New Roman" panose="02020603050405020304"/>
                <a:cs typeface="Times New Roman" panose="02020603050405020304"/>
              </a:rPr>
              <a:t>kita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hitung terlebih dahulu nilai bangunan dan</a:t>
            </a:r>
            <a:r>
              <a:rPr sz="1900" b="1" spc="1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tanahnya:</a:t>
            </a:r>
            <a:endParaRPr sz="19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ts val="2055"/>
              </a:lnSpc>
              <a:tabLst>
                <a:tab pos="295910" algn="l"/>
              </a:tabLst>
            </a:pPr>
            <a:r>
              <a:rPr sz="1900" spc="-500" dirty="0">
                <a:latin typeface="Arial" panose="020B0604020202020204"/>
                <a:cs typeface="Arial" panose="020B0604020202020204"/>
              </a:rPr>
              <a:t>	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Bangunan: 50 x Rp ………………. =</a:t>
            </a:r>
            <a:r>
              <a:rPr sz="1900" b="1" spc="9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900" b="1" spc="-10" dirty="0">
                <a:latin typeface="Times New Roman" panose="02020603050405020304"/>
                <a:cs typeface="Times New Roman" panose="02020603050405020304"/>
              </a:rPr>
              <a:t>Rp……………….</a:t>
            </a:r>
            <a:endParaRPr sz="1900">
              <a:latin typeface="Times New Roman" panose="02020603050405020304"/>
              <a:cs typeface="Times New Roman" panose="02020603050405020304"/>
            </a:endParaRPr>
          </a:p>
          <a:p>
            <a:pPr marL="295910">
              <a:lnSpc>
                <a:spcPts val="2055"/>
              </a:lnSpc>
            </a:pP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Tanah: 100 x </a:t>
            </a:r>
            <a:r>
              <a:rPr sz="1900" b="1" spc="-10" dirty="0">
                <a:latin typeface="Times New Roman" panose="02020603050405020304"/>
                <a:cs typeface="Times New Roman" panose="02020603050405020304"/>
              </a:rPr>
              <a:t>Rp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………………. =</a:t>
            </a:r>
            <a:r>
              <a:rPr sz="1900" b="1" spc="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Rp……………….</a:t>
            </a:r>
            <a:endParaRPr sz="1900">
              <a:latin typeface="Times New Roman" panose="02020603050405020304"/>
              <a:cs typeface="Times New Roman" panose="02020603050405020304"/>
            </a:endParaRPr>
          </a:p>
          <a:p>
            <a:pPr marL="295910" marR="262890" indent="-283210">
              <a:lnSpc>
                <a:spcPts val="1820"/>
              </a:lnSpc>
              <a:spcBef>
                <a:spcPts val="445"/>
              </a:spcBef>
              <a:buFont typeface="Arial" panose="020B0604020202020204"/>
              <a:buChar char=""/>
              <a:tabLst>
                <a:tab pos="295910" algn="l"/>
                <a:tab pos="296545" algn="l"/>
              </a:tabLst>
            </a:pP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Kedua, </a:t>
            </a:r>
            <a:r>
              <a:rPr sz="1900" b="1" dirty="0">
                <a:latin typeface="Times New Roman" panose="02020603050405020304"/>
                <a:cs typeface="Times New Roman" panose="02020603050405020304"/>
              </a:rPr>
              <a:t>kita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hitung NJOP nya dengan menjumlahkan nilai bangunan dan  tanah:</a:t>
            </a:r>
            <a:endParaRPr sz="1900">
              <a:latin typeface="Times New Roman" panose="02020603050405020304"/>
              <a:cs typeface="Times New Roman" panose="02020603050405020304"/>
            </a:endParaRPr>
          </a:p>
          <a:p>
            <a:pPr marL="295910" marR="4177030" indent="-283210">
              <a:lnSpc>
                <a:spcPts val="1820"/>
              </a:lnSpc>
              <a:spcBef>
                <a:spcPts val="465"/>
              </a:spcBef>
              <a:buFont typeface="Arial" panose="020B0604020202020204"/>
              <a:buChar char=""/>
              <a:tabLst>
                <a:tab pos="295910" algn="l"/>
                <a:tab pos="296545" algn="l"/>
                <a:tab pos="2147570" algn="l"/>
              </a:tabLst>
            </a:pP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Nilai Bangunan: </a:t>
            </a:r>
            <a:r>
              <a:rPr sz="1900" b="1" spc="-10" dirty="0">
                <a:latin typeface="Times New Roman" panose="02020603050405020304"/>
                <a:cs typeface="Times New Roman" panose="02020603050405020304"/>
              </a:rPr>
              <a:t>Rp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……………….  Nilai</a:t>
            </a:r>
            <a:r>
              <a:rPr sz="1900" b="1" spc="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Tanah:</a:t>
            </a:r>
            <a:r>
              <a:rPr sz="1900" b="1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1900" b="1" spc="-10" dirty="0">
                <a:latin typeface="Times New Roman" panose="02020603050405020304"/>
                <a:cs typeface="Times New Roman" panose="02020603050405020304"/>
              </a:rPr>
              <a:t>R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p……………….</a:t>
            </a:r>
            <a:endParaRPr sz="1900">
              <a:latin typeface="Times New Roman" panose="02020603050405020304"/>
              <a:cs typeface="Times New Roman" panose="02020603050405020304"/>
            </a:endParaRPr>
          </a:p>
          <a:p>
            <a:pPr marL="295910">
              <a:lnSpc>
                <a:spcPts val="1615"/>
              </a:lnSpc>
            </a:pP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---------------------------------------</a:t>
            </a:r>
            <a:r>
              <a:rPr sz="1900" b="1" spc="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+</a:t>
            </a:r>
            <a:endParaRPr sz="1900">
              <a:latin typeface="Times New Roman" panose="02020603050405020304"/>
              <a:cs typeface="Times New Roman" panose="02020603050405020304"/>
            </a:endParaRPr>
          </a:p>
          <a:p>
            <a:pPr marL="1925320">
              <a:lnSpc>
                <a:spcPts val="2050"/>
              </a:lnSpc>
            </a:pP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Rp.</a:t>
            </a:r>
            <a:r>
              <a:rPr sz="19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……………….</a:t>
            </a:r>
            <a:endParaRPr sz="1900">
              <a:latin typeface="Times New Roman" panose="02020603050405020304"/>
              <a:cs typeface="Times New Roman" panose="02020603050405020304"/>
            </a:endParaRPr>
          </a:p>
          <a:p>
            <a:pPr marL="295910" marR="90805" indent="-283210">
              <a:lnSpc>
                <a:spcPct val="80000"/>
              </a:lnSpc>
              <a:spcBef>
                <a:spcPts val="455"/>
              </a:spcBef>
              <a:buFont typeface="Arial" panose="020B0604020202020204"/>
              <a:buChar char=""/>
              <a:tabLst>
                <a:tab pos="295910" algn="l"/>
                <a:tab pos="296545" algn="l"/>
              </a:tabLst>
            </a:pP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Terakhir, setelah diketahui NJOP nya, </a:t>
            </a:r>
            <a:r>
              <a:rPr sz="1900" b="1" dirty="0">
                <a:latin typeface="Times New Roman" panose="02020603050405020304"/>
                <a:cs typeface="Times New Roman" panose="02020603050405020304"/>
              </a:rPr>
              <a:t>kita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bisa langsung menghitung PBB  nya:</a:t>
            </a:r>
            <a:endParaRPr sz="1900">
              <a:latin typeface="Times New Roman" panose="02020603050405020304"/>
              <a:cs typeface="Times New Roman" panose="02020603050405020304"/>
            </a:endParaRPr>
          </a:p>
          <a:p>
            <a:pPr marL="295910" marR="213995">
              <a:lnSpc>
                <a:spcPct val="80000"/>
              </a:lnSpc>
            </a:pP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NJKP: 20% x (Rp………………. - </a:t>
            </a:r>
            <a:r>
              <a:rPr sz="1900" b="1" spc="-10" dirty="0">
                <a:latin typeface="Times New Roman" panose="02020603050405020304"/>
                <a:cs typeface="Times New Roman" panose="02020603050405020304"/>
              </a:rPr>
              <a:t>Rp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……………….) = Rp……………….  PBB: 0,5% x </a:t>
            </a:r>
            <a:r>
              <a:rPr sz="1900" b="1" spc="-10" dirty="0">
                <a:latin typeface="Times New Roman" panose="02020603050405020304"/>
                <a:cs typeface="Times New Roman" panose="02020603050405020304"/>
              </a:rPr>
              <a:t>Rp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………………. =</a:t>
            </a:r>
            <a:r>
              <a:rPr sz="1900" b="1" spc="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900" b="1" spc="-5" dirty="0">
                <a:latin typeface="Times New Roman" panose="02020603050405020304"/>
                <a:cs typeface="Times New Roman" panose="02020603050405020304"/>
              </a:rPr>
              <a:t>Rp……………….</a:t>
            </a:r>
            <a:endParaRPr sz="19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1360" y="571627"/>
            <a:ext cx="2778760" cy="6273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Times New Roman" panose="02020603050405020304"/>
                <a:cs typeface="Times New Roman" panose="02020603050405020304"/>
              </a:rPr>
              <a:t>LATIHAN</a:t>
            </a:r>
            <a:r>
              <a:rPr sz="4000" spc="-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000" spc="-5" dirty="0">
                <a:latin typeface="Times New Roman" panose="02020603050405020304"/>
                <a:cs typeface="Times New Roman" panose="02020603050405020304"/>
              </a:rPr>
              <a:t>4</a:t>
            </a:r>
            <a:endParaRPr sz="4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8540" y="2001138"/>
            <a:ext cx="7443470" cy="2475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Times New Roman" panose="02020603050405020304"/>
              <a:buChar char="•"/>
              <a:tabLst>
                <a:tab pos="355600" algn="l"/>
                <a:tab pos="356235" algn="l"/>
              </a:tabLst>
            </a:pPr>
            <a:r>
              <a:rPr sz="3200" b="1" dirty="0">
                <a:latin typeface="Times New Roman" panose="02020603050405020304"/>
                <a:cs typeface="Times New Roman" panose="02020603050405020304"/>
              </a:rPr>
              <a:t>Wajib pajak A </a:t>
            </a:r>
            <a:r>
              <a:rPr sz="3200" b="1" spc="-5" dirty="0">
                <a:latin typeface="Times New Roman" panose="02020603050405020304"/>
                <a:cs typeface="Times New Roman" panose="02020603050405020304"/>
              </a:rPr>
              <a:t>mempunyai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sebidang  tanah dan bangunan yang NJOP-nya</a:t>
            </a:r>
            <a:r>
              <a:rPr sz="3200" b="1" spc="-1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Rp</a:t>
            </a: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355600" marR="36195">
              <a:lnSpc>
                <a:spcPct val="100000"/>
              </a:lnSpc>
            </a:pPr>
            <a:r>
              <a:rPr sz="3200" b="1" dirty="0">
                <a:latin typeface="Times New Roman" panose="02020603050405020304"/>
                <a:cs typeface="Times New Roman" panose="02020603050405020304"/>
              </a:rPr>
              <a:t>20.000.000 dan NJOPTKP </a:t>
            </a:r>
            <a:r>
              <a:rPr sz="3200" b="1" spc="-5" dirty="0">
                <a:latin typeface="Times New Roman" panose="02020603050405020304"/>
                <a:cs typeface="Times New Roman" panose="02020603050405020304"/>
              </a:rPr>
              <a:t>untuk</a:t>
            </a:r>
            <a:r>
              <a:rPr sz="3200" b="1" spc="-1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daerah  tersebut RP. 12.000.000 maka besarnya  </a:t>
            </a:r>
            <a:r>
              <a:rPr sz="3200" b="1" spc="-5" dirty="0">
                <a:latin typeface="Times New Roman" panose="02020603050405020304"/>
                <a:cs typeface="Times New Roman" panose="02020603050405020304"/>
              </a:rPr>
              <a:t>pajak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yang terutang adalah</a:t>
            </a:r>
            <a:r>
              <a:rPr sz="3200" b="1" spc="-1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latin typeface="Times New Roman" panose="02020603050405020304"/>
                <a:cs typeface="Times New Roman" panose="02020603050405020304"/>
              </a:rPr>
              <a:t>…</a:t>
            </a:r>
            <a:endParaRPr sz="32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224273" y="2666238"/>
            <a:ext cx="2005330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93470" algn="l"/>
              </a:tabLst>
            </a:pP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adalah	jang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ka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05498" y="2666238"/>
            <a:ext cx="2543810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26160" algn="l"/>
                <a:tab pos="1768475" algn="l"/>
              </a:tabLst>
            </a:pP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wak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t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u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satu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tahun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602739" y="2666238"/>
            <a:ext cx="2446020" cy="751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 marR="5080" indent="-609600">
              <a:lnSpc>
                <a:spcPct val="100000"/>
              </a:lnSpc>
              <a:spcBef>
                <a:spcPts val="100"/>
              </a:spcBef>
              <a:tabLst>
                <a:tab pos="621665" algn="l"/>
                <a:tab pos="1685925" algn="l"/>
              </a:tabLst>
            </a:pPr>
            <a:r>
              <a:rPr sz="2400" dirty="0">
                <a:latin typeface="Times New Roman" panose="02020603050405020304"/>
                <a:cs typeface="Times New Roman" panose="02020603050405020304"/>
              </a:rPr>
              <a:t>1.	Ta</a:t>
            </a:r>
            <a:r>
              <a:rPr sz="2400" spc="-10" dirty="0">
                <a:latin typeface="Times New Roman" panose="02020603050405020304"/>
                <a:cs typeface="Times New Roman" panose="02020603050405020304"/>
              </a:rPr>
              <a:t>h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u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n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pa</a:t>
            </a:r>
            <a:r>
              <a:rPr sz="2400" spc="5" dirty="0">
                <a:latin typeface="Times New Roman" panose="02020603050405020304"/>
                <a:cs typeface="Times New Roman" panose="02020603050405020304"/>
              </a:rPr>
              <a:t>j</a:t>
            </a:r>
            <a:r>
              <a:rPr sz="2400" spc="-5" dirty="0">
                <a:latin typeface="Times New Roman" panose="02020603050405020304"/>
                <a:cs typeface="Times New Roman" panose="02020603050405020304"/>
              </a:rPr>
              <a:t>ak  takwin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02739" y="3470605"/>
            <a:ext cx="2082800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1665" algn="l"/>
                <a:tab pos="1442085" algn="l"/>
              </a:tabLst>
            </a:pP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2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.	Saat	yang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04233" y="3470605"/>
            <a:ext cx="5045075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82775" algn="l"/>
                <a:tab pos="2873375" algn="l"/>
                <a:tab pos="3743960" algn="l"/>
              </a:tabLst>
            </a:pPr>
            <a:r>
              <a:rPr sz="2400" b="1" dirty="0">
                <a:latin typeface="Times New Roman" panose="02020603050405020304"/>
                <a:cs typeface="Times New Roman" panose="02020603050405020304"/>
              </a:rPr>
              <a:t>menentukan	pajak	yang	terhutang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12340" y="3836923"/>
            <a:ext cx="6736080" cy="751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adalah menurut keadaan objek pajak pada tanggal  1 Januari.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24000" y="214884"/>
            <a:ext cx="7467600" cy="1447800"/>
          </a:xfrm>
          <a:custGeom>
            <a:avLst/>
            <a:gdLst/>
            <a:ahLst/>
            <a:cxnLst/>
            <a:rect l="l" t="t" r="r" b="b"/>
            <a:pathLst>
              <a:path w="7467600" h="1447800">
                <a:moveTo>
                  <a:pt x="4468484" y="1435099"/>
                </a:moveTo>
                <a:lnTo>
                  <a:pt x="2999115" y="1435099"/>
                </a:lnTo>
                <a:lnTo>
                  <a:pt x="3070618" y="1447799"/>
                </a:lnTo>
                <a:lnTo>
                  <a:pt x="4396981" y="1447799"/>
                </a:lnTo>
                <a:lnTo>
                  <a:pt x="4468484" y="1435099"/>
                </a:lnTo>
                <a:close/>
              </a:path>
              <a:path w="7467600" h="1447800">
                <a:moveTo>
                  <a:pt x="4749480" y="1422399"/>
                </a:moveTo>
                <a:lnTo>
                  <a:pt x="2718119" y="1422399"/>
                </a:lnTo>
                <a:lnTo>
                  <a:pt x="2787587" y="1435099"/>
                </a:lnTo>
                <a:lnTo>
                  <a:pt x="4680012" y="1435099"/>
                </a:lnTo>
                <a:lnTo>
                  <a:pt x="4749480" y="1422399"/>
                </a:lnTo>
                <a:close/>
              </a:path>
              <a:path w="7467600" h="1447800">
                <a:moveTo>
                  <a:pt x="4954569" y="1409699"/>
                </a:moveTo>
                <a:lnTo>
                  <a:pt x="2513030" y="1409699"/>
                </a:lnTo>
                <a:lnTo>
                  <a:pt x="2580826" y="1422399"/>
                </a:lnTo>
                <a:lnTo>
                  <a:pt x="4886773" y="1422399"/>
                </a:lnTo>
                <a:lnTo>
                  <a:pt x="4954569" y="1409699"/>
                </a:lnTo>
                <a:close/>
              </a:path>
              <a:path w="7467600" h="1447800">
                <a:moveTo>
                  <a:pt x="5154389" y="1396999"/>
                </a:moveTo>
                <a:lnTo>
                  <a:pt x="2313210" y="1396999"/>
                </a:lnTo>
                <a:lnTo>
                  <a:pt x="2379208" y="1409699"/>
                </a:lnTo>
                <a:lnTo>
                  <a:pt x="5088391" y="1409699"/>
                </a:lnTo>
                <a:lnTo>
                  <a:pt x="5154389" y="1396999"/>
                </a:lnTo>
                <a:close/>
              </a:path>
              <a:path w="7467600" h="1447800">
                <a:moveTo>
                  <a:pt x="5284490" y="1384299"/>
                </a:moveTo>
                <a:lnTo>
                  <a:pt x="2183109" y="1384299"/>
                </a:lnTo>
                <a:lnTo>
                  <a:pt x="2247839" y="1396999"/>
                </a:lnTo>
                <a:lnTo>
                  <a:pt x="5219760" y="1396999"/>
                </a:lnTo>
                <a:lnTo>
                  <a:pt x="5284490" y="1384299"/>
                </a:lnTo>
                <a:close/>
              </a:path>
              <a:path w="7467600" h="1447800">
                <a:moveTo>
                  <a:pt x="5411970" y="1371599"/>
                </a:moveTo>
                <a:lnTo>
                  <a:pt x="2055629" y="1371599"/>
                </a:lnTo>
                <a:lnTo>
                  <a:pt x="2119035" y="1384299"/>
                </a:lnTo>
                <a:lnTo>
                  <a:pt x="5348564" y="1384299"/>
                </a:lnTo>
                <a:lnTo>
                  <a:pt x="5411970" y="1371599"/>
                </a:lnTo>
                <a:close/>
              </a:path>
              <a:path w="7467600" h="1447800">
                <a:moveTo>
                  <a:pt x="5536718" y="1358899"/>
                </a:moveTo>
                <a:lnTo>
                  <a:pt x="1930881" y="1358899"/>
                </a:lnTo>
                <a:lnTo>
                  <a:pt x="1992907" y="1371599"/>
                </a:lnTo>
                <a:lnTo>
                  <a:pt x="5474692" y="1371599"/>
                </a:lnTo>
                <a:lnTo>
                  <a:pt x="5536718" y="1358899"/>
                </a:lnTo>
                <a:close/>
              </a:path>
              <a:path w="7467600" h="1447800">
                <a:moveTo>
                  <a:pt x="5658622" y="1346199"/>
                </a:moveTo>
                <a:lnTo>
                  <a:pt x="1808977" y="1346199"/>
                </a:lnTo>
                <a:lnTo>
                  <a:pt x="1869567" y="1358899"/>
                </a:lnTo>
                <a:lnTo>
                  <a:pt x="5598032" y="1358899"/>
                </a:lnTo>
                <a:lnTo>
                  <a:pt x="5658622" y="1346199"/>
                </a:lnTo>
                <a:close/>
              </a:path>
              <a:path w="7467600" h="1447800">
                <a:moveTo>
                  <a:pt x="5777572" y="1333499"/>
                </a:moveTo>
                <a:lnTo>
                  <a:pt x="1690027" y="1333499"/>
                </a:lnTo>
                <a:lnTo>
                  <a:pt x="1749126" y="1346199"/>
                </a:lnTo>
                <a:lnTo>
                  <a:pt x="5718473" y="1346199"/>
                </a:lnTo>
                <a:lnTo>
                  <a:pt x="5777572" y="1333499"/>
                </a:lnTo>
                <a:close/>
              </a:path>
              <a:path w="7467600" h="1447800">
                <a:moveTo>
                  <a:pt x="5950211" y="1308099"/>
                </a:moveTo>
                <a:lnTo>
                  <a:pt x="1517388" y="1308099"/>
                </a:lnTo>
                <a:lnTo>
                  <a:pt x="1631696" y="1333499"/>
                </a:lnTo>
                <a:lnTo>
                  <a:pt x="5835903" y="1333499"/>
                </a:lnTo>
                <a:lnTo>
                  <a:pt x="5950211" y="1308099"/>
                </a:lnTo>
                <a:close/>
              </a:path>
              <a:path w="7467600" h="1447800">
                <a:moveTo>
                  <a:pt x="6115574" y="1282699"/>
                </a:moveTo>
                <a:lnTo>
                  <a:pt x="1352025" y="1282699"/>
                </a:lnTo>
                <a:lnTo>
                  <a:pt x="1461440" y="1308099"/>
                </a:lnTo>
                <a:lnTo>
                  <a:pt x="6006159" y="1308099"/>
                </a:lnTo>
                <a:lnTo>
                  <a:pt x="6115574" y="1282699"/>
                </a:lnTo>
                <a:close/>
              </a:path>
              <a:path w="7467600" h="1447800">
                <a:moveTo>
                  <a:pt x="6273284" y="1257299"/>
                </a:moveTo>
                <a:lnTo>
                  <a:pt x="1194315" y="1257299"/>
                </a:lnTo>
                <a:lnTo>
                  <a:pt x="1298586" y="1282699"/>
                </a:lnTo>
                <a:lnTo>
                  <a:pt x="6169013" y="1282699"/>
                </a:lnTo>
                <a:lnTo>
                  <a:pt x="6273284" y="1257299"/>
                </a:lnTo>
                <a:close/>
              </a:path>
              <a:path w="7467600" h="1447800">
                <a:moveTo>
                  <a:pt x="6518105" y="1206499"/>
                </a:moveTo>
                <a:lnTo>
                  <a:pt x="949494" y="1206499"/>
                </a:lnTo>
                <a:lnTo>
                  <a:pt x="996590" y="1219199"/>
                </a:lnTo>
                <a:lnTo>
                  <a:pt x="1143511" y="1257299"/>
                </a:lnTo>
                <a:lnTo>
                  <a:pt x="6324088" y="1257299"/>
                </a:lnTo>
                <a:lnTo>
                  <a:pt x="6471009" y="1219199"/>
                </a:lnTo>
                <a:lnTo>
                  <a:pt x="6518105" y="1206499"/>
                </a:lnTo>
                <a:close/>
              </a:path>
              <a:path w="7467600" h="1447800">
                <a:moveTo>
                  <a:pt x="6779996" y="1142999"/>
                </a:moveTo>
                <a:lnTo>
                  <a:pt x="687603" y="1142999"/>
                </a:lnTo>
                <a:lnTo>
                  <a:pt x="770866" y="1168399"/>
                </a:lnTo>
                <a:lnTo>
                  <a:pt x="903359" y="1206499"/>
                </a:lnTo>
                <a:lnTo>
                  <a:pt x="6564240" y="1206499"/>
                </a:lnTo>
                <a:lnTo>
                  <a:pt x="6696733" y="1168399"/>
                </a:lnTo>
                <a:lnTo>
                  <a:pt x="6779996" y="1142999"/>
                </a:lnTo>
                <a:close/>
              </a:path>
              <a:path w="7467600" h="1447800">
                <a:moveTo>
                  <a:pt x="6820067" y="317499"/>
                </a:moveTo>
                <a:lnTo>
                  <a:pt x="647532" y="317499"/>
                </a:lnTo>
                <a:lnTo>
                  <a:pt x="608521" y="330199"/>
                </a:lnTo>
                <a:lnTo>
                  <a:pt x="533733" y="355599"/>
                </a:lnTo>
                <a:lnTo>
                  <a:pt x="463351" y="380999"/>
                </a:lnTo>
                <a:lnTo>
                  <a:pt x="397485" y="406399"/>
                </a:lnTo>
                <a:lnTo>
                  <a:pt x="336247" y="431799"/>
                </a:lnTo>
                <a:lnTo>
                  <a:pt x="279749" y="457199"/>
                </a:lnTo>
                <a:lnTo>
                  <a:pt x="228103" y="482599"/>
                </a:lnTo>
                <a:lnTo>
                  <a:pt x="181419" y="507999"/>
                </a:lnTo>
                <a:lnTo>
                  <a:pt x="139810" y="533399"/>
                </a:lnTo>
                <a:lnTo>
                  <a:pt x="103386" y="558799"/>
                </a:lnTo>
                <a:lnTo>
                  <a:pt x="72261" y="584199"/>
                </a:lnTo>
                <a:lnTo>
                  <a:pt x="35749" y="634999"/>
                </a:lnTo>
                <a:lnTo>
                  <a:pt x="26348" y="647699"/>
                </a:lnTo>
                <a:lnTo>
                  <a:pt x="6649" y="685799"/>
                </a:lnTo>
                <a:lnTo>
                  <a:pt x="0" y="723899"/>
                </a:lnTo>
                <a:lnTo>
                  <a:pt x="743" y="749299"/>
                </a:lnTo>
                <a:lnTo>
                  <a:pt x="11784" y="787399"/>
                </a:lnTo>
                <a:lnTo>
                  <a:pt x="35749" y="825499"/>
                </a:lnTo>
                <a:lnTo>
                  <a:pt x="46544" y="850899"/>
                </a:lnTo>
                <a:lnTo>
                  <a:pt x="87154" y="888999"/>
                </a:lnTo>
                <a:lnTo>
                  <a:pt x="120943" y="914399"/>
                </a:lnTo>
                <a:lnTo>
                  <a:pt x="159973" y="939799"/>
                </a:lnTo>
                <a:lnTo>
                  <a:pt x="204133" y="965199"/>
                </a:lnTo>
                <a:lnTo>
                  <a:pt x="253312" y="990599"/>
                </a:lnTo>
                <a:lnTo>
                  <a:pt x="307399" y="1015999"/>
                </a:lnTo>
                <a:lnTo>
                  <a:pt x="366280" y="1041399"/>
                </a:lnTo>
                <a:lnTo>
                  <a:pt x="429846" y="1066799"/>
                </a:lnTo>
                <a:lnTo>
                  <a:pt x="497984" y="1092199"/>
                </a:lnTo>
                <a:lnTo>
                  <a:pt x="570584" y="1117599"/>
                </a:lnTo>
                <a:lnTo>
                  <a:pt x="647532" y="1142999"/>
                </a:lnTo>
                <a:lnTo>
                  <a:pt x="6820067" y="1142999"/>
                </a:lnTo>
                <a:lnTo>
                  <a:pt x="6897015" y="1117599"/>
                </a:lnTo>
                <a:lnTo>
                  <a:pt x="6933866" y="1104899"/>
                </a:lnTo>
                <a:lnTo>
                  <a:pt x="7004248" y="1079499"/>
                </a:lnTo>
                <a:lnTo>
                  <a:pt x="7070114" y="1054099"/>
                </a:lnTo>
                <a:lnTo>
                  <a:pt x="7131352" y="1028699"/>
                </a:lnTo>
                <a:lnTo>
                  <a:pt x="7187850" y="1003299"/>
                </a:lnTo>
                <a:lnTo>
                  <a:pt x="7239496" y="977899"/>
                </a:lnTo>
                <a:lnTo>
                  <a:pt x="7286180" y="952499"/>
                </a:lnTo>
                <a:lnTo>
                  <a:pt x="7327789" y="927099"/>
                </a:lnTo>
                <a:lnTo>
                  <a:pt x="7364213" y="901699"/>
                </a:lnTo>
                <a:lnTo>
                  <a:pt x="7395338" y="876299"/>
                </a:lnTo>
                <a:lnTo>
                  <a:pt x="7431850" y="825499"/>
                </a:lnTo>
                <a:lnTo>
                  <a:pt x="7441251" y="812799"/>
                </a:lnTo>
                <a:lnTo>
                  <a:pt x="7460950" y="774699"/>
                </a:lnTo>
                <a:lnTo>
                  <a:pt x="7467600" y="723899"/>
                </a:lnTo>
                <a:lnTo>
                  <a:pt x="7466856" y="711199"/>
                </a:lnTo>
                <a:lnTo>
                  <a:pt x="7455815" y="673099"/>
                </a:lnTo>
                <a:lnTo>
                  <a:pt x="7431850" y="634999"/>
                </a:lnTo>
                <a:lnTo>
                  <a:pt x="7421055" y="609599"/>
                </a:lnTo>
                <a:lnTo>
                  <a:pt x="7380445" y="571499"/>
                </a:lnTo>
                <a:lnTo>
                  <a:pt x="7346656" y="546099"/>
                </a:lnTo>
                <a:lnTo>
                  <a:pt x="7307626" y="520699"/>
                </a:lnTo>
                <a:lnTo>
                  <a:pt x="7263466" y="495299"/>
                </a:lnTo>
                <a:lnTo>
                  <a:pt x="7214287" y="469899"/>
                </a:lnTo>
                <a:lnTo>
                  <a:pt x="7160200" y="444499"/>
                </a:lnTo>
                <a:lnTo>
                  <a:pt x="7101319" y="419099"/>
                </a:lnTo>
                <a:lnTo>
                  <a:pt x="7037753" y="393699"/>
                </a:lnTo>
                <a:lnTo>
                  <a:pt x="6969615" y="368299"/>
                </a:lnTo>
                <a:lnTo>
                  <a:pt x="6859078" y="330199"/>
                </a:lnTo>
                <a:lnTo>
                  <a:pt x="6820067" y="317499"/>
                </a:lnTo>
                <a:close/>
              </a:path>
              <a:path w="7467600" h="1447800">
                <a:moveTo>
                  <a:pt x="6564240" y="253999"/>
                </a:moveTo>
                <a:lnTo>
                  <a:pt x="903359" y="253999"/>
                </a:lnTo>
                <a:lnTo>
                  <a:pt x="770866" y="292099"/>
                </a:lnTo>
                <a:lnTo>
                  <a:pt x="687603" y="317499"/>
                </a:lnTo>
                <a:lnTo>
                  <a:pt x="6779996" y="317499"/>
                </a:lnTo>
                <a:lnTo>
                  <a:pt x="6696733" y="292099"/>
                </a:lnTo>
                <a:lnTo>
                  <a:pt x="6564240" y="253999"/>
                </a:lnTo>
                <a:close/>
              </a:path>
              <a:path w="7467600" h="1447800">
                <a:moveTo>
                  <a:pt x="6324088" y="203199"/>
                </a:moveTo>
                <a:lnTo>
                  <a:pt x="1143511" y="203199"/>
                </a:lnTo>
                <a:lnTo>
                  <a:pt x="949494" y="253999"/>
                </a:lnTo>
                <a:lnTo>
                  <a:pt x="6518105" y="253999"/>
                </a:lnTo>
                <a:lnTo>
                  <a:pt x="6324088" y="203199"/>
                </a:lnTo>
                <a:close/>
              </a:path>
              <a:path w="7467600" h="1447800">
                <a:moveTo>
                  <a:pt x="6169013" y="177799"/>
                </a:moveTo>
                <a:lnTo>
                  <a:pt x="1298586" y="177799"/>
                </a:lnTo>
                <a:lnTo>
                  <a:pt x="1194315" y="203199"/>
                </a:lnTo>
                <a:lnTo>
                  <a:pt x="6273284" y="203199"/>
                </a:lnTo>
                <a:lnTo>
                  <a:pt x="6169013" y="177799"/>
                </a:lnTo>
                <a:close/>
              </a:path>
              <a:path w="7467600" h="1447800">
                <a:moveTo>
                  <a:pt x="6006159" y="152399"/>
                </a:moveTo>
                <a:lnTo>
                  <a:pt x="1461440" y="152399"/>
                </a:lnTo>
                <a:lnTo>
                  <a:pt x="1352025" y="177799"/>
                </a:lnTo>
                <a:lnTo>
                  <a:pt x="6115574" y="177799"/>
                </a:lnTo>
                <a:lnTo>
                  <a:pt x="6006159" y="152399"/>
                </a:lnTo>
                <a:close/>
              </a:path>
              <a:path w="7467600" h="1447800">
                <a:moveTo>
                  <a:pt x="5835903" y="127000"/>
                </a:moveTo>
                <a:lnTo>
                  <a:pt x="1631696" y="127000"/>
                </a:lnTo>
                <a:lnTo>
                  <a:pt x="1517388" y="152399"/>
                </a:lnTo>
                <a:lnTo>
                  <a:pt x="5950211" y="152399"/>
                </a:lnTo>
                <a:lnTo>
                  <a:pt x="5835903" y="127000"/>
                </a:lnTo>
                <a:close/>
              </a:path>
              <a:path w="7467600" h="1447800">
                <a:moveTo>
                  <a:pt x="5718473" y="114300"/>
                </a:moveTo>
                <a:lnTo>
                  <a:pt x="1749126" y="114300"/>
                </a:lnTo>
                <a:lnTo>
                  <a:pt x="1690027" y="127000"/>
                </a:lnTo>
                <a:lnTo>
                  <a:pt x="5777572" y="127000"/>
                </a:lnTo>
                <a:lnTo>
                  <a:pt x="5718473" y="114300"/>
                </a:lnTo>
                <a:close/>
              </a:path>
              <a:path w="7467600" h="1447800">
                <a:moveTo>
                  <a:pt x="5598032" y="101600"/>
                </a:moveTo>
                <a:lnTo>
                  <a:pt x="1869567" y="101600"/>
                </a:lnTo>
                <a:lnTo>
                  <a:pt x="1808977" y="114300"/>
                </a:lnTo>
                <a:lnTo>
                  <a:pt x="5658622" y="114300"/>
                </a:lnTo>
                <a:lnTo>
                  <a:pt x="5598032" y="101600"/>
                </a:lnTo>
                <a:close/>
              </a:path>
              <a:path w="7467600" h="1447800">
                <a:moveTo>
                  <a:pt x="5474692" y="88900"/>
                </a:moveTo>
                <a:lnTo>
                  <a:pt x="1992907" y="88900"/>
                </a:lnTo>
                <a:lnTo>
                  <a:pt x="1930881" y="101600"/>
                </a:lnTo>
                <a:lnTo>
                  <a:pt x="5536718" y="101600"/>
                </a:lnTo>
                <a:lnTo>
                  <a:pt x="5474692" y="88900"/>
                </a:lnTo>
                <a:close/>
              </a:path>
              <a:path w="7467600" h="1447800">
                <a:moveTo>
                  <a:pt x="5348564" y="76200"/>
                </a:moveTo>
                <a:lnTo>
                  <a:pt x="2119035" y="76200"/>
                </a:lnTo>
                <a:lnTo>
                  <a:pt x="2055629" y="88900"/>
                </a:lnTo>
                <a:lnTo>
                  <a:pt x="5411970" y="88900"/>
                </a:lnTo>
                <a:lnTo>
                  <a:pt x="5348564" y="76200"/>
                </a:lnTo>
                <a:close/>
              </a:path>
              <a:path w="7467600" h="1447800">
                <a:moveTo>
                  <a:pt x="5219760" y="63500"/>
                </a:moveTo>
                <a:lnTo>
                  <a:pt x="2247839" y="63500"/>
                </a:lnTo>
                <a:lnTo>
                  <a:pt x="2183109" y="76200"/>
                </a:lnTo>
                <a:lnTo>
                  <a:pt x="5284490" y="76200"/>
                </a:lnTo>
                <a:lnTo>
                  <a:pt x="5219760" y="63500"/>
                </a:lnTo>
                <a:close/>
              </a:path>
              <a:path w="7467600" h="1447800">
                <a:moveTo>
                  <a:pt x="5088391" y="50800"/>
                </a:moveTo>
                <a:lnTo>
                  <a:pt x="2379208" y="50800"/>
                </a:lnTo>
                <a:lnTo>
                  <a:pt x="2313210" y="63500"/>
                </a:lnTo>
                <a:lnTo>
                  <a:pt x="5154389" y="63500"/>
                </a:lnTo>
                <a:lnTo>
                  <a:pt x="5088391" y="50800"/>
                </a:lnTo>
                <a:close/>
              </a:path>
              <a:path w="7467600" h="1447800">
                <a:moveTo>
                  <a:pt x="4886773" y="38100"/>
                </a:moveTo>
                <a:lnTo>
                  <a:pt x="2580826" y="38100"/>
                </a:lnTo>
                <a:lnTo>
                  <a:pt x="2513030" y="50800"/>
                </a:lnTo>
                <a:lnTo>
                  <a:pt x="4954569" y="50800"/>
                </a:lnTo>
                <a:lnTo>
                  <a:pt x="4886773" y="38100"/>
                </a:lnTo>
                <a:close/>
              </a:path>
              <a:path w="7467600" h="1447800">
                <a:moveTo>
                  <a:pt x="4680012" y="25400"/>
                </a:moveTo>
                <a:lnTo>
                  <a:pt x="2787587" y="25400"/>
                </a:lnTo>
                <a:lnTo>
                  <a:pt x="2718119" y="38100"/>
                </a:lnTo>
                <a:lnTo>
                  <a:pt x="4749480" y="38100"/>
                </a:lnTo>
                <a:lnTo>
                  <a:pt x="4680012" y="25400"/>
                </a:lnTo>
                <a:close/>
              </a:path>
              <a:path w="7467600" h="1447800">
                <a:moveTo>
                  <a:pt x="4396981" y="12700"/>
                </a:moveTo>
                <a:lnTo>
                  <a:pt x="3070618" y="12700"/>
                </a:lnTo>
                <a:lnTo>
                  <a:pt x="2999115" y="25400"/>
                </a:lnTo>
                <a:lnTo>
                  <a:pt x="4468484" y="25400"/>
                </a:lnTo>
                <a:lnTo>
                  <a:pt x="4396981" y="12700"/>
                </a:lnTo>
                <a:close/>
              </a:path>
              <a:path w="7467600" h="1447800">
                <a:moveTo>
                  <a:pt x="3733800" y="0"/>
                </a:moveTo>
                <a:lnTo>
                  <a:pt x="3658533" y="12700"/>
                </a:lnTo>
                <a:lnTo>
                  <a:pt x="3809066" y="12700"/>
                </a:lnTo>
                <a:lnTo>
                  <a:pt x="3733800" y="0"/>
                </a:lnTo>
                <a:close/>
              </a:path>
            </a:pathLst>
          </a:custGeom>
          <a:solidFill>
            <a:srgbClr val="00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24000" y="214884"/>
            <a:ext cx="7467600" cy="1447800"/>
          </a:xfrm>
          <a:custGeom>
            <a:avLst/>
            <a:gdLst/>
            <a:ahLst/>
            <a:cxnLst/>
            <a:rect l="l" t="t" r="r" b="b"/>
            <a:pathLst>
              <a:path w="7467600" h="1447800">
                <a:moveTo>
                  <a:pt x="0" y="723900"/>
                </a:moveTo>
                <a:lnTo>
                  <a:pt x="6649" y="680336"/>
                </a:lnTo>
                <a:lnTo>
                  <a:pt x="26348" y="637452"/>
                </a:lnTo>
                <a:lnTo>
                  <a:pt x="58719" y="595323"/>
                </a:lnTo>
                <a:lnTo>
                  <a:pt x="87154" y="567692"/>
                </a:lnTo>
                <a:lnTo>
                  <a:pt x="120943" y="540450"/>
                </a:lnTo>
                <a:lnTo>
                  <a:pt x="159973" y="513618"/>
                </a:lnTo>
                <a:lnTo>
                  <a:pt x="204133" y="487219"/>
                </a:lnTo>
                <a:lnTo>
                  <a:pt x="253312" y="461274"/>
                </a:lnTo>
                <a:lnTo>
                  <a:pt x="307399" y="435805"/>
                </a:lnTo>
                <a:lnTo>
                  <a:pt x="366280" y="410832"/>
                </a:lnTo>
                <a:lnTo>
                  <a:pt x="429846" y="386379"/>
                </a:lnTo>
                <a:lnTo>
                  <a:pt x="497984" y="362466"/>
                </a:lnTo>
                <a:lnTo>
                  <a:pt x="570584" y="339115"/>
                </a:lnTo>
                <a:lnTo>
                  <a:pt x="608521" y="327657"/>
                </a:lnTo>
                <a:lnTo>
                  <a:pt x="647532" y="316348"/>
                </a:lnTo>
                <a:lnTo>
                  <a:pt x="687603" y="305190"/>
                </a:lnTo>
                <a:lnTo>
                  <a:pt x="728719" y="294187"/>
                </a:lnTo>
                <a:lnTo>
                  <a:pt x="770866" y="283339"/>
                </a:lnTo>
                <a:lnTo>
                  <a:pt x="814032" y="272652"/>
                </a:lnTo>
                <a:lnTo>
                  <a:pt x="858200" y="262126"/>
                </a:lnTo>
                <a:lnTo>
                  <a:pt x="903359" y="251766"/>
                </a:lnTo>
                <a:lnTo>
                  <a:pt x="949494" y="241573"/>
                </a:lnTo>
                <a:lnTo>
                  <a:pt x="996590" y="231550"/>
                </a:lnTo>
                <a:lnTo>
                  <a:pt x="1044634" y="221700"/>
                </a:lnTo>
                <a:lnTo>
                  <a:pt x="1093612" y="212026"/>
                </a:lnTo>
                <a:lnTo>
                  <a:pt x="1143511" y="202530"/>
                </a:lnTo>
                <a:lnTo>
                  <a:pt x="1194315" y="193216"/>
                </a:lnTo>
                <a:lnTo>
                  <a:pt x="1246011" y="184085"/>
                </a:lnTo>
                <a:lnTo>
                  <a:pt x="1298586" y="175140"/>
                </a:lnTo>
                <a:lnTo>
                  <a:pt x="1352025" y="166385"/>
                </a:lnTo>
                <a:lnTo>
                  <a:pt x="1406314" y="157822"/>
                </a:lnTo>
                <a:lnTo>
                  <a:pt x="1461440" y="149453"/>
                </a:lnTo>
                <a:lnTo>
                  <a:pt x="1517388" y="141281"/>
                </a:lnTo>
                <a:lnTo>
                  <a:pt x="1574145" y="133310"/>
                </a:lnTo>
                <a:lnTo>
                  <a:pt x="1631696" y="125541"/>
                </a:lnTo>
                <a:lnTo>
                  <a:pt x="1690027" y="117978"/>
                </a:lnTo>
                <a:lnTo>
                  <a:pt x="1749126" y="110623"/>
                </a:lnTo>
                <a:lnTo>
                  <a:pt x="1808977" y="103478"/>
                </a:lnTo>
                <a:lnTo>
                  <a:pt x="1869567" y="96547"/>
                </a:lnTo>
                <a:lnTo>
                  <a:pt x="1930881" y="89833"/>
                </a:lnTo>
                <a:lnTo>
                  <a:pt x="1992907" y="83337"/>
                </a:lnTo>
                <a:lnTo>
                  <a:pt x="2055629" y="77063"/>
                </a:lnTo>
                <a:lnTo>
                  <a:pt x="2119035" y="71013"/>
                </a:lnTo>
                <a:lnTo>
                  <a:pt x="2183109" y="65190"/>
                </a:lnTo>
                <a:lnTo>
                  <a:pt x="2247839" y="59597"/>
                </a:lnTo>
                <a:lnTo>
                  <a:pt x="2313210" y="54236"/>
                </a:lnTo>
                <a:lnTo>
                  <a:pt x="2379208" y="49111"/>
                </a:lnTo>
                <a:lnTo>
                  <a:pt x="2445819" y="44223"/>
                </a:lnTo>
                <a:lnTo>
                  <a:pt x="2513030" y="39576"/>
                </a:lnTo>
                <a:lnTo>
                  <a:pt x="2580826" y="35173"/>
                </a:lnTo>
                <a:lnTo>
                  <a:pt x="2649194" y="31015"/>
                </a:lnTo>
                <a:lnTo>
                  <a:pt x="2718119" y="27105"/>
                </a:lnTo>
                <a:lnTo>
                  <a:pt x="2787587" y="23448"/>
                </a:lnTo>
                <a:lnTo>
                  <a:pt x="2857585" y="20044"/>
                </a:lnTo>
                <a:lnTo>
                  <a:pt x="2928099" y="16897"/>
                </a:lnTo>
                <a:lnTo>
                  <a:pt x="2999115" y="14009"/>
                </a:lnTo>
                <a:lnTo>
                  <a:pt x="3070618" y="11384"/>
                </a:lnTo>
                <a:lnTo>
                  <a:pt x="3142596" y="9023"/>
                </a:lnTo>
                <a:lnTo>
                  <a:pt x="3215033" y="6931"/>
                </a:lnTo>
                <a:lnTo>
                  <a:pt x="3287916" y="5108"/>
                </a:lnTo>
                <a:lnTo>
                  <a:pt x="3361231" y="3558"/>
                </a:lnTo>
                <a:lnTo>
                  <a:pt x="3434965" y="2284"/>
                </a:lnTo>
                <a:lnTo>
                  <a:pt x="3509102" y="1289"/>
                </a:lnTo>
                <a:lnTo>
                  <a:pt x="3583630" y="574"/>
                </a:lnTo>
                <a:lnTo>
                  <a:pt x="3658533" y="144"/>
                </a:lnTo>
                <a:lnTo>
                  <a:pt x="3733800" y="0"/>
                </a:lnTo>
                <a:lnTo>
                  <a:pt x="3809066" y="144"/>
                </a:lnTo>
                <a:lnTo>
                  <a:pt x="3883969" y="574"/>
                </a:lnTo>
                <a:lnTo>
                  <a:pt x="3958497" y="1289"/>
                </a:lnTo>
                <a:lnTo>
                  <a:pt x="4032634" y="2284"/>
                </a:lnTo>
                <a:lnTo>
                  <a:pt x="4106368" y="3558"/>
                </a:lnTo>
                <a:lnTo>
                  <a:pt x="4179683" y="5108"/>
                </a:lnTo>
                <a:lnTo>
                  <a:pt x="4252566" y="6931"/>
                </a:lnTo>
                <a:lnTo>
                  <a:pt x="4325003" y="9023"/>
                </a:lnTo>
                <a:lnTo>
                  <a:pt x="4396981" y="11384"/>
                </a:lnTo>
                <a:lnTo>
                  <a:pt x="4468484" y="14009"/>
                </a:lnTo>
                <a:lnTo>
                  <a:pt x="4539500" y="16897"/>
                </a:lnTo>
                <a:lnTo>
                  <a:pt x="4610014" y="20044"/>
                </a:lnTo>
                <a:lnTo>
                  <a:pt x="4680012" y="23448"/>
                </a:lnTo>
                <a:lnTo>
                  <a:pt x="4749480" y="27105"/>
                </a:lnTo>
                <a:lnTo>
                  <a:pt x="4818405" y="31015"/>
                </a:lnTo>
                <a:lnTo>
                  <a:pt x="4886773" y="35173"/>
                </a:lnTo>
                <a:lnTo>
                  <a:pt x="4954569" y="39576"/>
                </a:lnTo>
                <a:lnTo>
                  <a:pt x="5021780" y="44223"/>
                </a:lnTo>
                <a:lnTo>
                  <a:pt x="5088391" y="49111"/>
                </a:lnTo>
                <a:lnTo>
                  <a:pt x="5154389" y="54236"/>
                </a:lnTo>
                <a:lnTo>
                  <a:pt x="5219760" y="59597"/>
                </a:lnTo>
                <a:lnTo>
                  <a:pt x="5284490" y="65190"/>
                </a:lnTo>
                <a:lnTo>
                  <a:pt x="5348564" y="71013"/>
                </a:lnTo>
                <a:lnTo>
                  <a:pt x="5411970" y="77063"/>
                </a:lnTo>
                <a:lnTo>
                  <a:pt x="5474692" y="83337"/>
                </a:lnTo>
                <a:lnTo>
                  <a:pt x="5536718" y="89833"/>
                </a:lnTo>
                <a:lnTo>
                  <a:pt x="5598032" y="96547"/>
                </a:lnTo>
                <a:lnTo>
                  <a:pt x="5658622" y="103478"/>
                </a:lnTo>
                <a:lnTo>
                  <a:pt x="5718473" y="110623"/>
                </a:lnTo>
                <a:lnTo>
                  <a:pt x="5777572" y="117978"/>
                </a:lnTo>
                <a:lnTo>
                  <a:pt x="5835903" y="125541"/>
                </a:lnTo>
                <a:lnTo>
                  <a:pt x="5893454" y="133310"/>
                </a:lnTo>
                <a:lnTo>
                  <a:pt x="5950211" y="141281"/>
                </a:lnTo>
                <a:lnTo>
                  <a:pt x="6006159" y="149453"/>
                </a:lnTo>
                <a:lnTo>
                  <a:pt x="6061285" y="157822"/>
                </a:lnTo>
                <a:lnTo>
                  <a:pt x="6115574" y="166385"/>
                </a:lnTo>
                <a:lnTo>
                  <a:pt x="6169013" y="175140"/>
                </a:lnTo>
                <a:lnTo>
                  <a:pt x="6221588" y="184085"/>
                </a:lnTo>
                <a:lnTo>
                  <a:pt x="6273284" y="193216"/>
                </a:lnTo>
                <a:lnTo>
                  <a:pt x="6324088" y="202530"/>
                </a:lnTo>
                <a:lnTo>
                  <a:pt x="6373987" y="212026"/>
                </a:lnTo>
                <a:lnTo>
                  <a:pt x="6422965" y="221700"/>
                </a:lnTo>
                <a:lnTo>
                  <a:pt x="6471009" y="231550"/>
                </a:lnTo>
                <a:lnTo>
                  <a:pt x="6518105" y="241573"/>
                </a:lnTo>
                <a:lnTo>
                  <a:pt x="6564240" y="251766"/>
                </a:lnTo>
                <a:lnTo>
                  <a:pt x="6609399" y="262126"/>
                </a:lnTo>
                <a:lnTo>
                  <a:pt x="6653567" y="272652"/>
                </a:lnTo>
                <a:lnTo>
                  <a:pt x="6696733" y="283339"/>
                </a:lnTo>
                <a:lnTo>
                  <a:pt x="6738880" y="294187"/>
                </a:lnTo>
                <a:lnTo>
                  <a:pt x="6779996" y="305190"/>
                </a:lnTo>
                <a:lnTo>
                  <a:pt x="6820067" y="316348"/>
                </a:lnTo>
                <a:lnTo>
                  <a:pt x="6859078" y="327657"/>
                </a:lnTo>
                <a:lnTo>
                  <a:pt x="6897015" y="339115"/>
                </a:lnTo>
                <a:lnTo>
                  <a:pt x="6933866" y="350719"/>
                </a:lnTo>
                <a:lnTo>
                  <a:pt x="7004248" y="374354"/>
                </a:lnTo>
                <a:lnTo>
                  <a:pt x="7070114" y="398539"/>
                </a:lnTo>
                <a:lnTo>
                  <a:pt x="7131352" y="423255"/>
                </a:lnTo>
                <a:lnTo>
                  <a:pt x="7187850" y="448479"/>
                </a:lnTo>
                <a:lnTo>
                  <a:pt x="7239496" y="474189"/>
                </a:lnTo>
                <a:lnTo>
                  <a:pt x="7286180" y="500363"/>
                </a:lnTo>
                <a:lnTo>
                  <a:pt x="7327789" y="526981"/>
                </a:lnTo>
                <a:lnTo>
                  <a:pt x="7364213" y="554021"/>
                </a:lnTo>
                <a:lnTo>
                  <a:pt x="7395338" y="581460"/>
                </a:lnTo>
                <a:lnTo>
                  <a:pt x="7431850" y="623322"/>
                </a:lnTo>
                <a:lnTo>
                  <a:pt x="7455815" y="665962"/>
                </a:lnTo>
                <a:lnTo>
                  <a:pt x="7466856" y="709307"/>
                </a:lnTo>
                <a:lnTo>
                  <a:pt x="7467600" y="723900"/>
                </a:lnTo>
                <a:lnTo>
                  <a:pt x="7466856" y="738492"/>
                </a:lnTo>
                <a:lnTo>
                  <a:pt x="7455815" y="781837"/>
                </a:lnTo>
                <a:lnTo>
                  <a:pt x="7431850" y="824477"/>
                </a:lnTo>
                <a:lnTo>
                  <a:pt x="7395338" y="866339"/>
                </a:lnTo>
                <a:lnTo>
                  <a:pt x="7364213" y="893778"/>
                </a:lnTo>
                <a:lnTo>
                  <a:pt x="7327789" y="920818"/>
                </a:lnTo>
                <a:lnTo>
                  <a:pt x="7286180" y="947436"/>
                </a:lnTo>
                <a:lnTo>
                  <a:pt x="7239496" y="973610"/>
                </a:lnTo>
                <a:lnTo>
                  <a:pt x="7187850" y="999320"/>
                </a:lnTo>
                <a:lnTo>
                  <a:pt x="7131352" y="1024544"/>
                </a:lnTo>
                <a:lnTo>
                  <a:pt x="7070114" y="1049260"/>
                </a:lnTo>
                <a:lnTo>
                  <a:pt x="7004248" y="1073445"/>
                </a:lnTo>
                <a:lnTo>
                  <a:pt x="6933866" y="1097080"/>
                </a:lnTo>
                <a:lnTo>
                  <a:pt x="6897015" y="1108684"/>
                </a:lnTo>
                <a:lnTo>
                  <a:pt x="6859078" y="1120142"/>
                </a:lnTo>
                <a:lnTo>
                  <a:pt x="6820067" y="1131451"/>
                </a:lnTo>
                <a:lnTo>
                  <a:pt x="6779996" y="1142609"/>
                </a:lnTo>
                <a:lnTo>
                  <a:pt x="6738880" y="1153612"/>
                </a:lnTo>
                <a:lnTo>
                  <a:pt x="6696733" y="1164460"/>
                </a:lnTo>
                <a:lnTo>
                  <a:pt x="6653567" y="1175147"/>
                </a:lnTo>
                <a:lnTo>
                  <a:pt x="6609399" y="1185673"/>
                </a:lnTo>
                <a:lnTo>
                  <a:pt x="6564240" y="1196033"/>
                </a:lnTo>
                <a:lnTo>
                  <a:pt x="6518105" y="1206226"/>
                </a:lnTo>
                <a:lnTo>
                  <a:pt x="6471009" y="1216249"/>
                </a:lnTo>
                <a:lnTo>
                  <a:pt x="6422965" y="1226099"/>
                </a:lnTo>
                <a:lnTo>
                  <a:pt x="6373987" y="1235773"/>
                </a:lnTo>
                <a:lnTo>
                  <a:pt x="6324088" y="1245269"/>
                </a:lnTo>
                <a:lnTo>
                  <a:pt x="6273284" y="1254583"/>
                </a:lnTo>
                <a:lnTo>
                  <a:pt x="6221588" y="1263714"/>
                </a:lnTo>
                <a:lnTo>
                  <a:pt x="6169013" y="1272659"/>
                </a:lnTo>
                <a:lnTo>
                  <a:pt x="6115574" y="1281414"/>
                </a:lnTo>
                <a:lnTo>
                  <a:pt x="6061285" y="1289977"/>
                </a:lnTo>
                <a:lnTo>
                  <a:pt x="6006159" y="1298346"/>
                </a:lnTo>
                <a:lnTo>
                  <a:pt x="5950211" y="1306518"/>
                </a:lnTo>
                <a:lnTo>
                  <a:pt x="5893454" y="1314489"/>
                </a:lnTo>
                <a:lnTo>
                  <a:pt x="5835903" y="1322258"/>
                </a:lnTo>
                <a:lnTo>
                  <a:pt x="5777572" y="1329821"/>
                </a:lnTo>
                <a:lnTo>
                  <a:pt x="5718473" y="1337176"/>
                </a:lnTo>
                <a:lnTo>
                  <a:pt x="5658622" y="1344321"/>
                </a:lnTo>
                <a:lnTo>
                  <a:pt x="5598032" y="1351252"/>
                </a:lnTo>
                <a:lnTo>
                  <a:pt x="5536718" y="1357966"/>
                </a:lnTo>
                <a:lnTo>
                  <a:pt x="5474692" y="1364462"/>
                </a:lnTo>
                <a:lnTo>
                  <a:pt x="5411970" y="1370736"/>
                </a:lnTo>
                <a:lnTo>
                  <a:pt x="5348564" y="1376786"/>
                </a:lnTo>
                <a:lnTo>
                  <a:pt x="5284490" y="1382609"/>
                </a:lnTo>
                <a:lnTo>
                  <a:pt x="5219760" y="1388202"/>
                </a:lnTo>
                <a:lnTo>
                  <a:pt x="5154389" y="1393563"/>
                </a:lnTo>
                <a:lnTo>
                  <a:pt x="5088391" y="1398688"/>
                </a:lnTo>
                <a:lnTo>
                  <a:pt x="5021780" y="1403576"/>
                </a:lnTo>
                <a:lnTo>
                  <a:pt x="4954569" y="1408223"/>
                </a:lnTo>
                <a:lnTo>
                  <a:pt x="4886773" y="1412626"/>
                </a:lnTo>
                <a:lnTo>
                  <a:pt x="4818405" y="1416784"/>
                </a:lnTo>
                <a:lnTo>
                  <a:pt x="4749480" y="1420694"/>
                </a:lnTo>
                <a:lnTo>
                  <a:pt x="4680012" y="1424351"/>
                </a:lnTo>
                <a:lnTo>
                  <a:pt x="4610014" y="1427755"/>
                </a:lnTo>
                <a:lnTo>
                  <a:pt x="4539500" y="1430902"/>
                </a:lnTo>
                <a:lnTo>
                  <a:pt x="4468484" y="1433790"/>
                </a:lnTo>
                <a:lnTo>
                  <a:pt x="4396981" y="1436415"/>
                </a:lnTo>
                <a:lnTo>
                  <a:pt x="4325003" y="1438776"/>
                </a:lnTo>
                <a:lnTo>
                  <a:pt x="4252566" y="1440868"/>
                </a:lnTo>
                <a:lnTo>
                  <a:pt x="4179683" y="1442691"/>
                </a:lnTo>
                <a:lnTo>
                  <a:pt x="4106368" y="1444241"/>
                </a:lnTo>
                <a:lnTo>
                  <a:pt x="4032634" y="1445515"/>
                </a:lnTo>
                <a:lnTo>
                  <a:pt x="3958497" y="1446510"/>
                </a:lnTo>
                <a:lnTo>
                  <a:pt x="3883969" y="1447225"/>
                </a:lnTo>
                <a:lnTo>
                  <a:pt x="3809066" y="1447655"/>
                </a:lnTo>
                <a:lnTo>
                  <a:pt x="3733800" y="1447800"/>
                </a:lnTo>
                <a:lnTo>
                  <a:pt x="3658533" y="1447655"/>
                </a:lnTo>
                <a:lnTo>
                  <a:pt x="3583630" y="1447225"/>
                </a:lnTo>
                <a:lnTo>
                  <a:pt x="3509102" y="1446510"/>
                </a:lnTo>
                <a:lnTo>
                  <a:pt x="3434965" y="1445515"/>
                </a:lnTo>
                <a:lnTo>
                  <a:pt x="3361231" y="1444241"/>
                </a:lnTo>
                <a:lnTo>
                  <a:pt x="3287916" y="1442691"/>
                </a:lnTo>
                <a:lnTo>
                  <a:pt x="3215033" y="1440868"/>
                </a:lnTo>
                <a:lnTo>
                  <a:pt x="3142596" y="1438776"/>
                </a:lnTo>
                <a:lnTo>
                  <a:pt x="3070618" y="1436415"/>
                </a:lnTo>
                <a:lnTo>
                  <a:pt x="2999115" y="1433790"/>
                </a:lnTo>
                <a:lnTo>
                  <a:pt x="2928099" y="1430902"/>
                </a:lnTo>
                <a:lnTo>
                  <a:pt x="2857585" y="1427755"/>
                </a:lnTo>
                <a:lnTo>
                  <a:pt x="2787587" y="1424351"/>
                </a:lnTo>
                <a:lnTo>
                  <a:pt x="2718119" y="1420694"/>
                </a:lnTo>
                <a:lnTo>
                  <a:pt x="2649194" y="1416784"/>
                </a:lnTo>
                <a:lnTo>
                  <a:pt x="2580826" y="1412626"/>
                </a:lnTo>
                <a:lnTo>
                  <a:pt x="2513030" y="1408223"/>
                </a:lnTo>
                <a:lnTo>
                  <a:pt x="2445819" y="1403576"/>
                </a:lnTo>
                <a:lnTo>
                  <a:pt x="2379208" y="1398688"/>
                </a:lnTo>
                <a:lnTo>
                  <a:pt x="2313210" y="1393563"/>
                </a:lnTo>
                <a:lnTo>
                  <a:pt x="2247839" y="1388202"/>
                </a:lnTo>
                <a:lnTo>
                  <a:pt x="2183109" y="1382609"/>
                </a:lnTo>
                <a:lnTo>
                  <a:pt x="2119035" y="1376786"/>
                </a:lnTo>
                <a:lnTo>
                  <a:pt x="2055629" y="1370736"/>
                </a:lnTo>
                <a:lnTo>
                  <a:pt x="1992907" y="1364462"/>
                </a:lnTo>
                <a:lnTo>
                  <a:pt x="1930881" y="1357966"/>
                </a:lnTo>
                <a:lnTo>
                  <a:pt x="1869567" y="1351252"/>
                </a:lnTo>
                <a:lnTo>
                  <a:pt x="1808977" y="1344321"/>
                </a:lnTo>
                <a:lnTo>
                  <a:pt x="1749126" y="1337176"/>
                </a:lnTo>
                <a:lnTo>
                  <a:pt x="1690027" y="1329821"/>
                </a:lnTo>
                <a:lnTo>
                  <a:pt x="1631696" y="1322258"/>
                </a:lnTo>
                <a:lnTo>
                  <a:pt x="1574145" y="1314489"/>
                </a:lnTo>
                <a:lnTo>
                  <a:pt x="1517388" y="1306518"/>
                </a:lnTo>
                <a:lnTo>
                  <a:pt x="1461440" y="1298346"/>
                </a:lnTo>
                <a:lnTo>
                  <a:pt x="1406314" y="1289977"/>
                </a:lnTo>
                <a:lnTo>
                  <a:pt x="1352025" y="1281414"/>
                </a:lnTo>
                <a:lnTo>
                  <a:pt x="1298586" y="1272659"/>
                </a:lnTo>
                <a:lnTo>
                  <a:pt x="1246011" y="1263714"/>
                </a:lnTo>
                <a:lnTo>
                  <a:pt x="1194315" y="1254583"/>
                </a:lnTo>
                <a:lnTo>
                  <a:pt x="1143511" y="1245269"/>
                </a:lnTo>
                <a:lnTo>
                  <a:pt x="1093612" y="1235773"/>
                </a:lnTo>
                <a:lnTo>
                  <a:pt x="1044634" y="1226099"/>
                </a:lnTo>
                <a:lnTo>
                  <a:pt x="996590" y="1216249"/>
                </a:lnTo>
                <a:lnTo>
                  <a:pt x="949494" y="1206226"/>
                </a:lnTo>
                <a:lnTo>
                  <a:pt x="903359" y="1196033"/>
                </a:lnTo>
                <a:lnTo>
                  <a:pt x="858200" y="1185673"/>
                </a:lnTo>
                <a:lnTo>
                  <a:pt x="814032" y="1175147"/>
                </a:lnTo>
                <a:lnTo>
                  <a:pt x="770866" y="1164460"/>
                </a:lnTo>
                <a:lnTo>
                  <a:pt x="728719" y="1153612"/>
                </a:lnTo>
                <a:lnTo>
                  <a:pt x="687603" y="1142609"/>
                </a:lnTo>
                <a:lnTo>
                  <a:pt x="647532" y="1131451"/>
                </a:lnTo>
                <a:lnTo>
                  <a:pt x="608521" y="1120142"/>
                </a:lnTo>
                <a:lnTo>
                  <a:pt x="570584" y="1108684"/>
                </a:lnTo>
                <a:lnTo>
                  <a:pt x="533733" y="1097080"/>
                </a:lnTo>
                <a:lnTo>
                  <a:pt x="463351" y="1073445"/>
                </a:lnTo>
                <a:lnTo>
                  <a:pt x="397485" y="1049260"/>
                </a:lnTo>
                <a:lnTo>
                  <a:pt x="336247" y="1024544"/>
                </a:lnTo>
                <a:lnTo>
                  <a:pt x="279749" y="999320"/>
                </a:lnTo>
                <a:lnTo>
                  <a:pt x="228103" y="973610"/>
                </a:lnTo>
                <a:lnTo>
                  <a:pt x="181419" y="947436"/>
                </a:lnTo>
                <a:lnTo>
                  <a:pt x="139810" y="920818"/>
                </a:lnTo>
                <a:lnTo>
                  <a:pt x="103386" y="893778"/>
                </a:lnTo>
                <a:lnTo>
                  <a:pt x="72261" y="866339"/>
                </a:lnTo>
                <a:lnTo>
                  <a:pt x="35749" y="824477"/>
                </a:lnTo>
                <a:lnTo>
                  <a:pt x="11784" y="781837"/>
                </a:lnTo>
                <a:lnTo>
                  <a:pt x="743" y="738492"/>
                </a:lnTo>
                <a:lnTo>
                  <a:pt x="0" y="7239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015233" y="645414"/>
            <a:ext cx="4483100" cy="56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0015">
              <a:lnSpc>
                <a:spcPct val="100000"/>
              </a:lnSpc>
              <a:spcBef>
                <a:spcPts val="100"/>
              </a:spcBef>
            </a:pPr>
            <a:r>
              <a:rPr sz="1800" b="1" spc="-50" dirty="0">
                <a:latin typeface="Arial" panose="020B0604020202020204"/>
                <a:cs typeface="Arial" panose="020B0604020202020204"/>
              </a:rPr>
              <a:t>SAAT </a:t>
            </a:r>
            <a:r>
              <a:rPr sz="1800" b="1" spc="-35" dirty="0">
                <a:latin typeface="Arial" panose="020B0604020202020204"/>
                <a:cs typeface="Arial" panose="020B0604020202020204"/>
              </a:rPr>
              <a:t>TERUTANGNYA </a:t>
            </a:r>
            <a:r>
              <a:rPr sz="1800" b="1" spc="-30" dirty="0">
                <a:latin typeface="Arial" panose="020B0604020202020204"/>
                <a:cs typeface="Arial" panose="020B0604020202020204"/>
              </a:rPr>
              <a:t>SERTA </a:t>
            </a:r>
            <a:r>
              <a:rPr sz="1800" b="1" spc="-55" dirty="0">
                <a:latin typeface="Arial" panose="020B0604020202020204"/>
                <a:cs typeface="Arial" panose="020B0604020202020204"/>
              </a:rPr>
              <a:t>TEMPAT  </a:t>
            </a:r>
            <a:r>
              <a:rPr sz="1800" b="1" spc="-60" dirty="0">
                <a:latin typeface="Arial" panose="020B0604020202020204"/>
                <a:cs typeface="Arial" panose="020B0604020202020204"/>
              </a:rPr>
              <a:t>YANG </a:t>
            </a:r>
            <a:r>
              <a:rPr sz="1800" b="1" spc="-10" dirty="0">
                <a:latin typeface="Arial" panose="020B0604020202020204"/>
                <a:cs typeface="Arial" panose="020B0604020202020204"/>
              </a:rPr>
              <a:t>MENENTUKAN </a:t>
            </a:r>
            <a:r>
              <a:rPr sz="1800" b="1" spc="-45" dirty="0">
                <a:latin typeface="Arial" panose="020B0604020202020204"/>
                <a:cs typeface="Arial" panose="020B0604020202020204"/>
              </a:rPr>
              <a:t>PAJAK</a:t>
            </a:r>
            <a:r>
              <a:rPr sz="1800" b="1" spc="200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spc="-25" dirty="0">
                <a:latin typeface="Arial" panose="020B0604020202020204"/>
                <a:cs typeface="Arial" panose="020B0604020202020204"/>
              </a:rPr>
              <a:t>TERUTANG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70810" y="1696288"/>
            <a:ext cx="5879465" cy="20447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latin typeface="Times New Roman" panose="02020603050405020304"/>
                <a:cs typeface="Times New Roman" panose="02020603050405020304"/>
              </a:rPr>
              <a:t>Bea Perolehan Hak</a:t>
            </a:r>
            <a:r>
              <a:rPr sz="4400" spc="-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400" dirty="0">
                <a:latin typeface="Times New Roman" panose="02020603050405020304"/>
                <a:cs typeface="Times New Roman" panose="02020603050405020304"/>
              </a:rPr>
              <a:t>Atas  Tanah dan Bangunan  (BPHTB)</a:t>
            </a:r>
            <a:endParaRPr sz="44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81883" y="4181855"/>
            <a:ext cx="1266443" cy="1562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29811" y="1469136"/>
            <a:ext cx="6018276" cy="39852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39867" y="2005583"/>
            <a:ext cx="3712464" cy="20924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90151" y="1514054"/>
            <a:ext cx="5400675" cy="3022600"/>
          </a:xfrm>
          <a:custGeom>
            <a:avLst/>
            <a:gdLst/>
            <a:ahLst/>
            <a:cxnLst/>
            <a:rect l="l" t="t" r="r" b="b"/>
            <a:pathLst>
              <a:path w="5400675" h="3022600">
                <a:moveTo>
                  <a:pt x="3466187" y="2743199"/>
                </a:moveTo>
                <a:lnTo>
                  <a:pt x="2061829" y="2743199"/>
                </a:lnTo>
                <a:lnTo>
                  <a:pt x="2092698" y="2781299"/>
                </a:lnTo>
                <a:lnTo>
                  <a:pt x="2126064" y="2806699"/>
                </a:lnTo>
                <a:lnTo>
                  <a:pt x="2161803" y="2832099"/>
                </a:lnTo>
                <a:lnTo>
                  <a:pt x="2199793" y="2870199"/>
                </a:lnTo>
                <a:lnTo>
                  <a:pt x="2239910" y="2895599"/>
                </a:lnTo>
                <a:lnTo>
                  <a:pt x="2282031" y="2908299"/>
                </a:lnTo>
                <a:lnTo>
                  <a:pt x="2326033" y="2933699"/>
                </a:lnTo>
                <a:lnTo>
                  <a:pt x="2371794" y="2959099"/>
                </a:lnTo>
                <a:lnTo>
                  <a:pt x="2468098" y="2984499"/>
                </a:lnTo>
                <a:lnTo>
                  <a:pt x="2621488" y="3022599"/>
                </a:lnTo>
                <a:lnTo>
                  <a:pt x="2926268" y="3022599"/>
                </a:lnTo>
                <a:lnTo>
                  <a:pt x="3070027" y="2984499"/>
                </a:lnTo>
                <a:lnTo>
                  <a:pt x="3115847" y="2971799"/>
                </a:lnTo>
                <a:lnTo>
                  <a:pt x="3160411" y="2946399"/>
                </a:lnTo>
                <a:lnTo>
                  <a:pt x="3203597" y="2933699"/>
                </a:lnTo>
                <a:lnTo>
                  <a:pt x="3245281" y="2908299"/>
                </a:lnTo>
                <a:lnTo>
                  <a:pt x="3285340" y="2895599"/>
                </a:lnTo>
                <a:lnTo>
                  <a:pt x="3323651" y="2870199"/>
                </a:lnTo>
                <a:lnTo>
                  <a:pt x="3360090" y="2844799"/>
                </a:lnTo>
                <a:lnTo>
                  <a:pt x="3394535" y="2806699"/>
                </a:lnTo>
                <a:lnTo>
                  <a:pt x="3426861" y="2781299"/>
                </a:lnTo>
                <a:lnTo>
                  <a:pt x="3456947" y="2755899"/>
                </a:lnTo>
                <a:lnTo>
                  <a:pt x="3466187" y="2743199"/>
                </a:lnTo>
                <a:close/>
              </a:path>
              <a:path w="5400675" h="3022600">
                <a:moveTo>
                  <a:pt x="1726052" y="2832099"/>
                </a:moveTo>
                <a:lnTo>
                  <a:pt x="1380450" y="2832099"/>
                </a:lnTo>
                <a:lnTo>
                  <a:pt x="1429112" y="2844799"/>
                </a:lnTo>
                <a:lnTo>
                  <a:pt x="1676475" y="2844799"/>
                </a:lnTo>
                <a:lnTo>
                  <a:pt x="1726052" y="2832099"/>
                </a:lnTo>
                <a:close/>
              </a:path>
              <a:path w="5400675" h="3022600">
                <a:moveTo>
                  <a:pt x="1516757" y="279400"/>
                </a:moveTo>
                <a:lnTo>
                  <a:pt x="1158274" y="279400"/>
                </a:lnTo>
                <a:lnTo>
                  <a:pt x="1053263" y="304800"/>
                </a:lnTo>
                <a:lnTo>
                  <a:pt x="954703" y="330200"/>
                </a:lnTo>
                <a:lnTo>
                  <a:pt x="908080" y="355600"/>
                </a:lnTo>
                <a:lnTo>
                  <a:pt x="863356" y="368300"/>
                </a:lnTo>
                <a:lnTo>
                  <a:pt x="820624" y="393700"/>
                </a:lnTo>
                <a:lnTo>
                  <a:pt x="779980" y="419100"/>
                </a:lnTo>
                <a:lnTo>
                  <a:pt x="741519" y="444500"/>
                </a:lnTo>
                <a:lnTo>
                  <a:pt x="705337" y="482600"/>
                </a:lnTo>
                <a:lnTo>
                  <a:pt x="671528" y="508000"/>
                </a:lnTo>
                <a:lnTo>
                  <a:pt x="640187" y="533400"/>
                </a:lnTo>
                <a:lnTo>
                  <a:pt x="611409" y="571500"/>
                </a:lnTo>
                <a:lnTo>
                  <a:pt x="585290" y="609600"/>
                </a:lnTo>
                <a:lnTo>
                  <a:pt x="561924" y="635000"/>
                </a:lnTo>
                <a:lnTo>
                  <a:pt x="541407" y="673100"/>
                </a:lnTo>
                <a:lnTo>
                  <a:pt x="523833" y="711200"/>
                </a:lnTo>
                <a:lnTo>
                  <a:pt x="509298" y="749300"/>
                </a:lnTo>
                <a:lnTo>
                  <a:pt x="497897" y="787400"/>
                </a:lnTo>
                <a:lnTo>
                  <a:pt x="489724" y="838200"/>
                </a:lnTo>
                <a:lnTo>
                  <a:pt x="484875" y="876300"/>
                </a:lnTo>
                <a:lnTo>
                  <a:pt x="483445" y="914400"/>
                </a:lnTo>
                <a:lnTo>
                  <a:pt x="485528" y="952500"/>
                </a:lnTo>
                <a:lnTo>
                  <a:pt x="491220" y="1003300"/>
                </a:lnTo>
                <a:lnTo>
                  <a:pt x="486648" y="1003300"/>
                </a:lnTo>
                <a:lnTo>
                  <a:pt x="435672" y="1016000"/>
                </a:lnTo>
                <a:lnTo>
                  <a:pt x="338230" y="1041400"/>
                </a:lnTo>
                <a:lnTo>
                  <a:pt x="292328" y="1054100"/>
                </a:lnTo>
                <a:lnTo>
                  <a:pt x="248682" y="1066800"/>
                </a:lnTo>
                <a:lnTo>
                  <a:pt x="207574" y="1092200"/>
                </a:lnTo>
                <a:lnTo>
                  <a:pt x="169284" y="1117600"/>
                </a:lnTo>
                <a:lnTo>
                  <a:pt x="134096" y="1143000"/>
                </a:lnTo>
                <a:lnTo>
                  <a:pt x="102292" y="1181100"/>
                </a:lnTo>
                <a:lnTo>
                  <a:pt x="74152" y="1206500"/>
                </a:lnTo>
                <a:lnTo>
                  <a:pt x="48544" y="1244600"/>
                </a:lnTo>
                <a:lnTo>
                  <a:pt x="28422" y="1282700"/>
                </a:lnTo>
                <a:lnTo>
                  <a:pt x="13688" y="1333500"/>
                </a:lnTo>
                <a:lnTo>
                  <a:pt x="4247" y="1371600"/>
                </a:lnTo>
                <a:lnTo>
                  <a:pt x="0" y="1409700"/>
                </a:lnTo>
                <a:lnTo>
                  <a:pt x="849" y="1447800"/>
                </a:lnTo>
                <a:lnTo>
                  <a:pt x="6697" y="1485900"/>
                </a:lnTo>
                <a:lnTo>
                  <a:pt x="17447" y="1524000"/>
                </a:lnTo>
                <a:lnTo>
                  <a:pt x="33001" y="1562100"/>
                </a:lnTo>
                <a:lnTo>
                  <a:pt x="53262" y="1600200"/>
                </a:lnTo>
                <a:lnTo>
                  <a:pt x="78132" y="1638300"/>
                </a:lnTo>
                <a:lnTo>
                  <a:pt x="107514" y="1676400"/>
                </a:lnTo>
                <a:lnTo>
                  <a:pt x="141310" y="1701800"/>
                </a:lnTo>
                <a:lnTo>
                  <a:pt x="179423" y="1727200"/>
                </a:lnTo>
                <a:lnTo>
                  <a:pt x="221755" y="1752600"/>
                </a:lnTo>
                <a:lnTo>
                  <a:pt x="268208" y="1778000"/>
                </a:lnTo>
                <a:lnTo>
                  <a:pt x="229856" y="1816100"/>
                </a:lnTo>
                <a:lnTo>
                  <a:pt x="197015" y="1854200"/>
                </a:lnTo>
                <a:lnTo>
                  <a:pt x="169850" y="1892300"/>
                </a:lnTo>
                <a:lnTo>
                  <a:pt x="148527" y="1930400"/>
                </a:lnTo>
                <a:lnTo>
                  <a:pt x="133210" y="1981200"/>
                </a:lnTo>
                <a:lnTo>
                  <a:pt x="124065" y="2019300"/>
                </a:lnTo>
                <a:lnTo>
                  <a:pt x="121258" y="2070100"/>
                </a:lnTo>
                <a:lnTo>
                  <a:pt x="124952" y="2108199"/>
                </a:lnTo>
                <a:lnTo>
                  <a:pt x="133540" y="2146299"/>
                </a:lnTo>
                <a:lnTo>
                  <a:pt x="146763" y="2184399"/>
                </a:lnTo>
                <a:lnTo>
                  <a:pt x="164367" y="2222499"/>
                </a:lnTo>
                <a:lnTo>
                  <a:pt x="186101" y="2260599"/>
                </a:lnTo>
                <a:lnTo>
                  <a:pt x="211709" y="2298699"/>
                </a:lnTo>
                <a:lnTo>
                  <a:pt x="240940" y="2324099"/>
                </a:lnTo>
                <a:lnTo>
                  <a:pt x="273539" y="2349499"/>
                </a:lnTo>
                <a:lnTo>
                  <a:pt x="309254" y="2374899"/>
                </a:lnTo>
                <a:lnTo>
                  <a:pt x="347831" y="2400299"/>
                </a:lnTo>
                <a:lnTo>
                  <a:pt x="389016" y="2425699"/>
                </a:lnTo>
                <a:lnTo>
                  <a:pt x="432558" y="2438399"/>
                </a:lnTo>
                <a:lnTo>
                  <a:pt x="478202" y="2451099"/>
                </a:lnTo>
                <a:lnTo>
                  <a:pt x="574783" y="2476499"/>
                </a:lnTo>
                <a:lnTo>
                  <a:pt x="732393" y="2476499"/>
                </a:lnTo>
                <a:lnTo>
                  <a:pt x="735822" y="2489199"/>
                </a:lnTo>
                <a:lnTo>
                  <a:pt x="739251" y="2489199"/>
                </a:lnTo>
                <a:lnTo>
                  <a:pt x="767714" y="2527299"/>
                </a:lnTo>
                <a:lnTo>
                  <a:pt x="798196" y="2552699"/>
                </a:lnTo>
                <a:lnTo>
                  <a:pt x="830596" y="2590799"/>
                </a:lnTo>
                <a:lnTo>
                  <a:pt x="864813" y="2616199"/>
                </a:lnTo>
                <a:lnTo>
                  <a:pt x="900747" y="2641599"/>
                </a:lnTo>
                <a:lnTo>
                  <a:pt x="938296" y="2666999"/>
                </a:lnTo>
                <a:lnTo>
                  <a:pt x="977360" y="2692399"/>
                </a:lnTo>
                <a:lnTo>
                  <a:pt x="1017838" y="2717799"/>
                </a:lnTo>
                <a:lnTo>
                  <a:pt x="1059629" y="2743199"/>
                </a:lnTo>
                <a:lnTo>
                  <a:pt x="1146745" y="2768599"/>
                </a:lnTo>
                <a:lnTo>
                  <a:pt x="1191869" y="2793999"/>
                </a:lnTo>
                <a:lnTo>
                  <a:pt x="1332294" y="2832099"/>
                </a:lnTo>
                <a:lnTo>
                  <a:pt x="1775429" y="2832099"/>
                </a:lnTo>
                <a:lnTo>
                  <a:pt x="1968914" y="2781299"/>
                </a:lnTo>
                <a:lnTo>
                  <a:pt x="2015775" y="2755899"/>
                </a:lnTo>
                <a:lnTo>
                  <a:pt x="2061829" y="2743199"/>
                </a:lnTo>
                <a:lnTo>
                  <a:pt x="3466187" y="2743199"/>
                </a:lnTo>
                <a:lnTo>
                  <a:pt x="3484668" y="2717799"/>
                </a:lnTo>
                <a:lnTo>
                  <a:pt x="3509902" y="2679699"/>
                </a:lnTo>
                <a:lnTo>
                  <a:pt x="3532525" y="2641599"/>
                </a:lnTo>
                <a:lnTo>
                  <a:pt x="3552414" y="2603499"/>
                </a:lnTo>
                <a:lnTo>
                  <a:pt x="3569446" y="2565399"/>
                </a:lnTo>
                <a:lnTo>
                  <a:pt x="4340332" y="2565399"/>
                </a:lnTo>
                <a:lnTo>
                  <a:pt x="4381947" y="2539999"/>
                </a:lnTo>
                <a:lnTo>
                  <a:pt x="4421392" y="2527299"/>
                </a:lnTo>
                <a:lnTo>
                  <a:pt x="4458526" y="2501899"/>
                </a:lnTo>
                <a:lnTo>
                  <a:pt x="4493207" y="2463799"/>
                </a:lnTo>
                <a:lnTo>
                  <a:pt x="4525296" y="2438399"/>
                </a:lnTo>
                <a:lnTo>
                  <a:pt x="4554651" y="2412999"/>
                </a:lnTo>
                <a:lnTo>
                  <a:pt x="4581133" y="2374899"/>
                </a:lnTo>
                <a:lnTo>
                  <a:pt x="4604600" y="2336799"/>
                </a:lnTo>
                <a:lnTo>
                  <a:pt x="4624911" y="2298699"/>
                </a:lnTo>
                <a:lnTo>
                  <a:pt x="4641927" y="2260599"/>
                </a:lnTo>
                <a:lnTo>
                  <a:pt x="4655506" y="2222499"/>
                </a:lnTo>
                <a:lnTo>
                  <a:pt x="4665509" y="2184399"/>
                </a:lnTo>
                <a:lnTo>
                  <a:pt x="4671793" y="2146299"/>
                </a:lnTo>
                <a:lnTo>
                  <a:pt x="4674219" y="2108199"/>
                </a:lnTo>
                <a:lnTo>
                  <a:pt x="4727795" y="2095499"/>
                </a:lnTo>
                <a:lnTo>
                  <a:pt x="4780501" y="2095499"/>
                </a:lnTo>
                <a:lnTo>
                  <a:pt x="4832179" y="2082800"/>
                </a:lnTo>
                <a:lnTo>
                  <a:pt x="4882674" y="2057400"/>
                </a:lnTo>
                <a:lnTo>
                  <a:pt x="4979490" y="2032000"/>
                </a:lnTo>
                <a:lnTo>
                  <a:pt x="5025498" y="2006600"/>
                </a:lnTo>
                <a:lnTo>
                  <a:pt x="5114434" y="1955800"/>
                </a:lnTo>
                <a:lnTo>
                  <a:pt x="5156013" y="1917700"/>
                </a:lnTo>
                <a:lnTo>
                  <a:pt x="5194413" y="1892300"/>
                </a:lnTo>
                <a:lnTo>
                  <a:pt x="5229609" y="1854200"/>
                </a:lnTo>
                <a:lnTo>
                  <a:pt x="5261578" y="1828800"/>
                </a:lnTo>
                <a:lnTo>
                  <a:pt x="5290298" y="1790700"/>
                </a:lnTo>
                <a:lnTo>
                  <a:pt x="5315746" y="1752600"/>
                </a:lnTo>
                <a:lnTo>
                  <a:pt x="5337898" y="1714500"/>
                </a:lnTo>
                <a:lnTo>
                  <a:pt x="5356731" y="1676400"/>
                </a:lnTo>
                <a:lnTo>
                  <a:pt x="5372222" y="1638300"/>
                </a:lnTo>
                <a:lnTo>
                  <a:pt x="5384349" y="1587500"/>
                </a:lnTo>
                <a:lnTo>
                  <a:pt x="5393087" y="1549400"/>
                </a:lnTo>
                <a:lnTo>
                  <a:pt x="5398414" y="1511300"/>
                </a:lnTo>
                <a:lnTo>
                  <a:pt x="5400307" y="1473200"/>
                </a:lnTo>
                <a:lnTo>
                  <a:pt x="5398743" y="1422400"/>
                </a:lnTo>
                <a:lnTo>
                  <a:pt x="5393698" y="1384300"/>
                </a:lnTo>
                <a:lnTo>
                  <a:pt x="5385150" y="1346200"/>
                </a:lnTo>
                <a:lnTo>
                  <a:pt x="5373075" y="1308100"/>
                </a:lnTo>
                <a:lnTo>
                  <a:pt x="5357450" y="1270000"/>
                </a:lnTo>
                <a:lnTo>
                  <a:pt x="5338253" y="1219200"/>
                </a:lnTo>
                <a:lnTo>
                  <a:pt x="5315459" y="1181100"/>
                </a:lnTo>
                <a:lnTo>
                  <a:pt x="5289047" y="1143000"/>
                </a:lnTo>
                <a:lnTo>
                  <a:pt x="5258992" y="1104900"/>
                </a:lnTo>
                <a:lnTo>
                  <a:pt x="5225272" y="1079500"/>
                </a:lnTo>
                <a:lnTo>
                  <a:pt x="5234035" y="1054100"/>
                </a:lnTo>
                <a:lnTo>
                  <a:pt x="5242036" y="1041400"/>
                </a:lnTo>
                <a:lnTo>
                  <a:pt x="5249275" y="1028700"/>
                </a:lnTo>
                <a:lnTo>
                  <a:pt x="5255752" y="1003300"/>
                </a:lnTo>
                <a:lnTo>
                  <a:pt x="5267975" y="965200"/>
                </a:lnTo>
                <a:lnTo>
                  <a:pt x="5275729" y="927100"/>
                </a:lnTo>
                <a:lnTo>
                  <a:pt x="5279134" y="889000"/>
                </a:lnTo>
                <a:lnTo>
                  <a:pt x="5278311" y="850900"/>
                </a:lnTo>
                <a:lnTo>
                  <a:pt x="5273380" y="812800"/>
                </a:lnTo>
                <a:lnTo>
                  <a:pt x="5264461" y="762000"/>
                </a:lnTo>
                <a:lnTo>
                  <a:pt x="5251675" y="723900"/>
                </a:lnTo>
                <a:lnTo>
                  <a:pt x="5235142" y="698500"/>
                </a:lnTo>
                <a:lnTo>
                  <a:pt x="5214982" y="660400"/>
                </a:lnTo>
                <a:lnTo>
                  <a:pt x="5191316" y="622300"/>
                </a:lnTo>
                <a:lnTo>
                  <a:pt x="5164263" y="584200"/>
                </a:lnTo>
                <a:lnTo>
                  <a:pt x="5133945" y="558800"/>
                </a:lnTo>
                <a:lnTo>
                  <a:pt x="5100482" y="533400"/>
                </a:lnTo>
                <a:lnTo>
                  <a:pt x="5063993" y="495300"/>
                </a:lnTo>
                <a:lnTo>
                  <a:pt x="5024599" y="469900"/>
                </a:lnTo>
                <a:lnTo>
                  <a:pt x="4982420" y="444500"/>
                </a:lnTo>
                <a:lnTo>
                  <a:pt x="4937577" y="431800"/>
                </a:lnTo>
                <a:lnTo>
                  <a:pt x="4890190" y="406400"/>
                </a:lnTo>
                <a:lnTo>
                  <a:pt x="4840380" y="393700"/>
                </a:lnTo>
                <a:lnTo>
                  <a:pt x="4788265" y="381000"/>
                </a:lnTo>
                <a:lnTo>
                  <a:pt x="4779208" y="355600"/>
                </a:lnTo>
                <a:lnTo>
                  <a:pt x="1752838" y="355600"/>
                </a:lnTo>
                <a:lnTo>
                  <a:pt x="1707781" y="342900"/>
                </a:lnTo>
                <a:lnTo>
                  <a:pt x="1661506" y="317500"/>
                </a:lnTo>
                <a:lnTo>
                  <a:pt x="1516757" y="279400"/>
                </a:lnTo>
                <a:close/>
              </a:path>
              <a:path w="5400675" h="3022600">
                <a:moveTo>
                  <a:pt x="4340332" y="2565399"/>
                </a:moveTo>
                <a:lnTo>
                  <a:pt x="3569446" y="2565399"/>
                </a:lnTo>
                <a:lnTo>
                  <a:pt x="3612620" y="2590799"/>
                </a:lnTo>
                <a:lnTo>
                  <a:pt x="3703175" y="2616199"/>
                </a:lnTo>
                <a:lnTo>
                  <a:pt x="3846963" y="2654299"/>
                </a:lnTo>
                <a:lnTo>
                  <a:pt x="4052923" y="2654299"/>
                </a:lnTo>
                <a:lnTo>
                  <a:pt x="4154972" y="2628899"/>
                </a:lnTo>
                <a:lnTo>
                  <a:pt x="4251150" y="2603499"/>
                </a:lnTo>
                <a:lnTo>
                  <a:pt x="4296685" y="2590799"/>
                </a:lnTo>
                <a:lnTo>
                  <a:pt x="4340332" y="2565399"/>
                </a:lnTo>
                <a:close/>
              </a:path>
              <a:path w="5400675" h="3022600">
                <a:moveTo>
                  <a:pt x="2461183" y="88900"/>
                </a:moveTo>
                <a:lnTo>
                  <a:pt x="2264978" y="88900"/>
                </a:lnTo>
                <a:lnTo>
                  <a:pt x="2216765" y="101600"/>
                </a:lnTo>
                <a:lnTo>
                  <a:pt x="2169288" y="101600"/>
                </a:lnTo>
                <a:lnTo>
                  <a:pt x="2122746" y="114300"/>
                </a:lnTo>
                <a:lnTo>
                  <a:pt x="2033271" y="139700"/>
                </a:lnTo>
                <a:lnTo>
                  <a:pt x="1990738" y="165100"/>
                </a:lnTo>
                <a:lnTo>
                  <a:pt x="1949941" y="177800"/>
                </a:lnTo>
                <a:lnTo>
                  <a:pt x="1911081" y="203200"/>
                </a:lnTo>
                <a:lnTo>
                  <a:pt x="1874358" y="228600"/>
                </a:lnTo>
                <a:lnTo>
                  <a:pt x="1839972" y="254000"/>
                </a:lnTo>
                <a:lnTo>
                  <a:pt x="1808123" y="292100"/>
                </a:lnTo>
                <a:lnTo>
                  <a:pt x="1779012" y="317500"/>
                </a:lnTo>
                <a:lnTo>
                  <a:pt x="1752838" y="355600"/>
                </a:lnTo>
                <a:lnTo>
                  <a:pt x="4779208" y="355600"/>
                </a:lnTo>
                <a:lnTo>
                  <a:pt x="4774679" y="342900"/>
                </a:lnTo>
                <a:lnTo>
                  <a:pt x="4755510" y="292100"/>
                </a:lnTo>
                <a:lnTo>
                  <a:pt x="4730976" y="254000"/>
                </a:lnTo>
                <a:lnTo>
                  <a:pt x="4711188" y="228600"/>
                </a:lnTo>
                <a:lnTo>
                  <a:pt x="2807954" y="228600"/>
                </a:lnTo>
                <a:lnTo>
                  <a:pt x="2772406" y="203200"/>
                </a:lnTo>
                <a:lnTo>
                  <a:pt x="2734644" y="190500"/>
                </a:lnTo>
                <a:lnTo>
                  <a:pt x="2694833" y="165100"/>
                </a:lnTo>
                <a:lnTo>
                  <a:pt x="2653141" y="152400"/>
                </a:lnTo>
                <a:lnTo>
                  <a:pt x="2606251" y="127000"/>
                </a:lnTo>
                <a:lnTo>
                  <a:pt x="2461183" y="88900"/>
                </a:lnTo>
                <a:close/>
              </a:path>
              <a:path w="5400675" h="3022600">
                <a:moveTo>
                  <a:pt x="1416694" y="266700"/>
                </a:moveTo>
                <a:lnTo>
                  <a:pt x="1264002" y="266700"/>
                </a:lnTo>
                <a:lnTo>
                  <a:pt x="1212961" y="279400"/>
                </a:lnTo>
                <a:lnTo>
                  <a:pt x="1466991" y="279400"/>
                </a:lnTo>
                <a:lnTo>
                  <a:pt x="1416694" y="266700"/>
                </a:lnTo>
                <a:close/>
              </a:path>
              <a:path w="5400675" h="3022600">
                <a:moveTo>
                  <a:pt x="3441773" y="12700"/>
                </a:moveTo>
                <a:lnTo>
                  <a:pt x="3146235" y="12700"/>
                </a:lnTo>
                <a:lnTo>
                  <a:pt x="3099564" y="25400"/>
                </a:lnTo>
                <a:lnTo>
                  <a:pt x="3054449" y="50800"/>
                </a:lnTo>
                <a:lnTo>
                  <a:pt x="3011196" y="63500"/>
                </a:lnTo>
                <a:lnTo>
                  <a:pt x="2970113" y="88900"/>
                </a:lnTo>
                <a:lnTo>
                  <a:pt x="2931504" y="114300"/>
                </a:lnTo>
                <a:lnTo>
                  <a:pt x="2895678" y="139700"/>
                </a:lnTo>
                <a:lnTo>
                  <a:pt x="2862940" y="165100"/>
                </a:lnTo>
                <a:lnTo>
                  <a:pt x="2833597" y="203200"/>
                </a:lnTo>
                <a:lnTo>
                  <a:pt x="2807954" y="228600"/>
                </a:lnTo>
                <a:lnTo>
                  <a:pt x="4711188" y="228600"/>
                </a:lnTo>
                <a:lnTo>
                  <a:pt x="4701294" y="215900"/>
                </a:lnTo>
                <a:lnTo>
                  <a:pt x="4666682" y="177800"/>
                </a:lnTo>
                <a:lnTo>
                  <a:pt x="4653575" y="165100"/>
                </a:lnTo>
                <a:lnTo>
                  <a:pt x="3728831" y="165100"/>
                </a:lnTo>
                <a:lnTo>
                  <a:pt x="3688358" y="127000"/>
                </a:lnTo>
                <a:lnTo>
                  <a:pt x="3642884" y="101600"/>
                </a:lnTo>
                <a:lnTo>
                  <a:pt x="3592886" y="76200"/>
                </a:lnTo>
                <a:lnTo>
                  <a:pt x="3538839" y="50800"/>
                </a:lnTo>
                <a:lnTo>
                  <a:pt x="3490754" y="25400"/>
                </a:lnTo>
                <a:lnTo>
                  <a:pt x="3441773" y="12700"/>
                </a:lnTo>
                <a:close/>
              </a:path>
              <a:path w="5400675" h="3022600">
                <a:moveTo>
                  <a:pt x="4312694" y="12700"/>
                </a:moveTo>
                <a:lnTo>
                  <a:pt x="4068863" y="12700"/>
                </a:lnTo>
                <a:lnTo>
                  <a:pt x="3974488" y="38100"/>
                </a:lnTo>
                <a:lnTo>
                  <a:pt x="3884992" y="63500"/>
                </a:lnTo>
                <a:lnTo>
                  <a:pt x="3842713" y="88900"/>
                </a:lnTo>
                <a:lnTo>
                  <a:pt x="3802423" y="114300"/>
                </a:lnTo>
                <a:lnTo>
                  <a:pt x="3764377" y="139700"/>
                </a:lnTo>
                <a:lnTo>
                  <a:pt x="3728831" y="165100"/>
                </a:lnTo>
                <a:lnTo>
                  <a:pt x="4653575" y="165100"/>
                </a:lnTo>
                <a:lnTo>
                  <a:pt x="4627359" y="139700"/>
                </a:lnTo>
                <a:lnTo>
                  <a:pt x="4583541" y="114300"/>
                </a:lnTo>
                <a:lnTo>
                  <a:pt x="4542183" y="88900"/>
                </a:lnTo>
                <a:lnTo>
                  <a:pt x="4498970" y="63500"/>
                </a:lnTo>
                <a:lnTo>
                  <a:pt x="4408004" y="38100"/>
                </a:lnTo>
                <a:lnTo>
                  <a:pt x="4312694" y="12700"/>
                </a:lnTo>
                <a:close/>
              </a:path>
              <a:path w="5400675" h="3022600">
                <a:moveTo>
                  <a:pt x="3342349" y="0"/>
                </a:moveTo>
                <a:lnTo>
                  <a:pt x="3243019" y="0"/>
                </a:lnTo>
                <a:lnTo>
                  <a:pt x="3194155" y="12700"/>
                </a:lnTo>
                <a:lnTo>
                  <a:pt x="3392202" y="12700"/>
                </a:lnTo>
                <a:lnTo>
                  <a:pt x="3342349" y="0"/>
                </a:lnTo>
                <a:close/>
              </a:path>
              <a:path w="5400675" h="3022600">
                <a:moveTo>
                  <a:pt x="4215090" y="0"/>
                </a:moveTo>
                <a:lnTo>
                  <a:pt x="4166067" y="0"/>
                </a:lnTo>
                <a:lnTo>
                  <a:pt x="4117240" y="12700"/>
                </a:lnTo>
                <a:lnTo>
                  <a:pt x="4264051" y="12700"/>
                </a:lnTo>
                <a:lnTo>
                  <a:pt x="4215090" y="0"/>
                </a:lnTo>
                <a:close/>
              </a:path>
            </a:pathLst>
          </a:custGeom>
          <a:solidFill>
            <a:srgbClr val="AAE1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92295" y="5209540"/>
            <a:ext cx="168021" cy="1681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54626" y="4798695"/>
            <a:ext cx="336550" cy="336550"/>
          </a:xfrm>
          <a:custGeom>
            <a:avLst/>
            <a:gdLst/>
            <a:ahLst/>
            <a:cxnLst/>
            <a:rect l="l" t="t" r="r" b="b"/>
            <a:pathLst>
              <a:path w="336550" h="336550">
                <a:moveTo>
                  <a:pt x="168148" y="0"/>
                </a:moveTo>
                <a:lnTo>
                  <a:pt x="123457" y="5998"/>
                </a:lnTo>
                <a:lnTo>
                  <a:pt x="83293" y="22930"/>
                </a:lnTo>
                <a:lnTo>
                  <a:pt x="49260" y="49196"/>
                </a:lnTo>
                <a:lnTo>
                  <a:pt x="22963" y="83199"/>
                </a:lnTo>
                <a:lnTo>
                  <a:pt x="6008" y="123339"/>
                </a:lnTo>
                <a:lnTo>
                  <a:pt x="0" y="168020"/>
                </a:lnTo>
                <a:lnTo>
                  <a:pt x="6008" y="212711"/>
                </a:lnTo>
                <a:lnTo>
                  <a:pt x="22963" y="252875"/>
                </a:lnTo>
                <a:lnTo>
                  <a:pt x="49260" y="286908"/>
                </a:lnTo>
                <a:lnTo>
                  <a:pt x="83293" y="313205"/>
                </a:lnTo>
                <a:lnTo>
                  <a:pt x="123457" y="330160"/>
                </a:lnTo>
                <a:lnTo>
                  <a:pt x="168148" y="336168"/>
                </a:lnTo>
                <a:lnTo>
                  <a:pt x="212829" y="330160"/>
                </a:lnTo>
                <a:lnTo>
                  <a:pt x="252969" y="313205"/>
                </a:lnTo>
                <a:lnTo>
                  <a:pt x="286972" y="286908"/>
                </a:lnTo>
                <a:lnTo>
                  <a:pt x="313238" y="252875"/>
                </a:lnTo>
                <a:lnTo>
                  <a:pt x="330170" y="212711"/>
                </a:lnTo>
                <a:lnTo>
                  <a:pt x="336169" y="168020"/>
                </a:lnTo>
                <a:lnTo>
                  <a:pt x="330170" y="123339"/>
                </a:lnTo>
                <a:lnTo>
                  <a:pt x="313238" y="83199"/>
                </a:lnTo>
                <a:lnTo>
                  <a:pt x="286972" y="49196"/>
                </a:lnTo>
                <a:lnTo>
                  <a:pt x="252969" y="22930"/>
                </a:lnTo>
                <a:lnTo>
                  <a:pt x="212829" y="5998"/>
                </a:lnTo>
                <a:lnTo>
                  <a:pt x="168148" y="0"/>
                </a:lnTo>
                <a:close/>
              </a:path>
            </a:pathLst>
          </a:custGeom>
          <a:solidFill>
            <a:srgbClr val="AAE1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52720" y="4288535"/>
            <a:ext cx="504190" cy="504190"/>
          </a:xfrm>
          <a:custGeom>
            <a:avLst/>
            <a:gdLst/>
            <a:ahLst/>
            <a:cxnLst/>
            <a:rect l="l" t="t" r="r" b="b"/>
            <a:pathLst>
              <a:path w="504189" h="504189">
                <a:moveTo>
                  <a:pt x="252094" y="0"/>
                </a:moveTo>
                <a:lnTo>
                  <a:pt x="206790" y="4058"/>
                </a:lnTo>
                <a:lnTo>
                  <a:pt x="164145" y="15761"/>
                </a:lnTo>
                <a:lnTo>
                  <a:pt x="124873" y="34398"/>
                </a:lnTo>
                <a:lnTo>
                  <a:pt x="89688" y="59259"/>
                </a:lnTo>
                <a:lnTo>
                  <a:pt x="59301" y="89636"/>
                </a:lnTo>
                <a:lnTo>
                  <a:pt x="34426" y="124817"/>
                </a:lnTo>
                <a:lnTo>
                  <a:pt x="15775" y="164094"/>
                </a:lnTo>
                <a:lnTo>
                  <a:pt x="4062" y="206756"/>
                </a:lnTo>
                <a:lnTo>
                  <a:pt x="0" y="252094"/>
                </a:lnTo>
                <a:lnTo>
                  <a:pt x="4062" y="297399"/>
                </a:lnTo>
                <a:lnTo>
                  <a:pt x="15775" y="340044"/>
                </a:lnTo>
                <a:lnTo>
                  <a:pt x="34426" y="379316"/>
                </a:lnTo>
                <a:lnTo>
                  <a:pt x="59301" y="414501"/>
                </a:lnTo>
                <a:lnTo>
                  <a:pt x="89688" y="444888"/>
                </a:lnTo>
                <a:lnTo>
                  <a:pt x="124873" y="469763"/>
                </a:lnTo>
                <a:lnTo>
                  <a:pt x="164145" y="488414"/>
                </a:lnTo>
                <a:lnTo>
                  <a:pt x="206790" y="500127"/>
                </a:lnTo>
                <a:lnTo>
                  <a:pt x="252094" y="504189"/>
                </a:lnTo>
                <a:lnTo>
                  <a:pt x="297399" y="500127"/>
                </a:lnTo>
                <a:lnTo>
                  <a:pt x="340044" y="488414"/>
                </a:lnTo>
                <a:lnTo>
                  <a:pt x="379316" y="469763"/>
                </a:lnTo>
                <a:lnTo>
                  <a:pt x="414501" y="444888"/>
                </a:lnTo>
                <a:lnTo>
                  <a:pt x="444888" y="414501"/>
                </a:lnTo>
                <a:lnTo>
                  <a:pt x="469763" y="379316"/>
                </a:lnTo>
                <a:lnTo>
                  <a:pt x="488414" y="340044"/>
                </a:lnTo>
                <a:lnTo>
                  <a:pt x="500127" y="297399"/>
                </a:lnTo>
                <a:lnTo>
                  <a:pt x="504190" y="252094"/>
                </a:lnTo>
                <a:lnTo>
                  <a:pt x="500127" y="206756"/>
                </a:lnTo>
                <a:lnTo>
                  <a:pt x="488414" y="164094"/>
                </a:lnTo>
                <a:lnTo>
                  <a:pt x="469763" y="124817"/>
                </a:lnTo>
                <a:lnTo>
                  <a:pt x="444888" y="89636"/>
                </a:lnTo>
                <a:lnTo>
                  <a:pt x="414501" y="59259"/>
                </a:lnTo>
                <a:lnTo>
                  <a:pt x="379316" y="34398"/>
                </a:lnTo>
                <a:lnTo>
                  <a:pt x="340044" y="15761"/>
                </a:lnTo>
                <a:lnTo>
                  <a:pt x="297399" y="4058"/>
                </a:lnTo>
                <a:lnTo>
                  <a:pt x="252094" y="0"/>
                </a:lnTo>
                <a:close/>
              </a:path>
            </a:pathLst>
          </a:custGeom>
          <a:solidFill>
            <a:srgbClr val="AAE1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90151" y="1510117"/>
            <a:ext cx="5400675" cy="3027045"/>
          </a:xfrm>
          <a:custGeom>
            <a:avLst/>
            <a:gdLst/>
            <a:ahLst/>
            <a:cxnLst/>
            <a:rect l="l" t="t" r="r" b="b"/>
            <a:pathLst>
              <a:path w="5400675" h="3027045">
                <a:moveTo>
                  <a:pt x="491220" y="996481"/>
                </a:moveTo>
                <a:lnTo>
                  <a:pt x="485528" y="954371"/>
                </a:lnTo>
                <a:lnTo>
                  <a:pt x="483445" y="912624"/>
                </a:lnTo>
                <a:lnTo>
                  <a:pt x="484875" y="871336"/>
                </a:lnTo>
                <a:lnTo>
                  <a:pt x="489724" y="830602"/>
                </a:lnTo>
                <a:lnTo>
                  <a:pt x="497897" y="790518"/>
                </a:lnTo>
                <a:lnTo>
                  <a:pt x="509298" y="751179"/>
                </a:lnTo>
                <a:lnTo>
                  <a:pt x="523833" y="712680"/>
                </a:lnTo>
                <a:lnTo>
                  <a:pt x="541407" y="675116"/>
                </a:lnTo>
                <a:lnTo>
                  <a:pt x="561924" y="638584"/>
                </a:lnTo>
                <a:lnTo>
                  <a:pt x="585290" y="603178"/>
                </a:lnTo>
                <a:lnTo>
                  <a:pt x="611409" y="568993"/>
                </a:lnTo>
                <a:lnTo>
                  <a:pt x="640187" y="536126"/>
                </a:lnTo>
                <a:lnTo>
                  <a:pt x="671528" y="504670"/>
                </a:lnTo>
                <a:lnTo>
                  <a:pt x="705337" y="474723"/>
                </a:lnTo>
                <a:lnTo>
                  <a:pt x="741519" y="446378"/>
                </a:lnTo>
                <a:lnTo>
                  <a:pt x="779980" y="419732"/>
                </a:lnTo>
                <a:lnTo>
                  <a:pt x="820624" y="394880"/>
                </a:lnTo>
                <a:lnTo>
                  <a:pt x="863356" y="371916"/>
                </a:lnTo>
                <a:lnTo>
                  <a:pt x="908080" y="350937"/>
                </a:lnTo>
                <a:lnTo>
                  <a:pt x="954703" y="332038"/>
                </a:lnTo>
                <a:lnTo>
                  <a:pt x="1003129" y="315313"/>
                </a:lnTo>
                <a:lnTo>
                  <a:pt x="1053263" y="300859"/>
                </a:lnTo>
                <a:lnTo>
                  <a:pt x="1105010" y="288771"/>
                </a:lnTo>
                <a:lnTo>
                  <a:pt x="1158274" y="279144"/>
                </a:lnTo>
                <a:lnTo>
                  <a:pt x="1212961" y="272073"/>
                </a:lnTo>
                <a:lnTo>
                  <a:pt x="1264002" y="268002"/>
                </a:lnTo>
                <a:lnTo>
                  <a:pt x="1315063" y="266303"/>
                </a:lnTo>
                <a:lnTo>
                  <a:pt x="1366006" y="266958"/>
                </a:lnTo>
                <a:lnTo>
                  <a:pt x="1416694" y="269945"/>
                </a:lnTo>
                <a:lnTo>
                  <a:pt x="1466991" y="275246"/>
                </a:lnTo>
                <a:lnTo>
                  <a:pt x="1516757" y="282839"/>
                </a:lnTo>
                <a:lnTo>
                  <a:pt x="1565857" y="292705"/>
                </a:lnTo>
                <a:lnTo>
                  <a:pt x="1614152" y="304824"/>
                </a:lnTo>
                <a:lnTo>
                  <a:pt x="1661506" y="319175"/>
                </a:lnTo>
                <a:lnTo>
                  <a:pt x="1707781" y="335739"/>
                </a:lnTo>
                <a:lnTo>
                  <a:pt x="1752838" y="354496"/>
                </a:lnTo>
                <a:lnTo>
                  <a:pt x="1779012" y="320099"/>
                </a:lnTo>
                <a:lnTo>
                  <a:pt x="1808123" y="287842"/>
                </a:lnTo>
                <a:lnTo>
                  <a:pt x="1839972" y="257770"/>
                </a:lnTo>
                <a:lnTo>
                  <a:pt x="1874358" y="229932"/>
                </a:lnTo>
                <a:lnTo>
                  <a:pt x="1911081" y="204374"/>
                </a:lnTo>
                <a:lnTo>
                  <a:pt x="1949941" y="181143"/>
                </a:lnTo>
                <a:lnTo>
                  <a:pt x="1990738" y="160285"/>
                </a:lnTo>
                <a:lnTo>
                  <a:pt x="2033271" y="141849"/>
                </a:lnTo>
                <a:lnTo>
                  <a:pt x="2077341" y="125880"/>
                </a:lnTo>
                <a:lnTo>
                  <a:pt x="2122746" y="112425"/>
                </a:lnTo>
                <a:lnTo>
                  <a:pt x="2169288" y="101533"/>
                </a:lnTo>
                <a:lnTo>
                  <a:pt x="2216765" y="93248"/>
                </a:lnTo>
                <a:lnTo>
                  <a:pt x="2264978" y="87619"/>
                </a:lnTo>
                <a:lnTo>
                  <a:pt x="2313727" y="84692"/>
                </a:lnTo>
                <a:lnTo>
                  <a:pt x="2362811" y="84514"/>
                </a:lnTo>
                <a:lnTo>
                  <a:pt x="2412029" y="87132"/>
                </a:lnTo>
                <a:lnTo>
                  <a:pt x="2461183" y="92593"/>
                </a:lnTo>
                <a:lnTo>
                  <a:pt x="2510071" y="100944"/>
                </a:lnTo>
                <a:lnTo>
                  <a:pt x="2558494" y="112231"/>
                </a:lnTo>
                <a:lnTo>
                  <a:pt x="2606251" y="126502"/>
                </a:lnTo>
                <a:lnTo>
                  <a:pt x="2653141" y="143803"/>
                </a:lnTo>
                <a:lnTo>
                  <a:pt x="2694833" y="162268"/>
                </a:lnTo>
                <a:lnTo>
                  <a:pt x="2734644" y="182935"/>
                </a:lnTo>
                <a:lnTo>
                  <a:pt x="2772406" y="205722"/>
                </a:lnTo>
                <a:lnTo>
                  <a:pt x="2807954" y="230544"/>
                </a:lnTo>
                <a:lnTo>
                  <a:pt x="2833597" y="195519"/>
                </a:lnTo>
                <a:lnTo>
                  <a:pt x="2862940" y="163108"/>
                </a:lnTo>
                <a:lnTo>
                  <a:pt x="2895678" y="133389"/>
                </a:lnTo>
                <a:lnTo>
                  <a:pt x="2931504" y="106442"/>
                </a:lnTo>
                <a:lnTo>
                  <a:pt x="2970113" y="82344"/>
                </a:lnTo>
                <a:lnTo>
                  <a:pt x="3011196" y="61173"/>
                </a:lnTo>
                <a:lnTo>
                  <a:pt x="3054449" y="43008"/>
                </a:lnTo>
                <a:lnTo>
                  <a:pt x="3099564" y="27926"/>
                </a:lnTo>
                <a:lnTo>
                  <a:pt x="3146235" y="16006"/>
                </a:lnTo>
                <a:lnTo>
                  <a:pt x="3194155" y="7326"/>
                </a:lnTo>
                <a:lnTo>
                  <a:pt x="3243019" y="1965"/>
                </a:lnTo>
                <a:lnTo>
                  <a:pt x="3292519" y="0"/>
                </a:lnTo>
                <a:lnTo>
                  <a:pt x="3342349" y="1509"/>
                </a:lnTo>
                <a:lnTo>
                  <a:pt x="3392202" y="6571"/>
                </a:lnTo>
                <a:lnTo>
                  <a:pt x="3441773" y="15264"/>
                </a:lnTo>
                <a:lnTo>
                  <a:pt x="3490754" y="27665"/>
                </a:lnTo>
                <a:lnTo>
                  <a:pt x="3538839" y="43854"/>
                </a:lnTo>
                <a:lnTo>
                  <a:pt x="3592886" y="67502"/>
                </a:lnTo>
                <a:lnTo>
                  <a:pt x="3642884" y="95591"/>
                </a:lnTo>
                <a:lnTo>
                  <a:pt x="3688358" y="127847"/>
                </a:lnTo>
                <a:lnTo>
                  <a:pt x="3728831" y="163996"/>
                </a:lnTo>
                <a:lnTo>
                  <a:pt x="3764377" y="134696"/>
                </a:lnTo>
                <a:lnTo>
                  <a:pt x="3802423" y="108246"/>
                </a:lnTo>
                <a:lnTo>
                  <a:pt x="3842713" y="84663"/>
                </a:lnTo>
                <a:lnTo>
                  <a:pt x="3884992" y="63963"/>
                </a:lnTo>
                <a:lnTo>
                  <a:pt x="3929002" y="46162"/>
                </a:lnTo>
                <a:lnTo>
                  <a:pt x="3974488" y="31275"/>
                </a:lnTo>
                <a:lnTo>
                  <a:pt x="4021194" y="19319"/>
                </a:lnTo>
                <a:lnTo>
                  <a:pt x="4068863" y="10310"/>
                </a:lnTo>
                <a:lnTo>
                  <a:pt x="4117240" y="4264"/>
                </a:lnTo>
                <a:lnTo>
                  <a:pt x="4166067" y="1197"/>
                </a:lnTo>
                <a:lnTo>
                  <a:pt x="4215090" y="1124"/>
                </a:lnTo>
                <a:lnTo>
                  <a:pt x="4264051" y="4062"/>
                </a:lnTo>
                <a:lnTo>
                  <a:pt x="4312694" y="10027"/>
                </a:lnTo>
                <a:lnTo>
                  <a:pt x="4360764" y="19035"/>
                </a:lnTo>
                <a:lnTo>
                  <a:pt x="4408004" y="31102"/>
                </a:lnTo>
                <a:lnTo>
                  <a:pt x="4454158" y="46243"/>
                </a:lnTo>
                <a:lnTo>
                  <a:pt x="4498970" y="64475"/>
                </a:lnTo>
                <a:lnTo>
                  <a:pt x="4542183" y="85814"/>
                </a:lnTo>
                <a:lnTo>
                  <a:pt x="4583541" y="110275"/>
                </a:lnTo>
                <a:lnTo>
                  <a:pt x="4627359" y="141555"/>
                </a:lnTo>
                <a:lnTo>
                  <a:pt x="4666682" y="175767"/>
                </a:lnTo>
                <a:lnTo>
                  <a:pt x="4701294" y="212626"/>
                </a:lnTo>
                <a:lnTo>
                  <a:pt x="4730976" y="251843"/>
                </a:lnTo>
                <a:lnTo>
                  <a:pt x="4755510" y="293133"/>
                </a:lnTo>
                <a:lnTo>
                  <a:pt x="4774679" y="336210"/>
                </a:lnTo>
                <a:lnTo>
                  <a:pt x="4788265" y="380785"/>
                </a:lnTo>
                <a:lnTo>
                  <a:pt x="4840380" y="393373"/>
                </a:lnTo>
                <a:lnTo>
                  <a:pt x="4890190" y="408894"/>
                </a:lnTo>
                <a:lnTo>
                  <a:pt x="4937577" y="427186"/>
                </a:lnTo>
                <a:lnTo>
                  <a:pt x="4982420" y="448088"/>
                </a:lnTo>
                <a:lnTo>
                  <a:pt x="5024599" y="471440"/>
                </a:lnTo>
                <a:lnTo>
                  <a:pt x="5063993" y="497079"/>
                </a:lnTo>
                <a:lnTo>
                  <a:pt x="5100482" y="524845"/>
                </a:lnTo>
                <a:lnTo>
                  <a:pt x="5133945" y="554576"/>
                </a:lnTo>
                <a:lnTo>
                  <a:pt x="5164263" y="586112"/>
                </a:lnTo>
                <a:lnTo>
                  <a:pt x="5191316" y="619291"/>
                </a:lnTo>
                <a:lnTo>
                  <a:pt x="5214982" y="653953"/>
                </a:lnTo>
                <a:lnTo>
                  <a:pt x="5235142" y="689935"/>
                </a:lnTo>
                <a:lnTo>
                  <a:pt x="5251675" y="727077"/>
                </a:lnTo>
                <a:lnTo>
                  <a:pt x="5264461" y="765217"/>
                </a:lnTo>
                <a:lnTo>
                  <a:pt x="5273380" y="804196"/>
                </a:lnTo>
                <a:lnTo>
                  <a:pt x="5278311" y="843850"/>
                </a:lnTo>
                <a:lnTo>
                  <a:pt x="5279134" y="884019"/>
                </a:lnTo>
                <a:lnTo>
                  <a:pt x="5275729" y="924543"/>
                </a:lnTo>
                <a:lnTo>
                  <a:pt x="5267975" y="965259"/>
                </a:lnTo>
                <a:lnTo>
                  <a:pt x="5255752" y="1006006"/>
                </a:lnTo>
                <a:lnTo>
                  <a:pt x="5234035" y="1056406"/>
                </a:lnTo>
                <a:lnTo>
                  <a:pt x="5225272" y="1072808"/>
                </a:lnTo>
                <a:lnTo>
                  <a:pt x="5258992" y="1108778"/>
                </a:lnTo>
                <a:lnTo>
                  <a:pt x="5289047" y="1145889"/>
                </a:lnTo>
                <a:lnTo>
                  <a:pt x="5315459" y="1184007"/>
                </a:lnTo>
                <a:lnTo>
                  <a:pt x="5338253" y="1222997"/>
                </a:lnTo>
                <a:lnTo>
                  <a:pt x="5357450" y="1262724"/>
                </a:lnTo>
                <a:lnTo>
                  <a:pt x="5373075" y="1303053"/>
                </a:lnTo>
                <a:lnTo>
                  <a:pt x="5385150" y="1343850"/>
                </a:lnTo>
                <a:lnTo>
                  <a:pt x="5393698" y="1384979"/>
                </a:lnTo>
                <a:lnTo>
                  <a:pt x="5398743" y="1426306"/>
                </a:lnTo>
                <a:lnTo>
                  <a:pt x="5400307" y="1467695"/>
                </a:lnTo>
                <a:lnTo>
                  <a:pt x="5398414" y="1509012"/>
                </a:lnTo>
                <a:lnTo>
                  <a:pt x="5393087" y="1550122"/>
                </a:lnTo>
                <a:lnTo>
                  <a:pt x="5384349" y="1590890"/>
                </a:lnTo>
                <a:lnTo>
                  <a:pt x="5372222" y="1631181"/>
                </a:lnTo>
                <a:lnTo>
                  <a:pt x="5356731" y="1670861"/>
                </a:lnTo>
                <a:lnTo>
                  <a:pt x="5337898" y="1709793"/>
                </a:lnTo>
                <a:lnTo>
                  <a:pt x="5315746" y="1747845"/>
                </a:lnTo>
                <a:lnTo>
                  <a:pt x="5290298" y="1784880"/>
                </a:lnTo>
                <a:lnTo>
                  <a:pt x="5261578" y="1820763"/>
                </a:lnTo>
                <a:lnTo>
                  <a:pt x="5229609" y="1855361"/>
                </a:lnTo>
                <a:lnTo>
                  <a:pt x="5194413" y="1888537"/>
                </a:lnTo>
                <a:lnTo>
                  <a:pt x="5156013" y="1920158"/>
                </a:lnTo>
                <a:lnTo>
                  <a:pt x="5114434" y="1950087"/>
                </a:lnTo>
                <a:lnTo>
                  <a:pt x="5069697" y="1978191"/>
                </a:lnTo>
                <a:lnTo>
                  <a:pt x="5025498" y="2002406"/>
                </a:lnTo>
                <a:lnTo>
                  <a:pt x="4979490" y="2024344"/>
                </a:lnTo>
                <a:lnTo>
                  <a:pt x="4931830" y="2043954"/>
                </a:lnTo>
                <a:lnTo>
                  <a:pt x="4882674" y="2061186"/>
                </a:lnTo>
                <a:lnTo>
                  <a:pt x="4832179" y="2075989"/>
                </a:lnTo>
                <a:lnTo>
                  <a:pt x="4780501" y="2088312"/>
                </a:lnTo>
                <a:lnTo>
                  <a:pt x="4727795" y="2098106"/>
                </a:lnTo>
                <a:lnTo>
                  <a:pt x="4674219" y="2105318"/>
                </a:lnTo>
                <a:lnTo>
                  <a:pt x="4671793" y="2146409"/>
                </a:lnTo>
                <a:lnTo>
                  <a:pt x="4665509" y="2186658"/>
                </a:lnTo>
                <a:lnTo>
                  <a:pt x="4655506" y="2225958"/>
                </a:lnTo>
                <a:lnTo>
                  <a:pt x="4641927" y="2264203"/>
                </a:lnTo>
                <a:lnTo>
                  <a:pt x="4624911" y="2301289"/>
                </a:lnTo>
                <a:lnTo>
                  <a:pt x="4604600" y="2337108"/>
                </a:lnTo>
                <a:lnTo>
                  <a:pt x="4581133" y="2371555"/>
                </a:lnTo>
                <a:lnTo>
                  <a:pt x="4554651" y="2404525"/>
                </a:lnTo>
                <a:lnTo>
                  <a:pt x="4525296" y="2435911"/>
                </a:lnTo>
                <a:lnTo>
                  <a:pt x="4493207" y="2465608"/>
                </a:lnTo>
                <a:lnTo>
                  <a:pt x="4458526" y="2493510"/>
                </a:lnTo>
                <a:lnTo>
                  <a:pt x="4421392" y="2519510"/>
                </a:lnTo>
                <a:lnTo>
                  <a:pt x="4381947" y="2543504"/>
                </a:lnTo>
                <a:lnTo>
                  <a:pt x="4340332" y="2565385"/>
                </a:lnTo>
                <a:lnTo>
                  <a:pt x="4296685" y="2585047"/>
                </a:lnTo>
                <a:lnTo>
                  <a:pt x="4251150" y="2602385"/>
                </a:lnTo>
                <a:lnTo>
                  <a:pt x="4203865" y="2617293"/>
                </a:lnTo>
                <a:lnTo>
                  <a:pt x="4154972" y="2629664"/>
                </a:lnTo>
                <a:lnTo>
                  <a:pt x="4104611" y="2639394"/>
                </a:lnTo>
                <a:lnTo>
                  <a:pt x="4052923" y="2646376"/>
                </a:lnTo>
                <a:lnTo>
                  <a:pt x="4000049" y="2650504"/>
                </a:lnTo>
                <a:lnTo>
                  <a:pt x="3946128" y="2651672"/>
                </a:lnTo>
                <a:lnTo>
                  <a:pt x="3896329" y="2650072"/>
                </a:lnTo>
                <a:lnTo>
                  <a:pt x="3846963" y="2645866"/>
                </a:lnTo>
                <a:lnTo>
                  <a:pt x="3798202" y="2639095"/>
                </a:lnTo>
                <a:lnTo>
                  <a:pt x="3750215" y="2629797"/>
                </a:lnTo>
                <a:lnTo>
                  <a:pt x="3703175" y="2618010"/>
                </a:lnTo>
                <a:lnTo>
                  <a:pt x="3657253" y="2603774"/>
                </a:lnTo>
                <a:lnTo>
                  <a:pt x="3612620" y="2587126"/>
                </a:lnTo>
                <a:lnTo>
                  <a:pt x="3569446" y="2568106"/>
                </a:lnTo>
                <a:lnTo>
                  <a:pt x="3552414" y="2606800"/>
                </a:lnTo>
                <a:lnTo>
                  <a:pt x="3532525" y="2644126"/>
                </a:lnTo>
                <a:lnTo>
                  <a:pt x="3509902" y="2680036"/>
                </a:lnTo>
                <a:lnTo>
                  <a:pt x="3484668" y="2714477"/>
                </a:lnTo>
                <a:lnTo>
                  <a:pt x="3456947" y="2747400"/>
                </a:lnTo>
                <a:lnTo>
                  <a:pt x="3426861" y="2778754"/>
                </a:lnTo>
                <a:lnTo>
                  <a:pt x="3394535" y="2808489"/>
                </a:lnTo>
                <a:lnTo>
                  <a:pt x="3360090" y="2836555"/>
                </a:lnTo>
                <a:lnTo>
                  <a:pt x="3323651" y="2862900"/>
                </a:lnTo>
                <a:lnTo>
                  <a:pt x="3285340" y="2887476"/>
                </a:lnTo>
                <a:lnTo>
                  <a:pt x="3245281" y="2910230"/>
                </a:lnTo>
                <a:lnTo>
                  <a:pt x="3203597" y="2931113"/>
                </a:lnTo>
                <a:lnTo>
                  <a:pt x="3160411" y="2950075"/>
                </a:lnTo>
                <a:lnTo>
                  <a:pt x="3115847" y="2967064"/>
                </a:lnTo>
                <a:lnTo>
                  <a:pt x="3070027" y="2982031"/>
                </a:lnTo>
                <a:lnTo>
                  <a:pt x="3023075" y="2994925"/>
                </a:lnTo>
                <a:lnTo>
                  <a:pt x="2975114" y="3005696"/>
                </a:lnTo>
                <a:lnTo>
                  <a:pt x="2926268" y="3014293"/>
                </a:lnTo>
                <a:lnTo>
                  <a:pt x="2876659" y="3020666"/>
                </a:lnTo>
                <a:lnTo>
                  <a:pt x="2826410" y="3024764"/>
                </a:lnTo>
                <a:lnTo>
                  <a:pt x="2775646" y="3026537"/>
                </a:lnTo>
                <a:lnTo>
                  <a:pt x="2724488" y="3025935"/>
                </a:lnTo>
                <a:lnTo>
                  <a:pt x="2673061" y="3022907"/>
                </a:lnTo>
                <a:lnTo>
                  <a:pt x="2621488" y="3017403"/>
                </a:lnTo>
                <a:lnTo>
                  <a:pt x="2569891" y="3009372"/>
                </a:lnTo>
                <a:lnTo>
                  <a:pt x="2518394" y="2998763"/>
                </a:lnTo>
                <a:lnTo>
                  <a:pt x="2468098" y="2985771"/>
                </a:lnTo>
                <a:lnTo>
                  <a:pt x="2419190" y="2970460"/>
                </a:lnTo>
                <a:lnTo>
                  <a:pt x="2371794" y="2952902"/>
                </a:lnTo>
                <a:lnTo>
                  <a:pt x="2326033" y="2933164"/>
                </a:lnTo>
                <a:lnTo>
                  <a:pt x="2282031" y="2911317"/>
                </a:lnTo>
                <a:lnTo>
                  <a:pt x="2239910" y="2887430"/>
                </a:lnTo>
                <a:lnTo>
                  <a:pt x="2199793" y="2861571"/>
                </a:lnTo>
                <a:lnTo>
                  <a:pt x="2161803" y="2833810"/>
                </a:lnTo>
                <a:lnTo>
                  <a:pt x="2126064" y="2804217"/>
                </a:lnTo>
                <a:lnTo>
                  <a:pt x="2092698" y="2772861"/>
                </a:lnTo>
                <a:lnTo>
                  <a:pt x="2061829" y="2739810"/>
                </a:lnTo>
                <a:lnTo>
                  <a:pt x="2015775" y="2759742"/>
                </a:lnTo>
                <a:lnTo>
                  <a:pt x="1968914" y="2777540"/>
                </a:lnTo>
                <a:lnTo>
                  <a:pt x="1921348" y="2793222"/>
                </a:lnTo>
                <a:lnTo>
                  <a:pt x="1873178" y="2806808"/>
                </a:lnTo>
                <a:lnTo>
                  <a:pt x="1824505" y="2818316"/>
                </a:lnTo>
                <a:lnTo>
                  <a:pt x="1775429" y="2827768"/>
                </a:lnTo>
                <a:lnTo>
                  <a:pt x="1726052" y="2835180"/>
                </a:lnTo>
                <a:lnTo>
                  <a:pt x="1676475" y="2840574"/>
                </a:lnTo>
                <a:lnTo>
                  <a:pt x="1626798" y="2843967"/>
                </a:lnTo>
                <a:lnTo>
                  <a:pt x="1577122" y="2845380"/>
                </a:lnTo>
                <a:lnTo>
                  <a:pt x="1527549" y="2844832"/>
                </a:lnTo>
                <a:lnTo>
                  <a:pt x="1478178" y="2842341"/>
                </a:lnTo>
                <a:lnTo>
                  <a:pt x="1429112" y="2837927"/>
                </a:lnTo>
                <a:lnTo>
                  <a:pt x="1380450" y="2831610"/>
                </a:lnTo>
                <a:lnTo>
                  <a:pt x="1332294" y="2823408"/>
                </a:lnTo>
                <a:lnTo>
                  <a:pt x="1284745" y="2813341"/>
                </a:lnTo>
                <a:lnTo>
                  <a:pt x="1237903" y="2801428"/>
                </a:lnTo>
                <a:lnTo>
                  <a:pt x="1191869" y="2787688"/>
                </a:lnTo>
                <a:lnTo>
                  <a:pt x="1146745" y="2772141"/>
                </a:lnTo>
                <a:lnTo>
                  <a:pt x="1102631" y="2754806"/>
                </a:lnTo>
                <a:lnTo>
                  <a:pt x="1059629" y="2735701"/>
                </a:lnTo>
                <a:lnTo>
                  <a:pt x="1017838" y="2714847"/>
                </a:lnTo>
                <a:lnTo>
                  <a:pt x="977360" y="2692263"/>
                </a:lnTo>
                <a:lnTo>
                  <a:pt x="938296" y="2667967"/>
                </a:lnTo>
                <a:lnTo>
                  <a:pt x="900747" y="2641979"/>
                </a:lnTo>
                <a:lnTo>
                  <a:pt x="864813" y="2614319"/>
                </a:lnTo>
                <a:lnTo>
                  <a:pt x="830596" y="2585005"/>
                </a:lnTo>
                <a:lnTo>
                  <a:pt x="798196" y="2554057"/>
                </a:lnTo>
                <a:lnTo>
                  <a:pt x="767714" y="2521493"/>
                </a:lnTo>
                <a:lnTo>
                  <a:pt x="739251" y="2487334"/>
                </a:lnTo>
                <a:lnTo>
                  <a:pt x="729091" y="2474126"/>
                </a:lnTo>
                <a:lnTo>
                  <a:pt x="676735" y="2476893"/>
                </a:lnTo>
                <a:lnTo>
                  <a:pt x="625214" y="2475880"/>
                </a:lnTo>
                <a:lnTo>
                  <a:pt x="574783" y="2471240"/>
                </a:lnTo>
                <a:lnTo>
                  <a:pt x="525695" y="2463127"/>
                </a:lnTo>
                <a:lnTo>
                  <a:pt x="478202" y="2451691"/>
                </a:lnTo>
                <a:lnTo>
                  <a:pt x="432558" y="2437085"/>
                </a:lnTo>
                <a:lnTo>
                  <a:pt x="389016" y="2419462"/>
                </a:lnTo>
                <a:lnTo>
                  <a:pt x="347831" y="2398974"/>
                </a:lnTo>
                <a:lnTo>
                  <a:pt x="309254" y="2375773"/>
                </a:lnTo>
                <a:lnTo>
                  <a:pt x="273539" y="2350011"/>
                </a:lnTo>
                <a:lnTo>
                  <a:pt x="240940" y="2321841"/>
                </a:lnTo>
                <a:lnTo>
                  <a:pt x="211709" y="2291416"/>
                </a:lnTo>
                <a:lnTo>
                  <a:pt x="186101" y="2258887"/>
                </a:lnTo>
                <a:lnTo>
                  <a:pt x="164367" y="2224406"/>
                </a:lnTo>
                <a:lnTo>
                  <a:pt x="146763" y="2188126"/>
                </a:lnTo>
                <a:lnTo>
                  <a:pt x="133540" y="2150200"/>
                </a:lnTo>
                <a:lnTo>
                  <a:pt x="124952" y="2110779"/>
                </a:lnTo>
                <a:lnTo>
                  <a:pt x="121258" y="2065402"/>
                </a:lnTo>
                <a:lnTo>
                  <a:pt x="124065" y="2020393"/>
                </a:lnTo>
                <a:lnTo>
                  <a:pt x="133210" y="1976131"/>
                </a:lnTo>
                <a:lnTo>
                  <a:pt x="148527" y="1932995"/>
                </a:lnTo>
                <a:lnTo>
                  <a:pt x="169850" y="1891366"/>
                </a:lnTo>
                <a:lnTo>
                  <a:pt x="197015" y="1851622"/>
                </a:lnTo>
                <a:lnTo>
                  <a:pt x="229856" y="1814143"/>
                </a:lnTo>
                <a:lnTo>
                  <a:pt x="268208" y="1779309"/>
                </a:lnTo>
                <a:lnTo>
                  <a:pt x="221755" y="1755942"/>
                </a:lnTo>
                <a:lnTo>
                  <a:pt x="179423" y="1729608"/>
                </a:lnTo>
                <a:lnTo>
                  <a:pt x="141310" y="1700592"/>
                </a:lnTo>
                <a:lnTo>
                  <a:pt x="107514" y="1669183"/>
                </a:lnTo>
                <a:lnTo>
                  <a:pt x="78132" y="1635665"/>
                </a:lnTo>
                <a:lnTo>
                  <a:pt x="53262" y="1600325"/>
                </a:lnTo>
                <a:lnTo>
                  <a:pt x="33001" y="1563450"/>
                </a:lnTo>
                <a:lnTo>
                  <a:pt x="17447" y="1525325"/>
                </a:lnTo>
                <a:lnTo>
                  <a:pt x="6697" y="1486238"/>
                </a:lnTo>
                <a:lnTo>
                  <a:pt x="849" y="1446474"/>
                </a:lnTo>
                <a:lnTo>
                  <a:pt x="0" y="1406320"/>
                </a:lnTo>
                <a:lnTo>
                  <a:pt x="4247" y="1366061"/>
                </a:lnTo>
                <a:lnTo>
                  <a:pt x="13688" y="1325985"/>
                </a:lnTo>
                <a:lnTo>
                  <a:pt x="28422" y="1286378"/>
                </a:lnTo>
                <a:lnTo>
                  <a:pt x="48544" y="1247526"/>
                </a:lnTo>
                <a:lnTo>
                  <a:pt x="74152" y="1209714"/>
                </a:lnTo>
                <a:lnTo>
                  <a:pt x="102292" y="1176572"/>
                </a:lnTo>
                <a:lnTo>
                  <a:pt x="134096" y="1145893"/>
                </a:lnTo>
                <a:lnTo>
                  <a:pt x="169284" y="1117820"/>
                </a:lnTo>
                <a:lnTo>
                  <a:pt x="207574" y="1092490"/>
                </a:lnTo>
                <a:lnTo>
                  <a:pt x="248682" y="1070046"/>
                </a:lnTo>
                <a:lnTo>
                  <a:pt x="292328" y="1050627"/>
                </a:lnTo>
                <a:lnTo>
                  <a:pt x="338230" y="1034373"/>
                </a:lnTo>
                <a:lnTo>
                  <a:pt x="386105" y="1021425"/>
                </a:lnTo>
                <a:lnTo>
                  <a:pt x="435672" y="1011923"/>
                </a:lnTo>
                <a:lnTo>
                  <a:pt x="486648" y="1006006"/>
                </a:lnTo>
                <a:lnTo>
                  <a:pt x="491220" y="996481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73245" y="5190490"/>
            <a:ext cx="206121" cy="2062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54626" y="4798695"/>
            <a:ext cx="336550" cy="336550"/>
          </a:xfrm>
          <a:custGeom>
            <a:avLst/>
            <a:gdLst/>
            <a:ahLst/>
            <a:cxnLst/>
            <a:rect l="l" t="t" r="r" b="b"/>
            <a:pathLst>
              <a:path w="336550" h="336550">
                <a:moveTo>
                  <a:pt x="336169" y="168020"/>
                </a:moveTo>
                <a:lnTo>
                  <a:pt x="330170" y="212711"/>
                </a:lnTo>
                <a:lnTo>
                  <a:pt x="313238" y="252875"/>
                </a:lnTo>
                <a:lnTo>
                  <a:pt x="286972" y="286908"/>
                </a:lnTo>
                <a:lnTo>
                  <a:pt x="252969" y="313205"/>
                </a:lnTo>
                <a:lnTo>
                  <a:pt x="212829" y="330160"/>
                </a:lnTo>
                <a:lnTo>
                  <a:pt x="168148" y="336168"/>
                </a:lnTo>
                <a:lnTo>
                  <a:pt x="123457" y="330160"/>
                </a:lnTo>
                <a:lnTo>
                  <a:pt x="83293" y="313205"/>
                </a:lnTo>
                <a:lnTo>
                  <a:pt x="49260" y="286908"/>
                </a:lnTo>
                <a:lnTo>
                  <a:pt x="22963" y="252875"/>
                </a:lnTo>
                <a:lnTo>
                  <a:pt x="6008" y="212711"/>
                </a:lnTo>
                <a:lnTo>
                  <a:pt x="0" y="168020"/>
                </a:lnTo>
                <a:lnTo>
                  <a:pt x="6008" y="123339"/>
                </a:lnTo>
                <a:lnTo>
                  <a:pt x="22963" y="83199"/>
                </a:lnTo>
                <a:lnTo>
                  <a:pt x="49260" y="49196"/>
                </a:lnTo>
                <a:lnTo>
                  <a:pt x="83293" y="22930"/>
                </a:lnTo>
                <a:lnTo>
                  <a:pt x="123457" y="5998"/>
                </a:lnTo>
                <a:lnTo>
                  <a:pt x="168148" y="0"/>
                </a:lnTo>
                <a:lnTo>
                  <a:pt x="212829" y="5998"/>
                </a:lnTo>
                <a:lnTo>
                  <a:pt x="252969" y="22930"/>
                </a:lnTo>
                <a:lnTo>
                  <a:pt x="286972" y="49196"/>
                </a:lnTo>
                <a:lnTo>
                  <a:pt x="313238" y="83199"/>
                </a:lnTo>
                <a:lnTo>
                  <a:pt x="330170" y="123339"/>
                </a:lnTo>
                <a:lnTo>
                  <a:pt x="336169" y="168020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752720" y="4288535"/>
            <a:ext cx="504190" cy="504190"/>
          </a:xfrm>
          <a:custGeom>
            <a:avLst/>
            <a:gdLst/>
            <a:ahLst/>
            <a:cxnLst/>
            <a:rect l="l" t="t" r="r" b="b"/>
            <a:pathLst>
              <a:path w="504189" h="504189">
                <a:moveTo>
                  <a:pt x="504190" y="252094"/>
                </a:moveTo>
                <a:lnTo>
                  <a:pt x="500127" y="297399"/>
                </a:lnTo>
                <a:lnTo>
                  <a:pt x="488414" y="340044"/>
                </a:lnTo>
                <a:lnTo>
                  <a:pt x="469763" y="379316"/>
                </a:lnTo>
                <a:lnTo>
                  <a:pt x="444888" y="414501"/>
                </a:lnTo>
                <a:lnTo>
                  <a:pt x="414501" y="444888"/>
                </a:lnTo>
                <a:lnTo>
                  <a:pt x="379316" y="469763"/>
                </a:lnTo>
                <a:lnTo>
                  <a:pt x="340044" y="488414"/>
                </a:lnTo>
                <a:lnTo>
                  <a:pt x="297399" y="500127"/>
                </a:lnTo>
                <a:lnTo>
                  <a:pt x="252094" y="504189"/>
                </a:lnTo>
                <a:lnTo>
                  <a:pt x="206790" y="500127"/>
                </a:lnTo>
                <a:lnTo>
                  <a:pt x="164145" y="488414"/>
                </a:lnTo>
                <a:lnTo>
                  <a:pt x="124873" y="469763"/>
                </a:lnTo>
                <a:lnTo>
                  <a:pt x="89688" y="444888"/>
                </a:lnTo>
                <a:lnTo>
                  <a:pt x="59301" y="414501"/>
                </a:lnTo>
                <a:lnTo>
                  <a:pt x="34426" y="379316"/>
                </a:lnTo>
                <a:lnTo>
                  <a:pt x="15775" y="340044"/>
                </a:lnTo>
                <a:lnTo>
                  <a:pt x="4062" y="297399"/>
                </a:lnTo>
                <a:lnTo>
                  <a:pt x="0" y="252094"/>
                </a:lnTo>
                <a:lnTo>
                  <a:pt x="4062" y="206756"/>
                </a:lnTo>
                <a:lnTo>
                  <a:pt x="15775" y="164094"/>
                </a:lnTo>
                <a:lnTo>
                  <a:pt x="34426" y="124817"/>
                </a:lnTo>
                <a:lnTo>
                  <a:pt x="59301" y="89636"/>
                </a:lnTo>
                <a:lnTo>
                  <a:pt x="89688" y="59259"/>
                </a:lnTo>
                <a:lnTo>
                  <a:pt x="124873" y="34398"/>
                </a:lnTo>
                <a:lnTo>
                  <a:pt x="164145" y="15761"/>
                </a:lnTo>
                <a:lnTo>
                  <a:pt x="206790" y="4058"/>
                </a:lnTo>
                <a:lnTo>
                  <a:pt x="252094" y="0"/>
                </a:lnTo>
                <a:lnTo>
                  <a:pt x="297399" y="4058"/>
                </a:lnTo>
                <a:lnTo>
                  <a:pt x="340044" y="15761"/>
                </a:lnTo>
                <a:lnTo>
                  <a:pt x="379316" y="34398"/>
                </a:lnTo>
                <a:lnTo>
                  <a:pt x="414501" y="59259"/>
                </a:lnTo>
                <a:lnTo>
                  <a:pt x="444888" y="89636"/>
                </a:lnTo>
                <a:lnTo>
                  <a:pt x="469763" y="124817"/>
                </a:lnTo>
                <a:lnTo>
                  <a:pt x="488414" y="164094"/>
                </a:lnTo>
                <a:lnTo>
                  <a:pt x="500127" y="206756"/>
                </a:lnTo>
                <a:lnTo>
                  <a:pt x="504190" y="252094"/>
                </a:lnTo>
                <a:close/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64075" y="3277615"/>
            <a:ext cx="316230" cy="57150"/>
          </a:xfrm>
          <a:custGeom>
            <a:avLst/>
            <a:gdLst/>
            <a:ahLst/>
            <a:cxnLst/>
            <a:rect l="l" t="t" r="r" b="b"/>
            <a:pathLst>
              <a:path w="316229" h="57150">
                <a:moveTo>
                  <a:pt x="316229" y="55880"/>
                </a:moveTo>
                <a:lnTo>
                  <a:pt x="261117" y="57014"/>
                </a:lnTo>
                <a:lnTo>
                  <a:pt x="206417" y="53866"/>
                </a:lnTo>
                <a:lnTo>
                  <a:pt x="152542" y="46513"/>
                </a:lnTo>
                <a:lnTo>
                  <a:pt x="99906" y="35033"/>
                </a:lnTo>
                <a:lnTo>
                  <a:pt x="48921" y="19502"/>
                </a:lnTo>
                <a:lnTo>
                  <a:pt x="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121021" y="3944239"/>
            <a:ext cx="138430" cy="26670"/>
          </a:xfrm>
          <a:custGeom>
            <a:avLst/>
            <a:gdLst/>
            <a:ahLst/>
            <a:cxnLst/>
            <a:rect l="l" t="t" r="r" b="b"/>
            <a:pathLst>
              <a:path w="138429" h="26670">
                <a:moveTo>
                  <a:pt x="138429" y="0"/>
                </a:moveTo>
                <a:lnTo>
                  <a:pt x="104727" y="9257"/>
                </a:lnTo>
                <a:lnTo>
                  <a:pt x="70357" y="16811"/>
                </a:lnTo>
                <a:lnTo>
                  <a:pt x="35417" y="22627"/>
                </a:lnTo>
                <a:lnTo>
                  <a:pt x="0" y="26669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368288" y="4115815"/>
            <a:ext cx="83820" cy="121920"/>
          </a:xfrm>
          <a:custGeom>
            <a:avLst/>
            <a:gdLst/>
            <a:ahLst/>
            <a:cxnLst/>
            <a:rect l="l" t="t" r="r" b="b"/>
            <a:pathLst>
              <a:path w="83820" h="121920">
                <a:moveTo>
                  <a:pt x="83438" y="121919"/>
                </a:moveTo>
                <a:lnTo>
                  <a:pt x="59418" y="92761"/>
                </a:lnTo>
                <a:lnTo>
                  <a:pt x="37480" y="62674"/>
                </a:lnTo>
                <a:lnTo>
                  <a:pt x="17662" y="31730"/>
                </a:lnTo>
                <a:lnTo>
                  <a:pt x="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960105" y="3933825"/>
            <a:ext cx="33655" cy="133985"/>
          </a:xfrm>
          <a:custGeom>
            <a:avLst/>
            <a:gdLst/>
            <a:ahLst/>
            <a:cxnLst/>
            <a:rect l="l" t="t" r="r" b="b"/>
            <a:pathLst>
              <a:path w="33654" h="133985">
                <a:moveTo>
                  <a:pt x="33401" y="0"/>
                </a:moveTo>
                <a:lnTo>
                  <a:pt x="28521" y="33897"/>
                </a:lnTo>
                <a:lnTo>
                  <a:pt x="21320" y="67532"/>
                </a:lnTo>
                <a:lnTo>
                  <a:pt x="11809" y="100834"/>
                </a:lnTo>
                <a:lnTo>
                  <a:pt x="0" y="133731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655431" y="3107817"/>
            <a:ext cx="406400" cy="499745"/>
          </a:xfrm>
          <a:custGeom>
            <a:avLst/>
            <a:gdLst/>
            <a:ahLst/>
            <a:cxnLst/>
            <a:rect l="l" t="t" r="r" b="b"/>
            <a:pathLst>
              <a:path w="406400" h="499745">
                <a:moveTo>
                  <a:pt x="0" y="0"/>
                </a:moveTo>
                <a:lnTo>
                  <a:pt x="52176" y="21441"/>
                </a:lnTo>
                <a:lnTo>
                  <a:pt x="101380" y="45803"/>
                </a:lnTo>
                <a:lnTo>
                  <a:pt x="147465" y="72903"/>
                </a:lnTo>
                <a:lnTo>
                  <a:pt x="190280" y="102559"/>
                </a:lnTo>
                <a:lnTo>
                  <a:pt x="229678" y="134589"/>
                </a:lnTo>
                <a:lnTo>
                  <a:pt x="265509" y="168810"/>
                </a:lnTo>
                <a:lnTo>
                  <a:pt x="297624" y="205041"/>
                </a:lnTo>
                <a:lnTo>
                  <a:pt x="325875" y="243099"/>
                </a:lnTo>
                <a:lnTo>
                  <a:pt x="350112" y="282802"/>
                </a:lnTo>
                <a:lnTo>
                  <a:pt x="370188" y="323968"/>
                </a:lnTo>
                <a:lnTo>
                  <a:pt x="385952" y="366415"/>
                </a:lnTo>
                <a:lnTo>
                  <a:pt x="397257" y="409960"/>
                </a:lnTo>
                <a:lnTo>
                  <a:pt x="403953" y="454422"/>
                </a:lnTo>
                <a:lnTo>
                  <a:pt x="405892" y="499618"/>
                </a:lnTo>
              </a:path>
            </a:pathLst>
          </a:custGeom>
          <a:ln w="380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432163" y="2575560"/>
            <a:ext cx="180975" cy="187325"/>
          </a:xfrm>
          <a:custGeom>
            <a:avLst/>
            <a:gdLst/>
            <a:ahLst/>
            <a:cxnLst/>
            <a:rect l="l" t="t" r="r" b="b"/>
            <a:pathLst>
              <a:path w="180975" h="187325">
                <a:moveTo>
                  <a:pt x="180720" y="0"/>
                </a:moveTo>
                <a:lnTo>
                  <a:pt x="153879" y="42341"/>
                </a:lnTo>
                <a:lnTo>
                  <a:pt x="122136" y="82489"/>
                </a:lnTo>
                <a:lnTo>
                  <a:pt x="85742" y="120197"/>
                </a:lnTo>
                <a:lnTo>
                  <a:pt x="44946" y="155224"/>
                </a:lnTo>
                <a:lnTo>
                  <a:pt x="0" y="187325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179179" y="1880361"/>
            <a:ext cx="9525" cy="88900"/>
          </a:xfrm>
          <a:custGeom>
            <a:avLst/>
            <a:gdLst/>
            <a:ahLst/>
            <a:cxnLst/>
            <a:rect l="l" t="t" r="r" b="b"/>
            <a:pathLst>
              <a:path w="9525" h="88900">
                <a:moveTo>
                  <a:pt x="0" y="0"/>
                </a:moveTo>
                <a:lnTo>
                  <a:pt x="4452" y="21974"/>
                </a:lnTo>
                <a:lnTo>
                  <a:pt x="7524" y="44069"/>
                </a:lnTo>
                <a:lnTo>
                  <a:pt x="9215" y="66258"/>
                </a:lnTo>
                <a:lnTo>
                  <a:pt x="9525" y="88518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024748" y="1664207"/>
            <a:ext cx="92710" cy="113030"/>
          </a:xfrm>
          <a:custGeom>
            <a:avLst/>
            <a:gdLst/>
            <a:ahLst/>
            <a:cxnLst/>
            <a:rect l="l" t="t" r="r" b="b"/>
            <a:pathLst>
              <a:path w="92709" h="113030">
                <a:moveTo>
                  <a:pt x="0" y="112902"/>
                </a:moveTo>
                <a:lnTo>
                  <a:pt x="19109" y="82849"/>
                </a:lnTo>
                <a:lnTo>
                  <a:pt x="40957" y="53927"/>
                </a:lnTo>
                <a:lnTo>
                  <a:pt x="65472" y="26267"/>
                </a:lnTo>
                <a:lnTo>
                  <a:pt x="92582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158735" y="1733550"/>
            <a:ext cx="45085" cy="97790"/>
          </a:xfrm>
          <a:custGeom>
            <a:avLst/>
            <a:gdLst/>
            <a:ahLst/>
            <a:cxnLst/>
            <a:rect l="l" t="t" r="r" b="b"/>
            <a:pathLst>
              <a:path w="45085" h="97789">
                <a:moveTo>
                  <a:pt x="0" y="97409"/>
                </a:moveTo>
                <a:lnTo>
                  <a:pt x="8183" y="72276"/>
                </a:lnTo>
                <a:lnTo>
                  <a:pt x="18415" y="47609"/>
                </a:lnTo>
                <a:lnTo>
                  <a:pt x="30646" y="23489"/>
                </a:lnTo>
                <a:lnTo>
                  <a:pt x="44830" y="0"/>
                </a:lnTo>
              </a:path>
            </a:pathLst>
          </a:custGeom>
          <a:ln w="380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142354" y="1863979"/>
            <a:ext cx="162560" cy="94615"/>
          </a:xfrm>
          <a:custGeom>
            <a:avLst/>
            <a:gdLst/>
            <a:ahLst/>
            <a:cxnLst/>
            <a:rect l="l" t="t" r="r" b="b"/>
            <a:pathLst>
              <a:path w="162560" h="94614">
                <a:moveTo>
                  <a:pt x="0" y="0"/>
                </a:moveTo>
                <a:lnTo>
                  <a:pt x="43344" y="20726"/>
                </a:lnTo>
                <a:lnTo>
                  <a:pt x="84915" y="43418"/>
                </a:lnTo>
                <a:lnTo>
                  <a:pt x="124604" y="67990"/>
                </a:lnTo>
                <a:lnTo>
                  <a:pt x="162306" y="94361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881371" y="2506726"/>
            <a:ext cx="28575" cy="99695"/>
          </a:xfrm>
          <a:custGeom>
            <a:avLst/>
            <a:gdLst/>
            <a:ahLst/>
            <a:cxnLst/>
            <a:rect l="l" t="t" r="r" b="b"/>
            <a:pathLst>
              <a:path w="28575" h="99694">
                <a:moveTo>
                  <a:pt x="28320" y="99313"/>
                </a:moveTo>
                <a:lnTo>
                  <a:pt x="19323" y="74795"/>
                </a:lnTo>
                <a:lnTo>
                  <a:pt x="11588" y="50037"/>
                </a:lnTo>
                <a:lnTo>
                  <a:pt x="5139" y="25090"/>
                </a:lnTo>
                <a:lnTo>
                  <a:pt x="0" y="0"/>
                </a:lnTo>
              </a:path>
            </a:pathLst>
          </a:custGeom>
          <a:ln w="380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5436870" y="2189479"/>
            <a:ext cx="2926080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8955" marR="5080" indent="-516890">
              <a:lnSpc>
                <a:spcPct val="100000"/>
              </a:lnSpc>
              <a:spcBef>
                <a:spcPts val="100"/>
              </a:spcBef>
            </a:pPr>
            <a:r>
              <a:rPr sz="4800" b="0" spc="-1030" dirty="0">
                <a:latin typeface="Verdana" panose="020B0604030504040204"/>
                <a:cs typeface="Verdana" panose="020B0604030504040204"/>
              </a:rPr>
              <a:t>Pajak </a:t>
            </a:r>
            <a:r>
              <a:rPr sz="4800" b="0" spc="-1205" dirty="0">
                <a:latin typeface="Verdana" panose="020B0604030504040204"/>
                <a:cs typeface="Verdana" panose="020B0604030504040204"/>
              </a:rPr>
              <a:t>Bumi </a:t>
            </a:r>
            <a:r>
              <a:rPr sz="4800" b="0" spc="-1165" dirty="0">
                <a:latin typeface="Verdana" panose="020B0604030504040204"/>
                <a:cs typeface="Verdana" panose="020B0604030504040204"/>
              </a:rPr>
              <a:t>dan  </a:t>
            </a:r>
            <a:r>
              <a:rPr sz="4800" b="0" spc="-1190" dirty="0">
                <a:latin typeface="Verdana" panose="020B0604030504040204"/>
                <a:cs typeface="Verdana" panose="020B0604030504040204"/>
              </a:rPr>
              <a:t>Bangunan</a:t>
            </a:r>
            <a:endParaRPr sz="4800">
              <a:latin typeface="Verdana" panose="020B0604030504040204"/>
              <a:cs typeface="Verdana" panose="020B0604030504040204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88642" y="125349"/>
            <a:ext cx="8352155" cy="6188075"/>
          </a:xfrm>
          <a:prstGeom prst="rect">
            <a:avLst/>
          </a:prstGeom>
        </p:spPr>
        <p:txBody>
          <a:bodyPr vert="horz" wrap="square" lIns="0" tIns="1968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50"/>
              </a:spcBef>
            </a:pPr>
            <a:r>
              <a:rPr sz="2400" b="1" dirty="0">
                <a:solidFill>
                  <a:srgbClr val="0000CC"/>
                </a:solidFill>
                <a:latin typeface="Trebuchet MS" panose="020B0603020202020204"/>
                <a:cs typeface="Trebuchet MS" panose="020B0603020202020204"/>
              </a:rPr>
              <a:t>Dasar</a:t>
            </a:r>
            <a:r>
              <a:rPr sz="2400" b="1" spc="-25" dirty="0">
                <a:solidFill>
                  <a:srgbClr val="0000CC"/>
                </a:solidFill>
                <a:latin typeface="Trebuchet MS" panose="020B0603020202020204"/>
                <a:cs typeface="Trebuchet MS" panose="020B0603020202020204"/>
              </a:rPr>
              <a:t> </a:t>
            </a:r>
            <a:r>
              <a:rPr sz="2400" b="1" dirty="0">
                <a:solidFill>
                  <a:srgbClr val="0000CC"/>
                </a:solidFill>
                <a:latin typeface="Trebuchet MS" panose="020B0603020202020204"/>
                <a:cs typeface="Trebuchet MS" panose="020B0603020202020204"/>
              </a:rPr>
              <a:t>Hukum</a:t>
            </a:r>
            <a:endParaRPr sz="2400">
              <a:latin typeface="Trebuchet MS" panose="020B0603020202020204"/>
              <a:cs typeface="Trebuchet MS" panose="020B0603020202020204"/>
            </a:endParaRPr>
          </a:p>
          <a:p>
            <a:pPr marL="414655" marR="621665" indent="-402590">
              <a:lnSpc>
                <a:spcPct val="100000"/>
              </a:lnSpc>
              <a:spcBef>
                <a:spcPts val="1455"/>
              </a:spcBef>
            </a:pPr>
            <a:r>
              <a:rPr sz="2400" dirty="0">
                <a:latin typeface="Wingdings" panose="05000000000000000000"/>
                <a:cs typeface="Wingdings" panose="05000000000000000000"/>
              </a:rPr>
              <a:t></a:t>
            </a:r>
            <a:r>
              <a:rPr sz="24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265" dirty="0">
                <a:latin typeface="Times New Roman" panose="02020603050405020304"/>
                <a:cs typeface="Times New Roman" panose="02020603050405020304"/>
              </a:rPr>
              <a:t>UU No </a:t>
            </a:r>
            <a:r>
              <a:rPr sz="2400" b="1" spc="175" dirty="0">
                <a:latin typeface="Times New Roman" panose="02020603050405020304"/>
                <a:cs typeface="Times New Roman" panose="02020603050405020304"/>
              </a:rPr>
              <a:t>21 </a:t>
            </a:r>
            <a:r>
              <a:rPr sz="2400" b="1" spc="280" dirty="0">
                <a:latin typeface="Times New Roman" panose="02020603050405020304"/>
                <a:cs typeface="Times New Roman" panose="02020603050405020304"/>
              </a:rPr>
              <a:t>tahun </a:t>
            </a:r>
            <a:r>
              <a:rPr sz="2400" b="1" spc="175" dirty="0">
                <a:latin typeface="Times New Roman" panose="02020603050405020304"/>
                <a:cs typeface="Times New Roman" panose="02020603050405020304"/>
              </a:rPr>
              <a:t>1997 </a:t>
            </a:r>
            <a:r>
              <a:rPr sz="2400" b="1" spc="265" dirty="0">
                <a:latin typeface="Times New Roman" panose="02020603050405020304"/>
                <a:cs typeface="Times New Roman" panose="02020603050405020304"/>
              </a:rPr>
              <a:t>sebagaimana </a:t>
            </a:r>
            <a:r>
              <a:rPr sz="2400" b="1" spc="254" dirty="0">
                <a:latin typeface="Times New Roman" panose="02020603050405020304"/>
                <a:cs typeface="Times New Roman" panose="02020603050405020304"/>
              </a:rPr>
              <a:t>telah  </a:t>
            </a:r>
            <a:r>
              <a:rPr sz="2400" b="1" spc="265" dirty="0">
                <a:latin typeface="Times New Roman" panose="02020603050405020304"/>
                <a:cs typeface="Times New Roman" panose="02020603050405020304"/>
              </a:rPr>
              <a:t>diubah </a:t>
            </a:r>
            <a:r>
              <a:rPr sz="2400" b="1" spc="285" dirty="0">
                <a:latin typeface="Times New Roman" panose="02020603050405020304"/>
                <a:cs typeface="Times New Roman" panose="02020603050405020304"/>
              </a:rPr>
              <a:t>dengan </a:t>
            </a:r>
            <a:r>
              <a:rPr sz="2400" b="1" spc="265" dirty="0">
                <a:latin typeface="Times New Roman" panose="02020603050405020304"/>
                <a:cs typeface="Times New Roman" panose="02020603050405020304"/>
              </a:rPr>
              <a:t>UU No </a:t>
            </a:r>
            <a:r>
              <a:rPr sz="2400" b="1" spc="175" dirty="0">
                <a:latin typeface="Times New Roman" panose="02020603050405020304"/>
                <a:cs typeface="Times New Roman" panose="02020603050405020304"/>
              </a:rPr>
              <a:t>20 </a:t>
            </a:r>
            <a:r>
              <a:rPr sz="2400" b="1" spc="280" dirty="0">
                <a:latin typeface="Times New Roman" panose="02020603050405020304"/>
                <a:cs typeface="Times New Roman" panose="02020603050405020304"/>
              </a:rPr>
              <a:t>tahun </a:t>
            </a:r>
            <a:r>
              <a:rPr sz="2400" b="1" spc="155" dirty="0">
                <a:latin typeface="Times New Roman" panose="02020603050405020304"/>
                <a:cs typeface="Times New Roman" panose="02020603050405020304"/>
              </a:rPr>
              <a:t>2000.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Namun 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demikian seiring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dengan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semangat otonomi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daerah 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seperti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halnya PBB,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maka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BPHTB pun pada tahun </a:t>
            </a:r>
            <a:r>
              <a:rPr sz="2400" b="1" spc="-35" dirty="0">
                <a:latin typeface="Times New Roman" panose="02020603050405020304"/>
                <a:cs typeface="Times New Roman" panose="02020603050405020304"/>
              </a:rPr>
              <a:t>2011 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akan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menjadi pajak daerah dengan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diberlakukannya  UU </a:t>
            </a:r>
            <a:r>
              <a:rPr sz="2400" b="1" spc="-5" dirty="0">
                <a:latin typeface="Times New Roman" panose="02020603050405020304"/>
                <a:cs typeface="Times New Roman" panose="02020603050405020304"/>
              </a:rPr>
              <a:t>No.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28 </a:t>
            </a:r>
            <a:r>
              <a:rPr sz="2400" b="1" spc="-50" dirty="0">
                <a:latin typeface="Times New Roman" panose="02020603050405020304"/>
                <a:cs typeface="Times New Roman" panose="02020603050405020304"/>
              </a:rPr>
              <a:t>Tahun</a:t>
            </a:r>
            <a:r>
              <a:rPr sz="2400" b="1" spc="-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dirty="0">
                <a:latin typeface="Times New Roman" panose="02020603050405020304"/>
                <a:cs typeface="Times New Roman" panose="02020603050405020304"/>
              </a:rPr>
              <a:t>2009.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83820">
              <a:lnSpc>
                <a:spcPct val="100000"/>
              </a:lnSpc>
              <a:spcBef>
                <a:spcPts val="2050"/>
              </a:spcBef>
            </a:pPr>
            <a:r>
              <a:rPr sz="2400" b="1" spc="-5" dirty="0">
                <a:solidFill>
                  <a:srgbClr val="0000CC"/>
                </a:solidFill>
                <a:latin typeface="Arial" panose="020B0604020202020204"/>
                <a:cs typeface="Arial" panose="020B0604020202020204"/>
              </a:rPr>
              <a:t>Pengertian:</a:t>
            </a:r>
            <a:endParaRPr sz="2400">
              <a:latin typeface="Arial" panose="020B0604020202020204"/>
              <a:cs typeface="Arial" panose="020B0604020202020204"/>
            </a:endParaRPr>
          </a:p>
          <a:p>
            <a:pPr marL="83820">
              <a:lnSpc>
                <a:spcPct val="100000"/>
              </a:lnSpc>
              <a:spcBef>
                <a:spcPts val="1455"/>
              </a:spcBef>
            </a:pPr>
            <a:r>
              <a:rPr sz="2400" b="1" spc="204" dirty="0">
                <a:latin typeface="Times New Roman" panose="02020603050405020304"/>
                <a:cs typeface="Times New Roman" panose="02020603050405020304"/>
              </a:rPr>
              <a:t>BPHTB</a:t>
            </a:r>
            <a:r>
              <a:rPr sz="2400" spc="204" dirty="0">
                <a:latin typeface="Arial" panose="020B0604020202020204"/>
                <a:cs typeface="Arial" panose="020B0604020202020204"/>
              </a:rPr>
              <a:t>:</a:t>
            </a:r>
            <a:r>
              <a:rPr sz="2400" spc="-15" dirty="0">
                <a:latin typeface="Arial" panose="020B0604020202020204"/>
                <a:cs typeface="Arial" panose="020B0604020202020204"/>
              </a:rPr>
              <a:t> </a:t>
            </a:r>
            <a:r>
              <a:rPr sz="2400" spc="200" dirty="0">
                <a:latin typeface="Arial" panose="020B0604020202020204"/>
                <a:cs typeface="Arial" panose="020B0604020202020204"/>
              </a:rPr>
              <a:t>“</a:t>
            </a:r>
            <a:r>
              <a:rPr sz="2400" b="1" spc="200" dirty="0">
                <a:latin typeface="Times New Roman" panose="02020603050405020304"/>
                <a:cs typeface="Times New Roman" panose="02020603050405020304"/>
              </a:rPr>
              <a:t>pajak</a:t>
            </a:r>
            <a:r>
              <a:rPr sz="2400" b="1" spc="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275" dirty="0">
                <a:latin typeface="Times New Roman" panose="02020603050405020304"/>
                <a:cs typeface="Times New Roman" panose="02020603050405020304"/>
              </a:rPr>
              <a:t>yang</a:t>
            </a:r>
            <a:r>
              <a:rPr sz="2400" b="1" spc="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270" dirty="0">
                <a:latin typeface="Times New Roman" panose="02020603050405020304"/>
                <a:cs typeface="Times New Roman" panose="02020603050405020304"/>
              </a:rPr>
              <a:t>dikenakan</a:t>
            </a:r>
            <a:r>
              <a:rPr sz="2400" b="1" spc="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250" dirty="0">
                <a:latin typeface="Times New Roman" panose="02020603050405020304"/>
                <a:cs typeface="Times New Roman" panose="02020603050405020304"/>
              </a:rPr>
              <a:t>atas</a:t>
            </a:r>
            <a:r>
              <a:rPr sz="2400" b="1" spc="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270" dirty="0">
                <a:latin typeface="Times New Roman" panose="02020603050405020304"/>
                <a:cs typeface="Times New Roman" panose="02020603050405020304"/>
              </a:rPr>
              <a:t>Perolehan</a:t>
            </a:r>
            <a:r>
              <a:rPr sz="2400" b="1" spc="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245" dirty="0">
                <a:latin typeface="Times New Roman" panose="02020603050405020304"/>
                <a:cs typeface="Times New Roman" panose="02020603050405020304"/>
              </a:rPr>
              <a:t>Hak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226820">
              <a:lnSpc>
                <a:spcPct val="100000"/>
              </a:lnSpc>
            </a:pPr>
            <a:r>
              <a:rPr sz="2400" b="1" spc="250" dirty="0">
                <a:latin typeface="Times New Roman" panose="02020603050405020304"/>
                <a:cs typeface="Times New Roman" panose="02020603050405020304"/>
              </a:rPr>
              <a:t>atas Tanah </a:t>
            </a:r>
            <a:r>
              <a:rPr sz="2400" b="1" spc="280" dirty="0">
                <a:latin typeface="Times New Roman" panose="02020603050405020304"/>
                <a:cs typeface="Times New Roman" panose="02020603050405020304"/>
              </a:rPr>
              <a:t>dan</a:t>
            </a:r>
            <a:r>
              <a:rPr sz="2400" b="1" spc="-2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250" dirty="0">
                <a:latin typeface="Times New Roman" panose="02020603050405020304"/>
                <a:cs typeface="Times New Roman" panose="02020603050405020304"/>
              </a:rPr>
              <a:t>Bangunan”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226820" marR="9525" indent="-1143635">
              <a:lnSpc>
                <a:spcPct val="100000"/>
              </a:lnSpc>
              <a:spcBef>
                <a:spcPts val="1440"/>
              </a:spcBef>
            </a:pPr>
            <a:r>
              <a:rPr sz="2400" b="1" spc="275" dirty="0">
                <a:latin typeface="Times New Roman" panose="02020603050405020304"/>
                <a:cs typeface="Times New Roman" panose="02020603050405020304"/>
              </a:rPr>
              <a:t>Perolehan </a:t>
            </a:r>
            <a:r>
              <a:rPr sz="2400" b="1" spc="245" dirty="0">
                <a:latin typeface="Times New Roman" panose="02020603050405020304"/>
                <a:cs typeface="Times New Roman" panose="02020603050405020304"/>
              </a:rPr>
              <a:t>Hak </a:t>
            </a:r>
            <a:r>
              <a:rPr sz="2400" b="1" spc="254" dirty="0">
                <a:latin typeface="Times New Roman" panose="02020603050405020304"/>
                <a:cs typeface="Times New Roman" panose="02020603050405020304"/>
              </a:rPr>
              <a:t>atas </a:t>
            </a:r>
            <a:r>
              <a:rPr sz="2400" b="1" spc="250" dirty="0">
                <a:latin typeface="Times New Roman" panose="02020603050405020304"/>
                <a:cs typeface="Times New Roman" panose="02020603050405020304"/>
              </a:rPr>
              <a:t>Tanah </a:t>
            </a:r>
            <a:r>
              <a:rPr sz="2400" b="1" spc="280" dirty="0">
                <a:latin typeface="Times New Roman" panose="02020603050405020304"/>
                <a:cs typeface="Times New Roman" panose="02020603050405020304"/>
              </a:rPr>
              <a:t>dan </a:t>
            </a:r>
            <a:r>
              <a:rPr sz="2400" b="1" spc="254" dirty="0">
                <a:latin typeface="Times New Roman" panose="02020603050405020304"/>
                <a:cs typeface="Times New Roman" panose="02020603050405020304"/>
              </a:rPr>
              <a:t>Bangunan</a:t>
            </a:r>
            <a:r>
              <a:rPr sz="2400" spc="254" dirty="0">
                <a:latin typeface="Arial" panose="020B0604020202020204"/>
                <a:cs typeface="Arial" panose="020B0604020202020204"/>
              </a:rPr>
              <a:t>:  </a:t>
            </a:r>
            <a:r>
              <a:rPr sz="2400" spc="245" dirty="0">
                <a:latin typeface="Arial" panose="020B0604020202020204"/>
                <a:cs typeface="Arial" panose="020B0604020202020204"/>
              </a:rPr>
              <a:t>“</a:t>
            </a:r>
            <a:r>
              <a:rPr sz="2400" b="1" spc="245" dirty="0">
                <a:latin typeface="Times New Roman" panose="02020603050405020304"/>
                <a:cs typeface="Times New Roman" panose="02020603050405020304"/>
              </a:rPr>
              <a:t>perbuatan </a:t>
            </a:r>
            <a:r>
              <a:rPr sz="2400" b="1" spc="265" dirty="0">
                <a:latin typeface="Times New Roman" panose="02020603050405020304"/>
                <a:cs typeface="Times New Roman" panose="02020603050405020304"/>
              </a:rPr>
              <a:t>atau </a:t>
            </a:r>
            <a:r>
              <a:rPr sz="2400" b="1" spc="260" dirty="0">
                <a:latin typeface="Times New Roman" panose="02020603050405020304"/>
                <a:cs typeface="Times New Roman" panose="02020603050405020304"/>
              </a:rPr>
              <a:t>peristiwa </a:t>
            </a:r>
            <a:r>
              <a:rPr sz="2400" b="1" spc="295" dirty="0">
                <a:latin typeface="Times New Roman" panose="02020603050405020304"/>
                <a:cs typeface="Times New Roman" panose="02020603050405020304"/>
              </a:rPr>
              <a:t>hukum </a:t>
            </a:r>
            <a:r>
              <a:rPr sz="2400" b="1" spc="275" dirty="0">
                <a:latin typeface="Times New Roman" panose="02020603050405020304"/>
                <a:cs typeface="Times New Roman" panose="02020603050405020304"/>
              </a:rPr>
              <a:t>yang  </a:t>
            </a:r>
            <a:r>
              <a:rPr sz="2400" b="1" spc="265" dirty="0">
                <a:latin typeface="Times New Roman" panose="02020603050405020304"/>
                <a:cs typeface="Times New Roman" panose="02020603050405020304"/>
              </a:rPr>
              <a:t>mengakibatkan</a:t>
            </a:r>
            <a:r>
              <a:rPr sz="2400" b="1" spc="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254" dirty="0">
                <a:latin typeface="Times New Roman" panose="02020603050405020304"/>
                <a:cs typeface="Times New Roman" panose="02020603050405020304"/>
              </a:rPr>
              <a:t>diperolehnya</a:t>
            </a:r>
            <a:r>
              <a:rPr sz="2400" b="1" spc="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275" dirty="0">
                <a:latin typeface="Times New Roman" panose="02020603050405020304"/>
                <a:cs typeface="Times New Roman" panose="02020603050405020304"/>
              </a:rPr>
              <a:t>hak</a:t>
            </a:r>
            <a:r>
              <a:rPr sz="2400" b="1" spc="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254" dirty="0">
                <a:latin typeface="Times New Roman" panose="02020603050405020304"/>
                <a:cs typeface="Times New Roman" panose="02020603050405020304"/>
              </a:rPr>
              <a:t>atas</a:t>
            </a:r>
            <a:r>
              <a:rPr sz="2400" b="1" spc="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265" dirty="0">
                <a:latin typeface="Times New Roman" panose="02020603050405020304"/>
                <a:cs typeface="Times New Roman" panose="02020603050405020304"/>
              </a:rPr>
              <a:t>tanah</a:t>
            </a:r>
            <a:endParaRPr sz="2400">
              <a:latin typeface="Times New Roman" panose="02020603050405020304"/>
              <a:cs typeface="Times New Roman" panose="02020603050405020304"/>
            </a:endParaRPr>
          </a:p>
          <a:p>
            <a:pPr marL="1912620">
              <a:lnSpc>
                <a:spcPct val="100000"/>
              </a:lnSpc>
            </a:pPr>
            <a:r>
              <a:rPr sz="2400" b="1" spc="235" dirty="0">
                <a:latin typeface="Times New Roman" panose="02020603050405020304"/>
                <a:cs typeface="Times New Roman" panose="02020603050405020304"/>
              </a:rPr>
              <a:t>dan/atau</a:t>
            </a:r>
            <a:r>
              <a:rPr sz="2400" b="1" spc="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280" dirty="0">
                <a:latin typeface="Times New Roman" panose="02020603050405020304"/>
                <a:cs typeface="Times New Roman" panose="02020603050405020304"/>
              </a:rPr>
              <a:t>bangunan</a:t>
            </a:r>
            <a:r>
              <a:rPr sz="2400" b="1" spc="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265" dirty="0">
                <a:latin typeface="Times New Roman" panose="02020603050405020304"/>
                <a:cs typeface="Times New Roman" panose="02020603050405020304"/>
              </a:rPr>
              <a:t>oleh</a:t>
            </a:r>
            <a:r>
              <a:rPr sz="2400" b="1" spc="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240" dirty="0">
                <a:latin typeface="Times New Roman" panose="02020603050405020304"/>
                <a:cs typeface="Times New Roman" panose="02020603050405020304"/>
              </a:rPr>
              <a:t>OP</a:t>
            </a:r>
            <a:r>
              <a:rPr sz="2400" b="1" spc="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260" dirty="0">
                <a:latin typeface="Times New Roman" panose="02020603050405020304"/>
                <a:cs typeface="Times New Roman" panose="02020603050405020304"/>
              </a:rPr>
              <a:t>atau</a:t>
            </a:r>
            <a:r>
              <a:rPr sz="2400" b="1" spc="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 spc="210" dirty="0">
                <a:latin typeface="Times New Roman" panose="02020603050405020304"/>
                <a:cs typeface="Times New Roman" panose="02020603050405020304"/>
              </a:rPr>
              <a:t>badan”</a:t>
            </a:r>
            <a:endParaRPr sz="24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12340" y="2280031"/>
            <a:ext cx="5625465" cy="320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935855" algn="l"/>
              </a:tabLst>
            </a:pPr>
            <a:r>
              <a:rPr sz="2000" dirty="0">
                <a:latin typeface="Wingdings" panose="05000000000000000000"/>
                <a:cs typeface="Wingdings" panose="05000000000000000000"/>
              </a:rPr>
              <a:t>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spc="-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PBB </a:t>
            </a:r>
            <a:r>
              <a:rPr sz="20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da</a:t>
            </a:r>
            <a:r>
              <a:rPr sz="2000" spc="5" dirty="0">
                <a:latin typeface="Times New Roman" panose="02020603050405020304"/>
                <a:cs typeface="Times New Roman" panose="02020603050405020304"/>
              </a:rPr>
              <a:t>p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at </a:t>
            </a:r>
            <a:r>
              <a:rPr sz="20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did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e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f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n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s</a:t>
            </a:r>
            <a:r>
              <a:rPr sz="2000" spc="-20" dirty="0"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kan 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seb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gai 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 “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p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j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k	n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e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g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ra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62341" y="2280031"/>
            <a:ext cx="1812289" cy="320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56285" algn="l"/>
              </a:tabLst>
            </a:pPr>
            <a:r>
              <a:rPr sz="2000" spc="-5" dirty="0">
                <a:latin typeface="Times New Roman" panose="02020603050405020304"/>
                <a:cs typeface="Times New Roman" panose="02020603050405020304"/>
              </a:rPr>
              <a:t>yang	dikenakan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41394" y="2584831"/>
            <a:ext cx="5833745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651510" algn="l"/>
                <a:tab pos="2118995" algn="l"/>
                <a:tab pos="2768600" algn="l"/>
                <a:tab pos="3616960" algn="l"/>
                <a:tab pos="4507230" algn="l"/>
                <a:tab pos="5034915" algn="l"/>
                <a:tab pos="5567045" algn="l"/>
              </a:tabLst>
            </a:pPr>
            <a:r>
              <a:rPr sz="2000" spc="-5" dirty="0">
                <a:latin typeface="Times New Roman" panose="02020603050405020304"/>
                <a:cs typeface="Times New Roman" panose="02020603050405020304"/>
              </a:rPr>
              <a:t>bumi dan/atau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bangunan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berdasarkan </a:t>
            </a:r>
            <a:r>
              <a:rPr sz="2000" spc="5" dirty="0">
                <a:latin typeface="Times New Roman" panose="02020603050405020304"/>
                <a:cs typeface="Times New Roman" panose="02020603050405020304"/>
              </a:rPr>
              <a:t>UU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No. 12 </a:t>
            </a:r>
            <a:r>
              <a:rPr sz="2000" spc="-35" dirty="0">
                <a:latin typeface="Times New Roman" panose="02020603050405020304"/>
                <a:cs typeface="Times New Roman" panose="02020603050405020304"/>
              </a:rPr>
              <a:t>Tahun 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PBB	seb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ga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000" spc="-25" dirty="0">
                <a:latin typeface="Times New Roman" panose="02020603050405020304"/>
                <a:cs typeface="Times New Roman" panose="02020603050405020304"/>
              </a:rPr>
              <a:t>m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ana	t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e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l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h	d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u</a:t>
            </a:r>
            <a:r>
              <a:rPr sz="2000" spc="10" dirty="0">
                <a:latin typeface="Times New Roman" panose="02020603050405020304"/>
                <a:cs typeface="Times New Roman" panose="02020603050405020304"/>
              </a:rPr>
              <a:t>b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h	d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e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ngan	</a:t>
            </a:r>
            <a:r>
              <a:rPr sz="2000" spc="5" dirty="0">
                <a:latin typeface="Times New Roman" panose="02020603050405020304"/>
                <a:cs typeface="Times New Roman" panose="02020603050405020304"/>
              </a:rPr>
              <a:t>U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U	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N</a:t>
            </a:r>
            <a:r>
              <a:rPr sz="2000" spc="5" dirty="0">
                <a:latin typeface="Times New Roman" panose="02020603050405020304"/>
                <a:cs typeface="Times New Roman" panose="02020603050405020304"/>
              </a:rPr>
              <a:t>o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.	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12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12340" y="2584831"/>
            <a:ext cx="1346200" cy="9366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 panose="02020603050405020304"/>
                <a:cs typeface="Times New Roman" panose="02020603050405020304"/>
              </a:rPr>
              <a:t>terhadap  </a:t>
            </a:r>
            <a:r>
              <a:rPr sz="2000" spc="5" dirty="0">
                <a:latin typeface="Times New Roman" panose="02020603050405020304"/>
                <a:cs typeface="Times New Roman" panose="02020603050405020304"/>
              </a:rPr>
              <a:t>1985</a:t>
            </a:r>
            <a:r>
              <a:rPr sz="2000" spc="-1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tentang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</a:pPr>
            <a:r>
              <a:rPr sz="2000" spc="-30" dirty="0">
                <a:latin typeface="Times New Roman" panose="02020603050405020304"/>
                <a:cs typeface="Times New Roman" panose="02020603050405020304"/>
              </a:rPr>
              <a:t>Tahun</a:t>
            </a:r>
            <a:r>
              <a:rPr sz="2000" spc="-8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spc="5" dirty="0">
                <a:latin typeface="Times New Roman" panose="02020603050405020304"/>
                <a:cs typeface="Times New Roman" panose="02020603050405020304"/>
              </a:rPr>
              <a:t>1994”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12340" y="3804284"/>
            <a:ext cx="7662545" cy="628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7100" marR="5080" indent="-915035">
              <a:lnSpc>
                <a:spcPct val="100000"/>
              </a:lnSpc>
              <a:spcBef>
                <a:spcPts val="100"/>
              </a:spcBef>
              <a:tabLst>
                <a:tab pos="2058035" algn="l"/>
                <a:tab pos="3302000" algn="l"/>
                <a:tab pos="3912870" algn="l"/>
                <a:tab pos="4918710" algn="l"/>
                <a:tab pos="5656580" algn="l"/>
                <a:tab pos="6510655" algn="l"/>
              </a:tabLst>
            </a:pPr>
            <a:r>
              <a:rPr sz="2000" dirty="0">
                <a:latin typeface="Wingdings" panose="05000000000000000000"/>
                <a:cs typeface="Wingdings" panose="05000000000000000000"/>
              </a:rPr>
              <a:t>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 PBB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adalah pajak yang bersifat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kebendaan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dalam arti besarnya pajak 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t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er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hut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ng	dit</a:t>
            </a:r>
            <a:r>
              <a:rPr sz="2000" spc="-20" dirty="0">
                <a:latin typeface="Times New Roman" panose="02020603050405020304"/>
                <a:cs typeface="Times New Roman" panose="02020603050405020304"/>
              </a:rPr>
              <a:t>e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n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t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u</a:t>
            </a:r>
            <a:r>
              <a:rPr sz="2000" spc="10" dirty="0">
                <a:latin typeface="Times New Roman" panose="02020603050405020304"/>
                <a:cs typeface="Times New Roman" panose="02020603050405020304"/>
              </a:rPr>
              <a:t>k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n	oleh	kea</a:t>
            </a:r>
            <a:r>
              <a:rPr sz="2000" spc="5" dirty="0">
                <a:latin typeface="Times New Roman" panose="02020603050405020304"/>
                <a:cs typeface="Times New Roman" panose="02020603050405020304"/>
              </a:rPr>
              <a:t>d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an	o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b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j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e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k	y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t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u	b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u</a:t>
            </a:r>
            <a:r>
              <a:rPr sz="2000" spc="-25" dirty="0">
                <a:latin typeface="Times New Roman" panose="02020603050405020304"/>
                <a:cs typeface="Times New Roman" panose="02020603050405020304"/>
              </a:rPr>
              <a:t>m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/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t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nah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12340" y="4413884"/>
            <a:ext cx="887094" cy="628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 panose="02020603050405020304"/>
                <a:cs typeface="Times New Roman" panose="02020603050405020304"/>
              </a:rPr>
              <a:t>da</a:t>
            </a:r>
            <a:r>
              <a:rPr sz="2000" spc="5" dirty="0">
                <a:latin typeface="Times New Roman" panose="02020603050405020304"/>
                <a:cs typeface="Times New Roman" panose="02020603050405020304"/>
              </a:rPr>
              <a:t>n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/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t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u  ikut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26994" y="4413884"/>
            <a:ext cx="6748145" cy="628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4400">
              <a:lnSpc>
                <a:spcPct val="100000"/>
              </a:lnSpc>
              <a:spcBef>
                <a:spcPts val="100"/>
              </a:spcBef>
              <a:tabLst>
                <a:tab pos="2122170" algn="l"/>
              </a:tabLst>
            </a:pPr>
            <a:r>
              <a:rPr sz="2000" dirty="0">
                <a:latin typeface="Times New Roman" panose="02020603050405020304"/>
                <a:cs typeface="Times New Roman" panose="02020603050405020304"/>
              </a:rPr>
              <a:t>bangunan,	keadaan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subjek (siapa yang membayar) 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tidak 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menentukan besarnya</a:t>
            </a:r>
            <a:r>
              <a:rPr sz="2000" spc="-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pajak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525011" y="643127"/>
            <a:ext cx="4267200" cy="769620"/>
          </a:xfrm>
          <a:prstGeom prst="rect">
            <a:avLst/>
          </a:prstGeom>
          <a:solidFill>
            <a:srgbClr val="00CC99"/>
          </a:solidFill>
          <a:ln w="9144">
            <a:solidFill>
              <a:srgbClr val="000000"/>
            </a:solidFill>
          </a:ln>
        </p:spPr>
        <p:txBody>
          <a:bodyPr vert="horz" wrap="square" lIns="0" tIns="277495" rIns="0" bIns="0" rtlCol="0">
            <a:spAutoFit/>
          </a:bodyPr>
          <a:lstStyle/>
          <a:p>
            <a:pPr marL="313690">
              <a:lnSpc>
                <a:spcPct val="100000"/>
              </a:lnSpc>
              <a:spcBef>
                <a:spcPts val="2185"/>
              </a:spcBef>
            </a:pPr>
            <a:r>
              <a:rPr sz="3200" dirty="0">
                <a:latin typeface="Arial" panose="020B0604020202020204"/>
                <a:cs typeface="Arial" panose="020B0604020202020204"/>
              </a:rPr>
              <a:t>PENGERTIAN</a:t>
            </a:r>
            <a:r>
              <a:rPr sz="3200" spc="-40" dirty="0">
                <a:latin typeface="Arial" panose="020B0604020202020204"/>
                <a:cs typeface="Arial" panose="020B0604020202020204"/>
              </a:rPr>
              <a:t> </a:t>
            </a:r>
            <a:r>
              <a:rPr sz="3200" dirty="0">
                <a:latin typeface="Arial" panose="020B0604020202020204"/>
                <a:cs typeface="Arial" panose="020B0604020202020204"/>
              </a:rPr>
              <a:t>PBB</a:t>
            </a:r>
            <a:endParaRPr sz="32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88819" y="1138173"/>
            <a:ext cx="7698105" cy="4469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imes New Roman" panose="02020603050405020304"/>
                <a:cs typeface="Times New Roman" panose="02020603050405020304"/>
              </a:rPr>
              <a:t>Objek </a:t>
            </a:r>
            <a:r>
              <a:rPr sz="1800" b="1" dirty="0">
                <a:latin typeface="Times New Roman" panose="02020603050405020304"/>
                <a:cs typeface="Times New Roman" panose="02020603050405020304"/>
              </a:rPr>
              <a:t>PBB </a:t>
            </a:r>
            <a:r>
              <a:rPr sz="1800" b="1" spc="-5" dirty="0">
                <a:latin typeface="Times New Roman" panose="02020603050405020304"/>
                <a:cs typeface="Times New Roman" panose="02020603050405020304"/>
              </a:rPr>
              <a:t>adalah Bumi dan/atau</a:t>
            </a:r>
            <a:r>
              <a:rPr sz="1800" b="1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spc="-5" dirty="0">
                <a:latin typeface="Times New Roman" panose="02020603050405020304"/>
                <a:cs typeface="Times New Roman" panose="02020603050405020304"/>
              </a:rPr>
              <a:t>Bangunan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Times New Roman" panose="02020603050405020304"/>
                <a:cs typeface="Times New Roman" panose="02020603050405020304"/>
              </a:rPr>
              <a:t>BUMI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: </a:t>
            </a:r>
            <a:r>
              <a:rPr sz="1800" spc="-5" dirty="0">
                <a:latin typeface="Times New Roman" panose="02020603050405020304"/>
                <a:cs typeface="Times New Roman" panose="02020603050405020304"/>
              </a:rPr>
              <a:t>Permukaan bumi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dan tubuh </a:t>
            </a:r>
            <a:r>
              <a:rPr sz="1800" spc="-5" dirty="0">
                <a:latin typeface="Times New Roman" panose="02020603050405020304"/>
                <a:cs typeface="Times New Roman" panose="02020603050405020304"/>
              </a:rPr>
              <a:t>bumi </a:t>
            </a:r>
            <a:r>
              <a:rPr sz="1800" spc="5" dirty="0">
                <a:latin typeface="Times New Roman" panose="02020603050405020304"/>
                <a:cs typeface="Times New Roman" panose="02020603050405020304"/>
              </a:rPr>
              <a:t>yang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ada</a:t>
            </a:r>
            <a:r>
              <a:rPr sz="18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dibawahnya.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L="927100">
              <a:lnSpc>
                <a:spcPct val="100000"/>
              </a:lnSpc>
            </a:pPr>
            <a:r>
              <a:rPr sz="1800" spc="-5" dirty="0">
                <a:latin typeface="Times New Roman" panose="02020603050405020304"/>
                <a:cs typeface="Times New Roman" panose="02020603050405020304"/>
              </a:rPr>
              <a:t>Permukaan bumi meliputi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tanah dan perairan pedalaman serta</a:t>
            </a:r>
            <a:r>
              <a:rPr sz="1800" spc="-3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laut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L="9271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Times New Roman" panose="02020603050405020304"/>
                <a:cs typeface="Times New Roman" panose="02020603050405020304"/>
              </a:rPr>
              <a:t>wilayah</a:t>
            </a:r>
            <a:r>
              <a:rPr sz="1800" spc="-4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Indonesia.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L="927100" marR="1132840">
              <a:lnSpc>
                <a:spcPct val="100000"/>
              </a:lnSpc>
            </a:pPr>
            <a:r>
              <a:rPr sz="1800" dirty="0">
                <a:latin typeface="Times New Roman" panose="02020603050405020304"/>
                <a:cs typeface="Times New Roman" panose="02020603050405020304"/>
              </a:rPr>
              <a:t>Contoh : </a:t>
            </a:r>
            <a:r>
              <a:rPr sz="1800" spc="-5" dirty="0">
                <a:latin typeface="Times New Roman" panose="02020603050405020304"/>
                <a:cs typeface="Times New Roman" panose="02020603050405020304"/>
              </a:rPr>
              <a:t>sawah,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ladang, kebun, tanah, perkarangan,</a:t>
            </a:r>
            <a:r>
              <a:rPr sz="1800" spc="-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spc="-5" dirty="0">
                <a:latin typeface="Times New Roman" panose="02020603050405020304"/>
                <a:cs typeface="Times New Roman" panose="02020603050405020304"/>
              </a:rPr>
              <a:t>tambang,  tambak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dll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 panose="02020603050405020304"/>
              <a:cs typeface="Times New Roman" panose="02020603050405020304"/>
            </a:endParaRPr>
          </a:p>
          <a:p>
            <a:pPr marL="1554480" marR="674370" indent="-1542415">
              <a:lnSpc>
                <a:spcPct val="100000"/>
              </a:lnSpc>
            </a:pPr>
            <a:r>
              <a:rPr sz="1800" b="1" spc="-5" dirty="0">
                <a:latin typeface="Times New Roman" panose="02020603050405020304"/>
                <a:cs typeface="Times New Roman" panose="02020603050405020304"/>
              </a:rPr>
              <a:t>BANGUNAN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: </a:t>
            </a:r>
            <a:r>
              <a:rPr sz="1800" spc="-5" dirty="0">
                <a:latin typeface="Times New Roman" panose="02020603050405020304"/>
                <a:cs typeface="Times New Roman" panose="02020603050405020304"/>
              </a:rPr>
              <a:t>Konstruksi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teknik yang ditanam atau dilekatkan </a:t>
            </a:r>
            <a:r>
              <a:rPr sz="1800" spc="-5" dirty="0">
                <a:latin typeface="Times New Roman" panose="02020603050405020304"/>
                <a:cs typeface="Times New Roman" panose="02020603050405020304"/>
              </a:rPr>
              <a:t>secara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tetap  </a:t>
            </a:r>
            <a:r>
              <a:rPr sz="1800" spc="-5" dirty="0">
                <a:latin typeface="Times New Roman" panose="02020603050405020304"/>
                <a:cs typeface="Times New Roman" panose="02020603050405020304"/>
              </a:rPr>
              <a:t>pada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tanah dan/atau</a:t>
            </a:r>
            <a:r>
              <a:rPr sz="18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perairan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spc="-25" dirty="0">
                <a:latin typeface="Times New Roman" panose="02020603050405020304"/>
                <a:cs typeface="Times New Roman" panose="02020603050405020304"/>
              </a:rPr>
              <a:t>Termasuk </a:t>
            </a:r>
            <a:r>
              <a:rPr sz="1800" b="1" dirty="0">
                <a:latin typeface="Times New Roman" panose="02020603050405020304"/>
                <a:cs typeface="Times New Roman" panose="02020603050405020304"/>
              </a:rPr>
              <a:t>dalam pengertian </a:t>
            </a:r>
            <a:r>
              <a:rPr sz="1800" b="1" spc="-5" dirty="0">
                <a:latin typeface="Times New Roman" panose="02020603050405020304"/>
                <a:cs typeface="Times New Roman" panose="02020603050405020304"/>
              </a:rPr>
              <a:t>bangunan adalah</a:t>
            </a:r>
            <a:r>
              <a:rPr sz="1800" b="1" spc="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b="1" dirty="0">
                <a:latin typeface="Times New Roman" panose="02020603050405020304"/>
                <a:cs typeface="Times New Roman" panose="02020603050405020304"/>
              </a:rPr>
              <a:t>: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L="127000" marR="415925" indent="-114300">
              <a:lnSpc>
                <a:spcPct val="100000"/>
              </a:lnSpc>
            </a:pPr>
            <a:r>
              <a:rPr sz="1800" dirty="0">
                <a:latin typeface="Times New Roman" panose="02020603050405020304"/>
                <a:cs typeface="Times New Roman" panose="02020603050405020304"/>
              </a:rPr>
              <a:t>-Jalan lingkunagan </a:t>
            </a:r>
            <a:r>
              <a:rPr sz="1800" spc="5" dirty="0">
                <a:latin typeface="Times New Roman" panose="02020603050405020304"/>
                <a:cs typeface="Times New Roman" panose="02020603050405020304"/>
              </a:rPr>
              <a:t>yang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terletak dalam suatu </a:t>
            </a:r>
            <a:r>
              <a:rPr sz="1800" spc="-5" dirty="0">
                <a:latin typeface="Times New Roman" panose="02020603050405020304"/>
                <a:cs typeface="Times New Roman" panose="02020603050405020304"/>
              </a:rPr>
              <a:t>kompleks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bangunan </a:t>
            </a:r>
            <a:r>
              <a:rPr sz="1800" spc="-5" dirty="0">
                <a:latin typeface="Times New Roman" panose="02020603050405020304"/>
                <a:cs typeface="Times New Roman" panose="02020603050405020304"/>
              </a:rPr>
              <a:t>seperti</a:t>
            </a:r>
            <a:r>
              <a:rPr sz="1800" spc="-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hotel,  pabrik, dan emplasemennya, dll </a:t>
            </a:r>
            <a:r>
              <a:rPr sz="1800" spc="5" dirty="0">
                <a:latin typeface="Times New Roman" panose="02020603050405020304"/>
                <a:cs typeface="Times New Roman" panose="02020603050405020304"/>
              </a:rPr>
              <a:t>yang </a:t>
            </a:r>
            <a:r>
              <a:rPr sz="1800" spc="-5" dirty="0">
                <a:latin typeface="Times New Roman" panose="02020603050405020304"/>
                <a:cs typeface="Times New Roman" panose="02020603050405020304"/>
              </a:rPr>
              <a:t>merupakan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satu kesatuan dengan  </a:t>
            </a:r>
            <a:r>
              <a:rPr sz="1800" spc="-5" dirty="0">
                <a:latin typeface="Times New Roman" panose="02020603050405020304"/>
                <a:cs typeface="Times New Roman" panose="02020603050405020304"/>
              </a:rPr>
              <a:t>kompleks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bangunan tersebut.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 panose="02020603050405020304"/>
                <a:cs typeface="Times New Roman" panose="02020603050405020304"/>
              </a:rPr>
              <a:t>-Jalan tol, kolam renang, pagar </a:t>
            </a:r>
            <a:r>
              <a:rPr sz="1800" spc="-5" dirty="0">
                <a:latin typeface="Times New Roman" panose="02020603050405020304"/>
                <a:cs typeface="Times New Roman" panose="02020603050405020304"/>
              </a:rPr>
              <a:t>mewah, tempat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olah raga, galangan</a:t>
            </a:r>
            <a:r>
              <a:rPr sz="1800" spc="-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kapal,</a:t>
            </a:r>
            <a:endParaRPr sz="1800">
              <a:latin typeface="Times New Roman" panose="02020603050405020304"/>
              <a:cs typeface="Times New Roman" panose="02020603050405020304"/>
            </a:endParaRPr>
          </a:p>
          <a:p>
            <a:pPr marL="927100" marR="5080" indent="-858520">
              <a:lnSpc>
                <a:spcPct val="100000"/>
              </a:lnSpc>
            </a:pPr>
            <a:r>
              <a:rPr sz="1800" spc="-5" dirty="0">
                <a:latin typeface="Times New Roman" panose="02020603050405020304"/>
                <a:cs typeface="Times New Roman" panose="02020603050405020304"/>
              </a:rPr>
              <a:t>dermaga, taman mewah, tempat penampungan </a:t>
            </a:r>
            <a:r>
              <a:rPr sz="1800" dirty="0">
                <a:latin typeface="Times New Roman" panose="02020603050405020304"/>
                <a:cs typeface="Times New Roman" panose="02020603050405020304"/>
              </a:rPr>
              <a:t>atau kilang minyak,air dan gas, pipa  minyak, fasilitas lain yang </a:t>
            </a:r>
            <a:r>
              <a:rPr sz="1800" spc="-5" dirty="0">
                <a:latin typeface="Times New Roman" panose="02020603050405020304"/>
                <a:cs typeface="Times New Roman" panose="02020603050405020304"/>
              </a:rPr>
              <a:t>memberikan</a:t>
            </a:r>
            <a:r>
              <a:rPr sz="1800" spc="-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spc="-5" dirty="0">
                <a:latin typeface="Times New Roman" panose="02020603050405020304"/>
                <a:cs typeface="Times New Roman" panose="02020603050405020304"/>
              </a:rPr>
              <a:t>manfaat.</a:t>
            </a:r>
            <a:endParaRPr sz="18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95800" y="304800"/>
            <a:ext cx="3048000" cy="685800"/>
          </a:xfrm>
          <a:custGeom>
            <a:avLst/>
            <a:gdLst/>
            <a:ahLst/>
            <a:cxnLst/>
            <a:rect l="l" t="t" r="r" b="b"/>
            <a:pathLst>
              <a:path w="3048000" h="685800">
                <a:moveTo>
                  <a:pt x="1524000" y="0"/>
                </a:moveTo>
                <a:lnTo>
                  <a:pt x="1450165" y="395"/>
                </a:lnTo>
                <a:lnTo>
                  <a:pt x="1377236" y="1569"/>
                </a:lnTo>
                <a:lnTo>
                  <a:pt x="1305294" y="3505"/>
                </a:lnTo>
                <a:lnTo>
                  <a:pt x="1234419" y="6183"/>
                </a:lnTo>
                <a:lnTo>
                  <a:pt x="1164689" y="9587"/>
                </a:lnTo>
                <a:lnTo>
                  <a:pt x="1096185" y="13697"/>
                </a:lnTo>
                <a:lnTo>
                  <a:pt x="1028987" y="18497"/>
                </a:lnTo>
                <a:lnTo>
                  <a:pt x="963174" y="23968"/>
                </a:lnTo>
                <a:lnTo>
                  <a:pt x="898827" y="30092"/>
                </a:lnTo>
                <a:lnTo>
                  <a:pt x="836025" y="36851"/>
                </a:lnTo>
                <a:lnTo>
                  <a:pt x="774848" y="44227"/>
                </a:lnTo>
                <a:lnTo>
                  <a:pt x="715377" y="52203"/>
                </a:lnTo>
                <a:lnTo>
                  <a:pt x="657690" y="60760"/>
                </a:lnTo>
                <a:lnTo>
                  <a:pt x="601868" y="69880"/>
                </a:lnTo>
                <a:lnTo>
                  <a:pt x="547990" y="79546"/>
                </a:lnTo>
                <a:lnTo>
                  <a:pt x="496137" y="89738"/>
                </a:lnTo>
                <a:lnTo>
                  <a:pt x="446389" y="100441"/>
                </a:lnTo>
                <a:lnTo>
                  <a:pt x="398824" y="111634"/>
                </a:lnTo>
                <a:lnTo>
                  <a:pt x="353524" y="123301"/>
                </a:lnTo>
                <a:lnTo>
                  <a:pt x="310567" y="135424"/>
                </a:lnTo>
                <a:lnTo>
                  <a:pt x="270034" y="147984"/>
                </a:lnTo>
                <a:lnTo>
                  <a:pt x="232005" y="160964"/>
                </a:lnTo>
                <a:lnTo>
                  <a:pt x="163776" y="188109"/>
                </a:lnTo>
                <a:lnTo>
                  <a:pt x="106520" y="216718"/>
                </a:lnTo>
                <a:lnTo>
                  <a:pt x="60876" y="246645"/>
                </a:lnTo>
                <a:lnTo>
                  <a:pt x="27481" y="277746"/>
                </a:lnTo>
                <a:lnTo>
                  <a:pt x="6976" y="309879"/>
                </a:lnTo>
                <a:lnTo>
                  <a:pt x="0" y="342900"/>
                </a:lnTo>
                <a:lnTo>
                  <a:pt x="1757" y="359512"/>
                </a:lnTo>
                <a:lnTo>
                  <a:pt x="27481" y="408053"/>
                </a:lnTo>
                <a:lnTo>
                  <a:pt x="60876" y="439154"/>
                </a:lnTo>
                <a:lnTo>
                  <a:pt x="106520" y="469081"/>
                </a:lnTo>
                <a:lnTo>
                  <a:pt x="163776" y="497690"/>
                </a:lnTo>
                <a:lnTo>
                  <a:pt x="232005" y="524835"/>
                </a:lnTo>
                <a:lnTo>
                  <a:pt x="270034" y="537815"/>
                </a:lnTo>
                <a:lnTo>
                  <a:pt x="310567" y="550375"/>
                </a:lnTo>
                <a:lnTo>
                  <a:pt x="353524" y="562498"/>
                </a:lnTo>
                <a:lnTo>
                  <a:pt x="398824" y="574165"/>
                </a:lnTo>
                <a:lnTo>
                  <a:pt x="446389" y="585358"/>
                </a:lnTo>
                <a:lnTo>
                  <a:pt x="496137" y="596061"/>
                </a:lnTo>
                <a:lnTo>
                  <a:pt x="547990" y="606253"/>
                </a:lnTo>
                <a:lnTo>
                  <a:pt x="601868" y="615919"/>
                </a:lnTo>
                <a:lnTo>
                  <a:pt x="657690" y="625039"/>
                </a:lnTo>
                <a:lnTo>
                  <a:pt x="715377" y="633596"/>
                </a:lnTo>
                <a:lnTo>
                  <a:pt x="774848" y="641572"/>
                </a:lnTo>
                <a:lnTo>
                  <a:pt x="836025" y="648948"/>
                </a:lnTo>
                <a:lnTo>
                  <a:pt x="898827" y="655707"/>
                </a:lnTo>
                <a:lnTo>
                  <a:pt x="963174" y="661831"/>
                </a:lnTo>
                <a:lnTo>
                  <a:pt x="1028987" y="667302"/>
                </a:lnTo>
                <a:lnTo>
                  <a:pt x="1096185" y="672102"/>
                </a:lnTo>
                <a:lnTo>
                  <a:pt x="1164689" y="676212"/>
                </a:lnTo>
                <a:lnTo>
                  <a:pt x="1234419" y="679616"/>
                </a:lnTo>
                <a:lnTo>
                  <a:pt x="1305294" y="682294"/>
                </a:lnTo>
                <a:lnTo>
                  <a:pt x="1377236" y="684230"/>
                </a:lnTo>
                <a:lnTo>
                  <a:pt x="1450165" y="685404"/>
                </a:lnTo>
                <a:lnTo>
                  <a:pt x="1524000" y="685800"/>
                </a:lnTo>
                <a:lnTo>
                  <a:pt x="1597834" y="685404"/>
                </a:lnTo>
                <a:lnTo>
                  <a:pt x="1670763" y="684230"/>
                </a:lnTo>
                <a:lnTo>
                  <a:pt x="1742705" y="682294"/>
                </a:lnTo>
                <a:lnTo>
                  <a:pt x="1813580" y="679616"/>
                </a:lnTo>
                <a:lnTo>
                  <a:pt x="1883310" y="676212"/>
                </a:lnTo>
                <a:lnTo>
                  <a:pt x="1951814" y="672102"/>
                </a:lnTo>
                <a:lnTo>
                  <a:pt x="2019012" y="667302"/>
                </a:lnTo>
                <a:lnTo>
                  <a:pt x="2084825" y="661831"/>
                </a:lnTo>
                <a:lnTo>
                  <a:pt x="2149172" y="655707"/>
                </a:lnTo>
                <a:lnTo>
                  <a:pt x="2211974" y="648948"/>
                </a:lnTo>
                <a:lnTo>
                  <a:pt x="2273151" y="641572"/>
                </a:lnTo>
                <a:lnTo>
                  <a:pt x="2332622" y="633596"/>
                </a:lnTo>
                <a:lnTo>
                  <a:pt x="2390309" y="625039"/>
                </a:lnTo>
                <a:lnTo>
                  <a:pt x="2446131" y="615919"/>
                </a:lnTo>
                <a:lnTo>
                  <a:pt x="2500009" y="606253"/>
                </a:lnTo>
                <a:lnTo>
                  <a:pt x="2551862" y="596061"/>
                </a:lnTo>
                <a:lnTo>
                  <a:pt x="2601610" y="585358"/>
                </a:lnTo>
                <a:lnTo>
                  <a:pt x="2649175" y="574165"/>
                </a:lnTo>
                <a:lnTo>
                  <a:pt x="2694475" y="562498"/>
                </a:lnTo>
                <a:lnTo>
                  <a:pt x="2737432" y="550375"/>
                </a:lnTo>
                <a:lnTo>
                  <a:pt x="2777965" y="537815"/>
                </a:lnTo>
                <a:lnTo>
                  <a:pt x="2815994" y="524835"/>
                </a:lnTo>
                <a:lnTo>
                  <a:pt x="2884223" y="497690"/>
                </a:lnTo>
                <a:lnTo>
                  <a:pt x="2941479" y="469081"/>
                </a:lnTo>
                <a:lnTo>
                  <a:pt x="2987123" y="439154"/>
                </a:lnTo>
                <a:lnTo>
                  <a:pt x="3020518" y="408053"/>
                </a:lnTo>
                <a:lnTo>
                  <a:pt x="3041023" y="375920"/>
                </a:lnTo>
                <a:lnTo>
                  <a:pt x="3048000" y="342900"/>
                </a:lnTo>
                <a:lnTo>
                  <a:pt x="3046242" y="326287"/>
                </a:lnTo>
                <a:lnTo>
                  <a:pt x="3020518" y="277746"/>
                </a:lnTo>
                <a:lnTo>
                  <a:pt x="2987123" y="246645"/>
                </a:lnTo>
                <a:lnTo>
                  <a:pt x="2941479" y="216718"/>
                </a:lnTo>
                <a:lnTo>
                  <a:pt x="2884223" y="188109"/>
                </a:lnTo>
                <a:lnTo>
                  <a:pt x="2815994" y="160964"/>
                </a:lnTo>
                <a:lnTo>
                  <a:pt x="2777965" y="147984"/>
                </a:lnTo>
                <a:lnTo>
                  <a:pt x="2737432" y="135424"/>
                </a:lnTo>
                <a:lnTo>
                  <a:pt x="2694475" y="123301"/>
                </a:lnTo>
                <a:lnTo>
                  <a:pt x="2649175" y="111634"/>
                </a:lnTo>
                <a:lnTo>
                  <a:pt x="2601610" y="100441"/>
                </a:lnTo>
                <a:lnTo>
                  <a:pt x="2551862" y="89738"/>
                </a:lnTo>
                <a:lnTo>
                  <a:pt x="2500009" y="79546"/>
                </a:lnTo>
                <a:lnTo>
                  <a:pt x="2446131" y="69880"/>
                </a:lnTo>
                <a:lnTo>
                  <a:pt x="2390309" y="60760"/>
                </a:lnTo>
                <a:lnTo>
                  <a:pt x="2332622" y="52203"/>
                </a:lnTo>
                <a:lnTo>
                  <a:pt x="2273151" y="44227"/>
                </a:lnTo>
                <a:lnTo>
                  <a:pt x="2211974" y="36851"/>
                </a:lnTo>
                <a:lnTo>
                  <a:pt x="2149172" y="30092"/>
                </a:lnTo>
                <a:lnTo>
                  <a:pt x="2084825" y="23968"/>
                </a:lnTo>
                <a:lnTo>
                  <a:pt x="2019012" y="18497"/>
                </a:lnTo>
                <a:lnTo>
                  <a:pt x="1951814" y="13697"/>
                </a:lnTo>
                <a:lnTo>
                  <a:pt x="1883310" y="9587"/>
                </a:lnTo>
                <a:lnTo>
                  <a:pt x="1813580" y="6183"/>
                </a:lnTo>
                <a:lnTo>
                  <a:pt x="1742705" y="3505"/>
                </a:lnTo>
                <a:lnTo>
                  <a:pt x="1670763" y="1569"/>
                </a:lnTo>
                <a:lnTo>
                  <a:pt x="1597834" y="395"/>
                </a:lnTo>
                <a:lnTo>
                  <a:pt x="1524000" y="0"/>
                </a:lnTo>
                <a:close/>
              </a:path>
            </a:pathLst>
          </a:custGeom>
          <a:solidFill>
            <a:srgbClr val="00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95800" y="304800"/>
            <a:ext cx="3048000" cy="685800"/>
          </a:xfrm>
          <a:custGeom>
            <a:avLst/>
            <a:gdLst/>
            <a:ahLst/>
            <a:cxnLst/>
            <a:rect l="l" t="t" r="r" b="b"/>
            <a:pathLst>
              <a:path w="3048000" h="685800">
                <a:moveTo>
                  <a:pt x="0" y="342900"/>
                </a:moveTo>
                <a:lnTo>
                  <a:pt x="15578" y="293693"/>
                </a:lnTo>
                <a:lnTo>
                  <a:pt x="42607" y="262058"/>
                </a:lnTo>
                <a:lnTo>
                  <a:pt x="82206" y="231525"/>
                </a:lnTo>
                <a:lnTo>
                  <a:pt x="133737" y="202240"/>
                </a:lnTo>
                <a:lnTo>
                  <a:pt x="196559" y="174345"/>
                </a:lnTo>
                <a:lnTo>
                  <a:pt x="270034" y="147984"/>
                </a:lnTo>
                <a:lnTo>
                  <a:pt x="310567" y="135424"/>
                </a:lnTo>
                <a:lnTo>
                  <a:pt x="353524" y="123301"/>
                </a:lnTo>
                <a:lnTo>
                  <a:pt x="398824" y="111634"/>
                </a:lnTo>
                <a:lnTo>
                  <a:pt x="446389" y="100441"/>
                </a:lnTo>
                <a:lnTo>
                  <a:pt x="496137" y="89738"/>
                </a:lnTo>
                <a:lnTo>
                  <a:pt x="547990" y="79546"/>
                </a:lnTo>
                <a:lnTo>
                  <a:pt x="601868" y="69880"/>
                </a:lnTo>
                <a:lnTo>
                  <a:pt x="657690" y="60760"/>
                </a:lnTo>
                <a:lnTo>
                  <a:pt x="715377" y="52203"/>
                </a:lnTo>
                <a:lnTo>
                  <a:pt x="774848" y="44227"/>
                </a:lnTo>
                <a:lnTo>
                  <a:pt x="836025" y="36851"/>
                </a:lnTo>
                <a:lnTo>
                  <a:pt x="898827" y="30092"/>
                </a:lnTo>
                <a:lnTo>
                  <a:pt x="963174" y="23968"/>
                </a:lnTo>
                <a:lnTo>
                  <a:pt x="1028987" y="18497"/>
                </a:lnTo>
                <a:lnTo>
                  <a:pt x="1096185" y="13697"/>
                </a:lnTo>
                <a:lnTo>
                  <a:pt x="1164689" y="9587"/>
                </a:lnTo>
                <a:lnTo>
                  <a:pt x="1234419" y="6183"/>
                </a:lnTo>
                <a:lnTo>
                  <a:pt x="1305294" y="3505"/>
                </a:lnTo>
                <a:lnTo>
                  <a:pt x="1377236" y="1569"/>
                </a:lnTo>
                <a:lnTo>
                  <a:pt x="1450165" y="395"/>
                </a:lnTo>
                <a:lnTo>
                  <a:pt x="1524000" y="0"/>
                </a:lnTo>
                <a:lnTo>
                  <a:pt x="1597834" y="395"/>
                </a:lnTo>
                <a:lnTo>
                  <a:pt x="1670763" y="1569"/>
                </a:lnTo>
                <a:lnTo>
                  <a:pt x="1742705" y="3505"/>
                </a:lnTo>
                <a:lnTo>
                  <a:pt x="1813580" y="6183"/>
                </a:lnTo>
                <a:lnTo>
                  <a:pt x="1883310" y="9587"/>
                </a:lnTo>
                <a:lnTo>
                  <a:pt x="1951814" y="13697"/>
                </a:lnTo>
                <a:lnTo>
                  <a:pt x="2019012" y="18497"/>
                </a:lnTo>
                <a:lnTo>
                  <a:pt x="2084825" y="23968"/>
                </a:lnTo>
                <a:lnTo>
                  <a:pt x="2149172" y="30092"/>
                </a:lnTo>
                <a:lnTo>
                  <a:pt x="2211974" y="36851"/>
                </a:lnTo>
                <a:lnTo>
                  <a:pt x="2273151" y="44227"/>
                </a:lnTo>
                <a:lnTo>
                  <a:pt x="2332622" y="52203"/>
                </a:lnTo>
                <a:lnTo>
                  <a:pt x="2390309" y="60760"/>
                </a:lnTo>
                <a:lnTo>
                  <a:pt x="2446131" y="69880"/>
                </a:lnTo>
                <a:lnTo>
                  <a:pt x="2500009" y="79546"/>
                </a:lnTo>
                <a:lnTo>
                  <a:pt x="2551862" y="89738"/>
                </a:lnTo>
                <a:lnTo>
                  <a:pt x="2601610" y="100441"/>
                </a:lnTo>
                <a:lnTo>
                  <a:pt x="2649175" y="111634"/>
                </a:lnTo>
                <a:lnTo>
                  <a:pt x="2694475" y="123301"/>
                </a:lnTo>
                <a:lnTo>
                  <a:pt x="2737432" y="135424"/>
                </a:lnTo>
                <a:lnTo>
                  <a:pt x="2777965" y="147984"/>
                </a:lnTo>
                <a:lnTo>
                  <a:pt x="2815994" y="160964"/>
                </a:lnTo>
                <a:lnTo>
                  <a:pt x="2884223" y="188109"/>
                </a:lnTo>
                <a:lnTo>
                  <a:pt x="2941479" y="216718"/>
                </a:lnTo>
                <a:lnTo>
                  <a:pt x="2987123" y="246645"/>
                </a:lnTo>
                <a:lnTo>
                  <a:pt x="3020518" y="277746"/>
                </a:lnTo>
                <a:lnTo>
                  <a:pt x="3041023" y="309879"/>
                </a:lnTo>
                <a:lnTo>
                  <a:pt x="3048000" y="342900"/>
                </a:lnTo>
                <a:lnTo>
                  <a:pt x="3046242" y="359512"/>
                </a:lnTo>
                <a:lnTo>
                  <a:pt x="3020518" y="408053"/>
                </a:lnTo>
                <a:lnTo>
                  <a:pt x="2987123" y="439154"/>
                </a:lnTo>
                <a:lnTo>
                  <a:pt x="2941479" y="469081"/>
                </a:lnTo>
                <a:lnTo>
                  <a:pt x="2884223" y="497690"/>
                </a:lnTo>
                <a:lnTo>
                  <a:pt x="2815994" y="524835"/>
                </a:lnTo>
                <a:lnTo>
                  <a:pt x="2777965" y="537815"/>
                </a:lnTo>
                <a:lnTo>
                  <a:pt x="2737432" y="550375"/>
                </a:lnTo>
                <a:lnTo>
                  <a:pt x="2694475" y="562498"/>
                </a:lnTo>
                <a:lnTo>
                  <a:pt x="2649175" y="574165"/>
                </a:lnTo>
                <a:lnTo>
                  <a:pt x="2601610" y="585358"/>
                </a:lnTo>
                <a:lnTo>
                  <a:pt x="2551862" y="596061"/>
                </a:lnTo>
                <a:lnTo>
                  <a:pt x="2500009" y="606253"/>
                </a:lnTo>
                <a:lnTo>
                  <a:pt x="2446131" y="615919"/>
                </a:lnTo>
                <a:lnTo>
                  <a:pt x="2390309" y="625039"/>
                </a:lnTo>
                <a:lnTo>
                  <a:pt x="2332622" y="633596"/>
                </a:lnTo>
                <a:lnTo>
                  <a:pt x="2273151" y="641572"/>
                </a:lnTo>
                <a:lnTo>
                  <a:pt x="2211974" y="648948"/>
                </a:lnTo>
                <a:lnTo>
                  <a:pt x="2149172" y="655707"/>
                </a:lnTo>
                <a:lnTo>
                  <a:pt x="2084825" y="661831"/>
                </a:lnTo>
                <a:lnTo>
                  <a:pt x="2019012" y="667302"/>
                </a:lnTo>
                <a:lnTo>
                  <a:pt x="1951814" y="672102"/>
                </a:lnTo>
                <a:lnTo>
                  <a:pt x="1883310" y="676212"/>
                </a:lnTo>
                <a:lnTo>
                  <a:pt x="1813580" y="679616"/>
                </a:lnTo>
                <a:lnTo>
                  <a:pt x="1742705" y="682294"/>
                </a:lnTo>
                <a:lnTo>
                  <a:pt x="1670763" y="684230"/>
                </a:lnTo>
                <a:lnTo>
                  <a:pt x="1597834" y="685404"/>
                </a:lnTo>
                <a:lnTo>
                  <a:pt x="1524000" y="685800"/>
                </a:lnTo>
                <a:lnTo>
                  <a:pt x="1450165" y="685404"/>
                </a:lnTo>
                <a:lnTo>
                  <a:pt x="1377236" y="684230"/>
                </a:lnTo>
                <a:lnTo>
                  <a:pt x="1305294" y="682294"/>
                </a:lnTo>
                <a:lnTo>
                  <a:pt x="1234419" y="679616"/>
                </a:lnTo>
                <a:lnTo>
                  <a:pt x="1164689" y="676212"/>
                </a:lnTo>
                <a:lnTo>
                  <a:pt x="1096185" y="672102"/>
                </a:lnTo>
                <a:lnTo>
                  <a:pt x="1028987" y="667302"/>
                </a:lnTo>
                <a:lnTo>
                  <a:pt x="963174" y="661831"/>
                </a:lnTo>
                <a:lnTo>
                  <a:pt x="898827" y="655707"/>
                </a:lnTo>
                <a:lnTo>
                  <a:pt x="836025" y="648948"/>
                </a:lnTo>
                <a:lnTo>
                  <a:pt x="774848" y="641572"/>
                </a:lnTo>
                <a:lnTo>
                  <a:pt x="715377" y="633596"/>
                </a:lnTo>
                <a:lnTo>
                  <a:pt x="657690" y="625039"/>
                </a:lnTo>
                <a:lnTo>
                  <a:pt x="601868" y="615919"/>
                </a:lnTo>
                <a:lnTo>
                  <a:pt x="547990" y="606253"/>
                </a:lnTo>
                <a:lnTo>
                  <a:pt x="496137" y="596061"/>
                </a:lnTo>
                <a:lnTo>
                  <a:pt x="446389" y="585358"/>
                </a:lnTo>
                <a:lnTo>
                  <a:pt x="398824" y="574165"/>
                </a:lnTo>
                <a:lnTo>
                  <a:pt x="353524" y="562498"/>
                </a:lnTo>
                <a:lnTo>
                  <a:pt x="310567" y="550375"/>
                </a:lnTo>
                <a:lnTo>
                  <a:pt x="270034" y="537815"/>
                </a:lnTo>
                <a:lnTo>
                  <a:pt x="232005" y="524835"/>
                </a:lnTo>
                <a:lnTo>
                  <a:pt x="163776" y="497690"/>
                </a:lnTo>
                <a:lnTo>
                  <a:pt x="106520" y="469081"/>
                </a:lnTo>
                <a:lnTo>
                  <a:pt x="60876" y="439154"/>
                </a:lnTo>
                <a:lnTo>
                  <a:pt x="27481" y="408053"/>
                </a:lnTo>
                <a:lnTo>
                  <a:pt x="6976" y="375920"/>
                </a:lnTo>
                <a:lnTo>
                  <a:pt x="0" y="3429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42001" y="491997"/>
            <a:ext cx="1358900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 panose="020B0604020202020204"/>
                <a:cs typeface="Arial" panose="020B0604020202020204"/>
              </a:rPr>
              <a:t>OBJEK</a:t>
            </a:r>
            <a:r>
              <a:rPr sz="1800" spc="-60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PBB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31593" y="1365250"/>
            <a:ext cx="7987665" cy="30911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6350" indent="-457200" algn="just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469900" algn="l"/>
              </a:tabLst>
            </a:pPr>
            <a:r>
              <a:rPr sz="2000" spc="-5" dirty="0">
                <a:latin typeface="Times New Roman" panose="02020603050405020304"/>
                <a:cs typeface="Times New Roman" panose="02020603050405020304"/>
              </a:rPr>
              <a:t>Digunakan 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semata-mata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untuk melayani kepentingan umum dibidang 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ibadah,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sosial,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kesehatan, pendidikan dan kebudayaan nasional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yang</a:t>
            </a:r>
            <a:r>
              <a:rPr sz="2000" spc="-15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tidak  dimaksudkan memperoleh keuntungan, seperti pesantren, mesjid, gereja,  tanah wakaf, rumah sakit 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umum,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sekolah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atau madrasah, panti asuhan, 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candi,</a:t>
            </a:r>
            <a:r>
              <a:rPr sz="20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dll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469900" marR="5715" indent="-457200" algn="just">
              <a:lnSpc>
                <a:spcPct val="100000"/>
              </a:lnSpc>
              <a:buAutoNum type="arabicPeriod"/>
              <a:tabLst>
                <a:tab pos="469900" algn="l"/>
              </a:tabLst>
            </a:pPr>
            <a:r>
              <a:rPr sz="2000" spc="-5" dirty="0">
                <a:latin typeface="Times New Roman" panose="02020603050405020304"/>
                <a:cs typeface="Times New Roman" panose="02020603050405020304"/>
              </a:rPr>
              <a:t>Digunakan 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untuk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kuburan, peninggalan purbakala atau yang sejenis 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dengan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itu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seperti</a:t>
            </a:r>
            <a:r>
              <a:rPr sz="2000" spc="-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musium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469900" marR="5080" indent="-457200" algn="just">
              <a:lnSpc>
                <a:spcPct val="100000"/>
              </a:lnSpc>
              <a:buAutoNum type="arabicPeriod"/>
              <a:tabLst>
                <a:tab pos="469900" algn="l"/>
              </a:tabLst>
            </a:pPr>
            <a:r>
              <a:rPr sz="2000" spc="-5" dirty="0">
                <a:latin typeface="Times New Roman" panose="02020603050405020304"/>
                <a:cs typeface="Times New Roman" panose="02020603050405020304"/>
              </a:rPr>
              <a:t>Merupakan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hutan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lindung, suaka 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alam,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hutan wisata, 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taman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nasional,  tanah pengembalaan yang dikuasai oleh desa, dan tanah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negara</a:t>
            </a:r>
            <a:r>
              <a:rPr sz="2000" spc="3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yang 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belum dibebani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suatu</a:t>
            </a:r>
            <a:r>
              <a:rPr sz="2000" spc="-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hak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31593" y="4413884"/>
            <a:ext cx="2226945" cy="320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9265" algn="l"/>
                <a:tab pos="1776730" algn="l"/>
              </a:tabLst>
            </a:pPr>
            <a:r>
              <a:rPr sz="2000" spc="5" dirty="0">
                <a:latin typeface="Times New Roman" panose="02020603050405020304"/>
                <a:cs typeface="Times New Roman" panose="02020603050405020304"/>
              </a:rPr>
              <a:t>4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.	Digun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k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n	o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l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eh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26076" y="4413884"/>
            <a:ext cx="1152525" cy="320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Times New Roman" panose="02020603050405020304"/>
                <a:cs typeface="Times New Roman" panose="02020603050405020304"/>
              </a:rPr>
              <a:t>perwakilan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88793" y="4718684"/>
            <a:ext cx="2308860" cy="320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 panose="02020603050405020304"/>
                <a:cs typeface="Times New Roman" panose="02020603050405020304"/>
              </a:rPr>
              <a:t>perlakuan </a:t>
            </a:r>
            <a:r>
              <a:rPr sz="2000" spc="-5" dirty="0">
                <a:latin typeface="Times New Roman" panose="02020603050405020304"/>
                <a:cs typeface="Times New Roman" panose="02020603050405020304"/>
              </a:rPr>
              <a:t>timbal</a:t>
            </a:r>
            <a:r>
              <a:rPr sz="2000" spc="-9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balik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94984" y="4413884"/>
            <a:ext cx="4424680" cy="628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50495">
              <a:lnSpc>
                <a:spcPct val="100000"/>
              </a:lnSpc>
              <a:spcBef>
                <a:spcPts val="100"/>
              </a:spcBef>
              <a:tabLst>
                <a:tab pos="1517015" algn="l"/>
                <a:tab pos="2568575" algn="l"/>
                <a:tab pos="3989070" algn="l"/>
              </a:tabLst>
            </a:pPr>
            <a:r>
              <a:rPr sz="2000" dirty="0">
                <a:latin typeface="Times New Roman" panose="02020603050405020304"/>
                <a:cs typeface="Times New Roman" panose="02020603050405020304"/>
              </a:rPr>
              <a:t>d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p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l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o</a:t>
            </a:r>
            <a:r>
              <a:rPr sz="2000" spc="-20" dirty="0">
                <a:latin typeface="Times New Roman" panose="02020603050405020304"/>
                <a:cs typeface="Times New Roman" panose="02020603050405020304"/>
              </a:rPr>
              <a:t>m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t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ik,	konsul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t	ber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d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asa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r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k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n	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sas  secara</a:t>
            </a:r>
            <a:r>
              <a:rPr sz="20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pasif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31593" y="5023180"/>
            <a:ext cx="2298700" cy="320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69265" algn="l"/>
                <a:tab pos="1848485" algn="l"/>
              </a:tabLst>
            </a:pPr>
            <a:r>
              <a:rPr sz="2000" dirty="0">
                <a:latin typeface="Times New Roman" panose="02020603050405020304"/>
                <a:cs typeface="Times New Roman" panose="02020603050405020304"/>
              </a:rPr>
              <a:t>5.	Di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g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u</a:t>
            </a:r>
            <a:r>
              <a:rPr sz="2000" spc="5" dirty="0">
                <a:latin typeface="Times New Roman" panose="02020603050405020304"/>
                <a:cs typeface="Times New Roman" panose="02020603050405020304"/>
              </a:rPr>
              <a:t>n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k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n	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o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l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e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h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69332" y="5023180"/>
            <a:ext cx="5448300" cy="320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080895" algn="l"/>
                <a:tab pos="3369945" algn="l"/>
                <a:tab pos="4942840" algn="l"/>
              </a:tabLst>
            </a:pPr>
            <a:r>
              <a:rPr sz="2000" dirty="0">
                <a:latin typeface="Times New Roman" panose="02020603050405020304"/>
                <a:cs typeface="Times New Roman" panose="02020603050405020304"/>
              </a:rPr>
              <a:t>b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dan</a:t>
            </a:r>
            <a:r>
              <a:rPr sz="2000" spc="-20" dirty="0">
                <a:latin typeface="Times New Roman" panose="02020603050405020304"/>
                <a:cs typeface="Times New Roman" panose="02020603050405020304"/>
              </a:rPr>
              <a:t>/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p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e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r</a:t>
            </a:r>
            <a:r>
              <a:rPr sz="2000" spc="5" dirty="0">
                <a:latin typeface="Times New Roman" panose="02020603050405020304"/>
                <a:cs typeface="Times New Roman" panose="02020603050405020304"/>
              </a:rPr>
              <a:t>w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ki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l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n	o</a:t>
            </a:r>
            <a:r>
              <a:rPr sz="2000" spc="-45" dirty="0">
                <a:latin typeface="Times New Roman" panose="02020603050405020304"/>
                <a:cs typeface="Times New Roman" panose="02020603050405020304"/>
              </a:rPr>
              <a:t>r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g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anis</a:t>
            </a:r>
            <a:r>
              <a:rPr sz="2000" spc="-2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si	</a:t>
            </a:r>
            <a:r>
              <a:rPr sz="2000" spc="-20" dirty="0"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nt</a:t>
            </a:r>
            <a:r>
              <a:rPr sz="2000" spc="-20" dirty="0">
                <a:latin typeface="Times New Roman" panose="02020603050405020304"/>
                <a:cs typeface="Times New Roman" panose="02020603050405020304"/>
              </a:rPr>
              <a:t>e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rn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as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io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nal	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y</a:t>
            </a:r>
            <a:r>
              <a:rPr sz="2000" spc="-15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spc="-10" dirty="0">
                <a:latin typeface="Times New Roman" panose="02020603050405020304"/>
                <a:cs typeface="Times New Roman" panose="02020603050405020304"/>
              </a:rPr>
              <a:t>n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g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88793" y="5328615"/>
            <a:ext cx="3502660" cy="320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 panose="02020603050405020304"/>
                <a:cs typeface="Times New Roman" panose="02020603050405020304"/>
              </a:rPr>
              <a:t>ditentukan oleh Menteri</a:t>
            </a:r>
            <a:r>
              <a:rPr sz="2000" spc="-1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keuangan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733800" y="4991100"/>
            <a:ext cx="457200" cy="76200"/>
          </a:xfrm>
          <a:custGeom>
            <a:avLst/>
            <a:gdLst/>
            <a:ahLst/>
            <a:cxnLst/>
            <a:rect l="l" t="t" r="r" b="b"/>
            <a:pathLst>
              <a:path w="457200" h="76200">
                <a:moveTo>
                  <a:pt x="381000" y="0"/>
                </a:moveTo>
                <a:lnTo>
                  <a:pt x="381000" y="76200"/>
                </a:lnTo>
                <a:lnTo>
                  <a:pt x="444500" y="44450"/>
                </a:lnTo>
                <a:lnTo>
                  <a:pt x="393700" y="44450"/>
                </a:lnTo>
                <a:lnTo>
                  <a:pt x="393700" y="31750"/>
                </a:lnTo>
                <a:lnTo>
                  <a:pt x="444500" y="31750"/>
                </a:lnTo>
                <a:lnTo>
                  <a:pt x="381000" y="0"/>
                </a:lnTo>
                <a:close/>
              </a:path>
              <a:path w="457200" h="76200">
                <a:moveTo>
                  <a:pt x="3810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381000" y="44450"/>
                </a:lnTo>
                <a:lnTo>
                  <a:pt x="381000" y="31750"/>
                </a:lnTo>
                <a:close/>
              </a:path>
              <a:path w="457200" h="76200">
                <a:moveTo>
                  <a:pt x="444500" y="31750"/>
                </a:moveTo>
                <a:lnTo>
                  <a:pt x="393700" y="31750"/>
                </a:lnTo>
                <a:lnTo>
                  <a:pt x="393700" y="44450"/>
                </a:lnTo>
                <a:lnTo>
                  <a:pt x="444500" y="44450"/>
                </a:lnTo>
                <a:lnTo>
                  <a:pt x="457200" y="38100"/>
                </a:lnTo>
                <a:lnTo>
                  <a:pt x="4445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743200" y="228600"/>
            <a:ext cx="7010400" cy="838835"/>
          </a:xfrm>
          <a:prstGeom prst="rect">
            <a:avLst/>
          </a:prstGeom>
          <a:solidFill>
            <a:srgbClr val="00CC99"/>
          </a:solidFill>
          <a:ln w="9144">
            <a:solidFill>
              <a:srgbClr val="000000"/>
            </a:solidFill>
          </a:ln>
        </p:spPr>
        <p:txBody>
          <a:bodyPr vert="horz" wrap="square" lIns="0" tIns="3467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730"/>
              </a:spcBef>
            </a:pPr>
            <a:r>
              <a:rPr sz="3200" dirty="0">
                <a:latin typeface="Arial" panose="020B0604020202020204"/>
                <a:cs typeface="Arial" panose="020B0604020202020204"/>
              </a:rPr>
              <a:t>OBJEK PBB </a:t>
            </a:r>
            <a:r>
              <a:rPr sz="3200" spc="-70" dirty="0">
                <a:latin typeface="Arial" panose="020B0604020202020204"/>
                <a:cs typeface="Arial" panose="020B0604020202020204"/>
              </a:rPr>
              <a:t>YANG</a:t>
            </a:r>
            <a:r>
              <a:rPr sz="3200" spc="-125" dirty="0">
                <a:latin typeface="Arial" panose="020B0604020202020204"/>
                <a:cs typeface="Arial" panose="020B0604020202020204"/>
              </a:rPr>
              <a:t> </a:t>
            </a:r>
            <a:r>
              <a:rPr sz="3200" dirty="0">
                <a:latin typeface="Arial" panose="020B0604020202020204"/>
                <a:cs typeface="Arial" panose="020B0604020202020204"/>
              </a:rPr>
              <a:t>DIKECUALIKAN</a:t>
            </a:r>
            <a:endParaRPr sz="32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648200" y="381000"/>
            <a:ext cx="3048000" cy="1295400"/>
          </a:xfrm>
          <a:custGeom>
            <a:avLst/>
            <a:gdLst/>
            <a:ahLst/>
            <a:cxnLst/>
            <a:rect l="l" t="t" r="r" b="b"/>
            <a:pathLst>
              <a:path w="3048000" h="1295400">
                <a:moveTo>
                  <a:pt x="1524000" y="0"/>
                </a:moveTo>
                <a:lnTo>
                  <a:pt x="1457896" y="598"/>
                </a:lnTo>
                <a:lnTo>
                  <a:pt x="1392510" y="2377"/>
                </a:lnTo>
                <a:lnTo>
                  <a:pt x="1327902" y="5312"/>
                </a:lnTo>
                <a:lnTo>
                  <a:pt x="1264126" y="9378"/>
                </a:lnTo>
                <a:lnTo>
                  <a:pt x="1201241" y="14553"/>
                </a:lnTo>
                <a:lnTo>
                  <a:pt x="1139304" y="20810"/>
                </a:lnTo>
                <a:lnTo>
                  <a:pt x="1078371" y="28127"/>
                </a:lnTo>
                <a:lnTo>
                  <a:pt x="1018501" y="36479"/>
                </a:lnTo>
                <a:lnTo>
                  <a:pt x="959750" y="45841"/>
                </a:lnTo>
                <a:lnTo>
                  <a:pt x="902176" y="56189"/>
                </a:lnTo>
                <a:lnTo>
                  <a:pt x="845835" y="67498"/>
                </a:lnTo>
                <a:lnTo>
                  <a:pt x="790785" y="79746"/>
                </a:lnTo>
                <a:lnTo>
                  <a:pt x="737084" y="92907"/>
                </a:lnTo>
                <a:lnTo>
                  <a:pt x="684788" y="106956"/>
                </a:lnTo>
                <a:lnTo>
                  <a:pt x="633954" y="121871"/>
                </a:lnTo>
                <a:lnTo>
                  <a:pt x="584640" y="137626"/>
                </a:lnTo>
                <a:lnTo>
                  <a:pt x="536903" y="154197"/>
                </a:lnTo>
                <a:lnTo>
                  <a:pt x="490800" y="171559"/>
                </a:lnTo>
                <a:lnTo>
                  <a:pt x="446389" y="189690"/>
                </a:lnTo>
                <a:lnTo>
                  <a:pt x="403726" y="208564"/>
                </a:lnTo>
                <a:lnTo>
                  <a:pt x="362868" y="228156"/>
                </a:lnTo>
                <a:lnTo>
                  <a:pt x="323874" y="248443"/>
                </a:lnTo>
                <a:lnTo>
                  <a:pt x="286800" y="269401"/>
                </a:lnTo>
                <a:lnTo>
                  <a:pt x="251703" y="291005"/>
                </a:lnTo>
                <a:lnTo>
                  <a:pt x="218641" y="313231"/>
                </a:lnTo>
                <a:lnTo>
                  <a:pt x="187670" y="336054"/>
                </a:lnTo>
                <a:lnTo>
                  <a:pt x="132233" y="383396"/>
                </a:lnTo>
                <a:lnTo>
                  <a:pt x="85849" y="432836"/>
                </a:lnTo>
                <a:lnTo>
                  <a:pt x="48976" y="484181"/>
                </a:lnTo>
                <a:lnTo>
                  <a:pt x="22072" y="537236"/>
                </a:lnTo>
                <a:lnTo>
                  <a:pt x="5594" y="591807"/>
                </a:lnTo>
                <a:lnTo>
                  <a:pt x="0" y="647700"/>
                </a:lnTo>
                <a:lnTo>
                  <a:pt x="1408" y="675799"/>
                </a:lnTo>
                <a:lnTo>
                  <a:pt x="12501" y="731055"/>
                </a:lnTo>
                <a:lnTo>
                  <a:pt x="34250" y="784892"/>
                </a:lnTo>
                <a:lnTo>
                  <a:pt x="66195" y="837116"/>
                </a:lnTo>
                <a:lnTo>
                  <a:pt x="107881" y="887533"/>
                </a:lnTo>
                <a:lnTo>
                  <a:pt x="158848" y="935949"/>
                </a:lnTo>
                <a:lnTo>
                  <a:pt x="218641" y="982168"/>
                </a:lnTo>
                <a:lnTo>
                  <a:pt x="251703" y="1004394"/>
                </a:lnTo>
                <a:lnTo>
                  <a:pt x="286800" y="1025998"/>
                </a:lnTo>
                <a:lnTo>
                  <a:pt x="323874" y="1046956"/>
                </a:lnTo>
                <a:lnTo>
                  <a:pt x="362868" y="1067243"/>
                </a:lnTo>
                <a:lnTo>
                  <a:pt x="403726" y="1086835"/>
                </a:lnTo>
                <a:lnTo>
                  <a:pt x="446389" y="1105709"/>
                </a:lnTo>
                <a:lnTo>
                  <a:pt x="490800" y="1123840"/>
                </a:lnTo>
                <a:lnTo>
                  <a:pt x="536903" y="1141202"/>
                </a:lnTo>
                <a:lnTo>
                  <a:pt x="584640" y="1157773"/>
                </a:lnTo>
                <a:lnTo>
                  <a:pt x="633954" y="1173528"/>
                </a:lnTo>
                <a:lnTo>
                  <a:pt x="684788" y="1188443"/>
                </a:lnTo>
                <a:lnTo>
                  <a:pt x="737084" y="1202492"/>
                </a:lnTo>
                <a:lnTo>
                  <a:pt x="790785" y="1215653"/>
                </a:lnTo>
                <a:lnTo>
                  <a:pt x="845835" y="1227901"/>
                </a:lnTo>
                <a:lnTo>
                  <a:pt x="902176" y="1239210"/>
                </a:lnTo>
                <a:lnTo>
                  <a:pt x="959750" y="1249558"/>
                </a:lnTo>
                <a:lnTo>
                  <a:pt x="1018501" y="1258920"/>
                </a:lnTo>
                <a:lnTo>
                  <a:pt x="1078371" y="1267272"/>
                </a:lnTo>
                <a:lnTo>
                  <a:pt x="1139304" y="1274589"/>
                </a:lnTo>
                <a:lnTo>
                  <a:pt x="1201241" y="1280846"/>
                </a:lnTo>
                <a:lnTo>
                  <a:pt x="1264126" y="1286021"/>
                </a:lnTo>
                <a:lnTo>
                  <a:pt x="1327902" y="1290087"/>
                </a:lnTo>
                <a:lnTo>
                  <a:pt x="1392510" y="1293022"/>
                </a:lnTo>
                <a:lnTo>
                  <a:pt x="1457896" y="1294801"/>
                </a:lnTo>
                <a:lnTo>
                  <a:pt x="1524000" y="1295400"/>
                </a:lnTo>
                <a:lnTo>
                  <a:pt x="1590103" y="1294801"/>
                </a:lnTo>
                <a:lnTo>
                  <a:pt x="1655489" y="1293022"/>
                </a:lnTo>
                <a:lnTo>
                  <a:pt x="1720097" y="1290087"/>
                </a:lnTo>
                <a:lnTo>
                  <a:pt x="1783873" y="1286021"/>
                </a:lnTo>
                <a:lnTo>
                  <a:pt x="1846758" y="1280846"/>
                </a:lnTo>
                <a:lnTo>
                  <a:pt x="1908695" y="1274589"/>
                </a:lnTo>
                <a:lnTo>
                  <a:pt x="1969628" y="1267272"/>
                </a:lnTo>
                <a:lnTo>
                  <a:pt x="2029498" y="1258920"/>
                </a:lnTo>
                <a:lnTo>
                  <a:pt x="2088249" y="1249558"/>
                </a:lnTo>
                <a:lnTo>
                  <a:pt x="2145823" y="1239210"/>
                </a:lnTo>
                <a:lnTo>
                  <a:pt x="2202164" y="1227901"/>
                </a:lnTo>
                <a:lnTo>
                  <a:pt x="2257214" y="1215653"/>
                </a:lnTo>
                <a:lnTo>
                  <a:pt x="2310915" y="1202492"/>
                </a:lnTo>
                <a:lnTo>
                  <a:pt x="2363211" y="1188443"/>
                </a:lnTo>
                <a:lnTo>
                  <a:pt x="2414045" y="1173528"/>
                </a:lnTo>
                <a:lnTo>
                  <a:pt x="2463359" y="1157773"/>
                </a:lnTo>
                <a:lnTo>
                  <a:pt x="2511096" y="1141202"/>
                </a:lnTo>
                <a:lnTo>
                  <a:pt x="2557199" y="1123840"/>
                </a:lnTo>
                <a:lnTo>
                  <a:pt x="2601610" y="1105709"/>
                </a:lnTo>
                <a:lnTo>
                  <a:pt x="2644273" y="1086835"/>
                </a:lnTo>
                <a:lnTo>
                  <a:pt x="2685131" y="1067243"/>
                </a:lnTo>
                <a:lnTo>
                  <a:pt x="2724125" y="1046956"/>
                </a:lnTo>
                <a:lnTo>
                  <a:pt x="2761199" y="1025998"/>
                </a:lnTo>
                <a:lnTo>
                  <a:pt x="2796296" y="1004394"/>
                </a:lnTo>
                <a:lnTo>
                  <a:pt x="2829358" y="982168"/>
                </a:lnTo>
                <a:lnTo>
                  <a:pt x="2860329" y="959345"/>
                </a:lnTo>
                <a:lnTo>
                  <a:pt x="2915766" y="912003"/>
                </a:lnTo>
                <a:lnTo>
                  <a:pt x="2962150" y="862563"/>
                </a:lnTo>
                <a:lnTo>
                  <a:pt x="2999023" y="811218"/>
                </a:lnTo>
                <a:lnTo>
                  <a:pt x="3025927" y="758163"/>
                </a:lnTo>
                <a:lnTo>
                  <a:pt x="3042405" y="703592"/>
                </a:lnTo>
                <a:lnTo>
                  <a:pt x="3048000" y="647700"/>
                </a:lnTo>
                <a:lnTo>
                  <a:pt x="3046591" y="619600"/>
                </a:lnTo>
                <a:lnTo>
                  <a:pt x="3035498" y="564344"/>
                </a:lnTo>
                <a:lnTo>
                  <a:pt x="3013749" y="510507"/>
                </a:lnTo>
                <a:lnTo>
                  <a:pt x="2981804" y="458283"/>
                </a:lnTo>
                <a:lnTo>
                  <a:pt x="2940118" y="407866"/>
                </a:lnTo>
                <a:lnTo>
                  <a:pt x="2889151" y="359450"/>
                </a:lnTo>
                <a:lnTo>
                  <a:pt x="2829358" y="313231"/>
                </a:lnTo>
                <a:lnTo>
                  <a:pt x="2796296" y="291005"/>
                </a:lnTo>
                <a:lnTo>
                  <a:pt x="2761199" y="269401"/>
                </a:lnTo>
                <a:lnTo>
                  <a:pt x="2724125" y="248443"/>
                </a:lnTo>
                <a:lnTo>
                  <a:pt x="2685131" y="228156"/>
                </a:lnTo>
                <a:lnTo>
                  <a:pt x="2644273" y="208564"/>
                </a:lnTo>
                <a:lnTo>
                  <a:pt x="2601610" y="189690"/>
                </a:lnTo>
                <a:lnTo>
                  <a:pt x="2557199" y="171559"/>
                </a:lnTo>
                <a:lnTo>
                  <a:pt x="2511096" y="154197"/>
                </a:lnTo>
                <a:lnTo>
                  <a:pt x="2463359" y="137626"/>
                </a:lnTo>
                <a:lnTo>
                  <a:pt x="2414045" y="121871"/>
                </a:lnTo>
                <a:lnTo>
                  <a:pt x="2363211" y="106956"/>
                </a:lnTo>
                <a:lnTo>
                  <a:pt x="2310915" y="92907"/>
                </a:lnTo>
                <a:lnTo>
                  <a:pt x="2257214" y="79746"/>
                </a:lnTo>
                <a:lnTo>
                  <a:pt x="2202164" y="67498"/>
                </a:lnTo>
                <a:lnTo>
                  <a:pt x="2145823" y="56189"/>
                </a:lnTo>
                <a:lnTo>
                  <a:pt x="2088249" y="45841"/>
                </a:lnTo>
                <a:lnTo>
                  <a:pt x="2029498" y="36479"/>
                </a:lnTo>
                <a:lnTo>
                  <a:pt x="1969628" y="28127"/>
                </a:lnTo>
                <a:lnTo>
                  <a:pt x="1908695" y="20810"/>
                </a:lnTo>
                <a:lnTo>
                  <a:pt x="1846758" y="14553"/>
                </a:lnTo>
                <a:lnTo>
                  <a:pt x="1783873" y="9378"/>
                </a:lnTo>
                <a:lnTo>
                  <a:pt x="1720097" y="5312"/>
                </a:lnTo>
                <a:lnTo>
                  <a:pt x="1655489" y="2377"/>
                </a:lnTo>
                <a:lnTo>
                  <a:pt x="1590103" y="598"/>
                </a:lnTo>
                <a:lnTo>
                  <a:pt x="1524000" y="0"/>
                </a:lnTo>
                <a:close/>
              </a:path>
            </a:pathLst>
          </a:custGeom>
          <a:solidFill>
            <a:srgbClr val="00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648200" y="381000"/>
            <a:ext cx="3048000" cy="1295400"/>
          </a:xfrm>
          <a:custGeom>
            <a:avLst/>
            <a:gdLst/>
            <a:ahLst/>
            <a:cxnLst/>
            <a:rect l="l" t="t" r="r" b="b"/>
            <a:pathLst>
              <a:path w="3048000" h="1295400">
                <a:moveTo>
                  <a:pt x="0" y="647700"/>
                </a:moveTo>
                <a:lnTo>
                  <a:pt x="5594" y="591807"/>
                </a:lnTo>
                <a:lnTo>
                  <a:pt x="22072" y="537236"/>
                </a:lnTo>
                <a:lnTo>
                  <a:pt x="48976" y="484181"/>
                </a:lnTo>
                <a:lnTo>
                  <a:pt x="85849" y="432836"/>
                </a:lnTo>
                <a:lnTo>
                  <a:pt x="132233" y="383396"/>
                </a:lnTo>
                <a:lnTo>
                  <a:pt x="187670" y="336054"/>
                </a:lnTo>
                <a:lnTo>
                  <a:pt x="218641" y="313231"/>
                </a:lnTo>
                <a:lnTo>
                  <a:pt x="251703" y="291005"/>
                </a:lnTo>
                <a:lnTo>
                  <a:pt x="286800" y="269401"/>
                </a:lnTo>
                <a:lnTo>
                  <a:pt x="323874" y="248443"/>
                </a:lnTo>
                <a:lnTo>
                  <a:pt x="362868" y="228156"/>
                </a:lnTo>
                <a:lnTo>
                  <a:pt x="403726" y="208564"/>
                </a:lnTo>
                <a:lnTo>
                  <a:pt x="446389" y="189690"/>
                </a:lnTo>
                <a:lnTo>
                  <a:pt x="490800" y="171559"/>
                </a:lnTo>
                <a:lnTo>
                  <a:pt x="536903" y="154197"/>
                </a:lnTo>
                <a:lnTo>
                  <a:pt x="584640" y="137626"/>
                </a:lnTo>
                <a:lnTo>
                  <a:pt x="633954" y="121871"/>
                </a:lnTo>
                <a:lnTo>
                  <a:pt x="684788" y="106956"/>
                </a:lnTo>
                <a:lnTo>
                  <a:pt x="737084" y="92907"/>
                </a:lnTo>
                <a:lnTo>
                  <a:pt x="790785" y="79746"/>
                </a:lnTo>
                <a:lnTo>
                  <a:pt x="845835" y="67498"/>
                </a:lnTo>
                <a:lnTo>
                  <a:pt x="902176" y="56189"/>
                </a:lnTo>
                <a:lnTo>
                  <a:pt x="959750" y="45841"/>
                </a:lnTo>
                <a:lnTo>
                  <a:pt x="1018501" y="36479"/>
                </a:lnTo>
                <a:lnTo>
                  <a:pt x="1078371" y="28127"/>
                </a:lnTo>
                <a:lnTo>
                  <a:pt x="1139304" y="20810"/>
                </a:lnTo>
                <a:lnTo>
                  <a:pt x="1201241" y="14553"/>
                </a:lnTo>
                <a:lnTo>
                  <a:pt x="1264126" y="9378"/>
                </a:lnTo>
                <a:lnTo>
                  <a:pt x="1327902" y="5312"/>
                </a:lnTo>
                <a:lnTo>
                  <a:pt x="1392510" y="2377"/>
                </a:lnTo>
                <a:lnTo>
                  <a:pt x="1457896" y="598"/>
                </a:lnTo>
                <a:lnTo>
                  <a:pt x="1524000" y="0"/>
                </a:lnTo>
                <a:lnTo>
                  <a:pt x="1590103" y="598"/>
                </a:lnTo>
                <a:lnTo>
                  <a:pt x="1655489" y="2377"/>
                </a:lnTo>
                <a:lnTo>
                  <a:pt x="1720097" y="5312"/>
                </a:lnTo>
                <a:lnTo>
                  <a:pt x="1783873" y="9378"/>
                </a:lnTo>
                <a:lnTo>
                  <a:pt x="1846758" y="14553"/>
                </a:lnTo>
                <a:lnTo>
                  <a:pt x="1908695" y="20810"/>
                </a:lnTo>
                <a:lnTo>
                  <a:pt x="1969628" y="28127"/>
                </a:lnTo>
                <a:lnTo>
                  <a:pt x="2029498" y="36479"/>
                </a:lnTo>
                <a:lnTo>
                  <a:pt x="2088249" y="45841"/>
                </a:lnTo>
                <a:lnTo>
                  <a:pt x="2145823" y="56189"/>
                </a:lnTo>
                <a:lnTo>
                  <a:pt x="2202164" y="67498"/>
                </a:lnTo>
                <a:lnTo>
                  <a:pt x="2257214" y="79746"/>
                </a:lnTo>
                <a:lnTo>
                  <a:pt x="2310915" y="92907"/>
                </a:lnTo>
                <a:lnTo>
                  <a:pt x="2363211" y="106956"/>
                </a:lnTo>
                <a:lnTo>
                  <a:pt x="2414045" y="121871"/>
                </a:lnTo>
                <a:lnTo>
                  <a:pt x="2463359" y="137626"/>
                </a:lnTo>
                <a:lnTo>
                  <a:pt x="2511096" y="154197"/>
                </a:lnTo>
                <a:lnTo>
                  <a:pt x="2557199" y="171559"/>
                </a:lnTo>
                <a:lnTo>
                  <a:pt x="2601610" y="189690"/>
                </a:lnTo>
                <a:lnTo>
                  <a:pt x="2644273" y="208564"/>
                </a:lnTo>
                <a:lnTo>
                  <a:pt x="2685131" y="228156"/>
                </a:lnTo>
                <a:lnTo>
                  <a:pt x="2724125" y="248443"/>
                </a:lnTo>
                <a:lnTo>
                  <a:pt x="2761199" y="269401"/>
                </a:lnTo>
                <a:lnTo>
                  <a:pt x="2796296" y="291005"/>
                </a:lnTo>
                <a:lnTo>
                  <a:pt x="2829358" y="313231"/>
                </a:lnTo>
                <a:lnTo>
                  <a:pt x="2860329" y="336054"/>
                </a:lnTo>
                <a:lnTo>
                  <a:pt x="2915766" y="383396"/>
                </a:lnTo>
                <a:lnTo>
                  <a:pt x="2962150" y="432836"/>
                </a:lnTo>
                <a:lnTo>
                  <a:pt x="2999023" y="484181"/>
                </a:lnTo>
                <a:lnTo>
                  <a:pt x="3025927" y="537236"/>
                </a:lnTo>
                <a:lnTo>
                  <a:pt x="3042405" y="591807"/>
                </a:lnTo>
                <a:lnTo>
                  <a:pt x="3048000" y="647700"/>
                </a:lnTo>
                <a:lnTo>
                  <a:pt x="3046591" y="675799"/>
                </a:lnTo>
                <a:lnTo>
                  <a:pt x="3035498" y="731055"/>
                </a:lnTo>
                <a:lnTo>
                  <a:pt x="3013749" y="784892"/>
                </a:lnTo>
                <a:lnTo>
                  <a:pt x="2981804" y="837116"/>
                </a:lnTo>
                <a:lnTo>
                  <a:pt x="2940118" y="887533"/>
                </a:lnTo>
                <a:lnTo>
                  <a:pt x="2889151" y="935949"/>
                </a:lnTo>
                <a:lnTo>
                  <a:pt x="2829358" y="982168"/>
                </a:lnTo>
                <a:lnTo>
                  <a:pt x="2796296" y="1004394"/>
                </a:lnTo>
                <a:lnTo>
                  <a:pt x="2761199" y="1025998"/>
                </a:lnTo>
                <a:lnTo>
                  <a:pt x="2724125" y="1046956"/>
                </a:lnTo>
                <a:lnTo>
                  <a:pt x="2685131" y="1067243"/>
                </a:lnTo>
                <a:lnTo>
                  <a:pt x="2644273" y="1086835"/>
                </a:lnTo>
                <a:lnTo>
                  <a:pt x="2601610" y="1105709"/>
                </a:lnTo>
                <a:lnTo>
                  <a:pt x="2557199" y="1123840"/>
                </a:lnTo>
                <a:lnTo>
                  <a:pt x="2511096" y="1141202"/>
                </a:lnTo>
                <a:lnTo>
                  <a:pt x="2463359" y="1157773"/>
                </a:lnTo>
                <a:lnTo>
                  <a:pt x="2414045" y="1173528"/>
                </a:lnTo>
                <a:lnTo>
                  <a:pt x="2363211" y="1188443"/>
                </a:lnTo>
                <a:lnTo>
                  <a:pt x="2310915" y="1202492"/>
                </a:lnTo>
                <a:lnTo>
                  <a:pt x="2257214" y="1215653"/>
                </a:lnTo>
                <a:lnTo>
                  <a:pt x="2202164" y="1227901"/>
                </a:lnTo>
                <a:lnTo>
                  <a:pt x="2145823" y="1239210"/>
                </a:lnTo>
                <a:lnTo>
                  <a:pt x="2088249" y="1249558"/>
                </a:lnTo>
                <a:lnTo>
                  <a:pt x="2029498" y="1258920"/>
                </a:lnTo>
                <a:lnTo>
                  <a:pt x="1969628" y="1267272"/>
                </a:lnTo>
                <a:lnTo>
                  <a:pt x="1908695" y="1274589"/>
                </a:lnTo>
                <a:lnTo>
                  <a:pt x="1846758" y="1280846"/>
                </a:lnTo>
                <a:lnTo>
                  <a:pt x="1783873" y="1286021"/>
                </a:lnTo>
                <a:lnTo>
                  <a:pt x="1720097" y="1290087"/>
                </a:lnTo>
                <a:lnTo>
                  <a:pt x="1655489" y="1293022"/>
                </a:lnTo>
                <a:lnTo>
                  <a:pt x="1590103" y="1294801"/>
                </a:lnTo>
                <a:lnTo>
                  <a:pt x="1524000" y="1295400"/>
                </a:lnTo>
                <a:lnTo>
                  <a:pt x="1457896" y="1294801"/>
                </a:lnTo>
                <a:lnTo>
                  <a:pt x="1392510" y="1293022"/>
                </a:lnTo>
                <a:lnTo>
                  <a:pt x="1327902" y="1290087"/>
                </a:lnTo>
                <a:lnTo>
                  <a:pt x="1264126" y="1286021"/>
                </a:lnTo>
                <a:lnTo>
                  <a:pt x="1201241" y="1280846"/>
                </a:lnTo>
                <a:lnTo>
                  <a:pt x="1139304" y="1274589"/>
                </a:lnTo>
                <a:lnTo>
                  <a:pt x="1078371" y="1267272"/>
                </a:lnTo>
                <a:lnTo>
                  <a:pt x="1018501" y="1258920"/>
                </a:lnTo>
                <a:lnTo>
                  <a:pt x="959750" y="1249558"/>
                </a:lnTo>
                <a:lnTo>
                  <a:pt x="902176" y="1239210"/>
                </a:lnTo>
                <a:lnTo>
                  <a:pt x="845835" y="1227901"/>
                </a:lnTo>
                <a:lnTo>
                  <a:pt x="790785" y="1215653"/>
                </a:lnTo>
                <a:lnTo>
                  <a:pt x="737084" y="1202492"/>
                </a:lnTo>
                <a:lnTo>
                  <a:pt x="684788" y="1188443"/>
                </a:lnTo>
                <a:lnTo>
                  <a:pt x="633954" y="1173528"/>
                </a:lnTo>
                <a:lnTo>
                  <a:pt x="584640" y="1157773"/>
                </a:lnTo>
                <a:lnTo>
                  <a:pt x="536903" y="1141202"/>
                </a:lnTo>
                <a:lnTo>
                  <a:pt x="490800" y="1123840"/>
                </a:lnTo>
                <a:lnTo>
                  <a:pt x="446389" y="1105709"/>
                </a:lnTo>
                <a:lnTo>
                  <a:pt x="403726" y="1086835"/>
                </a:lnTo>
                <a:lnTo>
                  <a:pt x="362868" y="1067243"/>
                </a:lnTo>
                <a:lnTo>
                  <a:pt x="323874" y="1046956"/>
                </a:lnTo>
                <a:lnTo>
                  <a:pt x="286800" y="1025998"/>
                </a:lnTo>
                <a:lnTo>
                  <a:pt x="251703" y="1004394"/>
                </a:lnTo>
                <a:lnTo>
                  <a:pt x="218641" y="982168"/>
                </a:lnTo>
                <a:lnTo>
                  <a:pt x="187670" y="959345"/>
                </a:lnTo>
                <a:lnTo>
                  <a:pt x="132233" y="912003"/>
                </a:lnTo>
                <a:lnTo>
                  <a:pt x="85849" y="862563"/>
                </a:lnTo>
                <a:lnTo>
                  <a:pt x="48976" y="811218"/>
                </a:lnTo>
                <a:lnTo>
                  <a:pt x="22072" y="758163"/>
                </a:lnTo>
                <a:lnTo>
                  <a:pt x="5594" y="703592"/>
                </a:lnTo>
                <a:lnTo>
                  <a:pt x="0" y="6477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750435" y="729741"/>
            <a:ext cx="2846070" cy="56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latin typeface="Arial" panose="020B0604020202020204"/>
                <a:cs typeface="Arial" panose="020B0604020202020204"/>
              </a:rPr>
              <a:t>SUBJEK</a:t>
            </a:r>
            <a:r>
              <a:rPr sz="3600" b="0" spc="-55" dirty="0">
                <a:latin typeface="Arial" panose="020B0604020202020204"/>
                <a:cs typeface="Arial" panose="020B0604020202020204"/>
              </a:rPr>
              <a:t> </a:t>
            </a:r>
            <a:r>
              <a:rPr sz="3600" b="0" spc="-5" dirty="0">
                <a:latin typeface="Arial" panose="020B0604020202020204"/>
                <a:cs typeface="Arial" panose="020B0604020202020204"/>
              </a:rPr>
              <a:t>PBB</a:t>
            </a:r>
            <a:endParaRPr sz="36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638800" y="1905000"/>
            <a:ext cx="1066800" cy="457200"/>
          </a:xfrm>
          <a:custGeom>
            <a:avLst/>
            <a:gdLst/>
            <a:ahLst/>
            <a:cxnLst/>
            <a:rect l="l" t="t" r="r" b="b"/>
            <a:pathLst>
              <a:path w="1066800" h="457200">
                <a:moveTo>
                  <a:pt x="1066800" y="342900"/>
                </a:moveTo>
                <a:lnTo>
                  <a:pt x="0" y="342900"/>
                </a:lnTo>
                <a:lnTo>
                  <a:pt x="533400" y="457200"/>
                </a:lnTo>
                <a:lnTo>
                  <a:pt x="1066800" y="342900"/>
                </a:lnTo>
                <a:close/>
              </a:path>
              <a:path w="1066800" h="457200">
                <a:moveTo>
                  <a:pt x="800100" y="0"/>
                </a:moveTo>
                <a:lnTo>
                  <a:pt x="266700" y="0"/>
                </a:lnTo>
                <a:lnTo>
                  <a:pt x="266700" y="342900"/>
                </a:lnTo>
                <a:lnTo>
                  <a:pt x="800100" y="342900"/>
                </a:lnTo>
                <a:lnTo>
                  <a:pt x="800100" y="0"/>
                </a:lnTo>
                <a:close/>
              </a:path>
            </a:pathLst>
          </a:custGeom>
          <a:solidFill>
            <a:srgbClr val="00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38800" y="1905000"/>
            <a:ext cx="1066800" cy="457200"/>
          </a:xfrm>
          <a:custGeom>
            <a:avLst/>
            <a:gdLst/>
            <a:ahLst/>
            <a:cxnLst/>
            <a:rect l="l" t="t" r="r" b="b"/>
            <a:pathLst>
              <a:path w="1066800" h="457200">
                <a:moveTo>
                  <a:pt x="0" y="342900"/>
                </a:moveTo>
                <a:lnTo>
                  <a:pt x="266700" y="342900"/>
                </a:lnTo>
                <a:lnTo>
                  <a:pt x="266700" y="0"/>
                </a:lnTo>
                <a:lnTo>
                  <a:pt x="800100" y="0"/>
                </a:lnTo>
                <a:lnTo>
                  <a:pt x="800100" y="342900"/>
                </a:lnTo>
                <a:lnTo>
                  <a:pt x="1066800" y="342900"/>
                </a:lnTo>
                <a:lnTo>
                  <a:pt x="533400" y="457200"/>
                </a:lnTo>
                <a:lnTo>
                  <a:pt x="0" y="3429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438400" y="2667000"/>
            <a:ext cx="7696200" cy="3276600"/>
          </a:xfrm>
          <a:custGeom>
            <a:avLst/>
            <a:gdLst/>
            <a:ahLst/>
            <a:cxnLst/>
            <a:rect l="l" t="t" r="r" b="b"/>
            <a:pathLst>
              <a:path w="7696200" h="3276600">
                <a:moveTo>
                  <a:pt x="7150100" y="0"/>
                </a:moveTo>
                <a:lnTo>
                  <a:pt x="546100" y="0"/>
                </a:lnTo>
                <a:lnTo>
                  <a:pt x="498980" y="2004"/>
                </a:lnTo>
                <a:lnTo>
                  <a:pt x="452974" y="7908"/>
                </a:lnTo>
                <a:lnTo>
                  <a:pt x="408245" y="17547"/>
                </a:lnTo>
                <a:lnTo>
                  <a:pt x="364956" y="30758"/>
                </a:lnTo>
                <a:lnTo>
                  <a:pt x="323273" y="47377"/>
                </a:lnTo>
                <a:lnTo>
                  <a:pt x="283357" y="67240"/>
                </a:lnTo>
                <a:lnTo>
                  <a:pt x="245375" y="90183"/>
                </a:lnTo>
                <a:lnTo>
                  <a:pt x="209489" y="116042"/>
                </a:lnTo>
                <a:lnTo>
                  <a:pt x="175863" y="144653"/>
                </a:lnTo>
                <a:lnTo>
                  <a:pt x="144662" y="175853"/>
                </a:lnTo>
                <a:lnTo>
                  <a:pt x="116050" y="209478"/>
                </a:lnTo>
                <a:lnTo>
                  <a:pt x="90189" y="245364"/>
                </a:lnTo>
                <a:lnTo>
                  <a:pt x="67245" y="283346"/>
                </a:lnTo>
                <a:lnTo>
                  <a:pt x="47381" y="323262"/>
                </a:lnTo>
                <a:lnTo>
                  <a:pt x="30761" y="364946"/>
                </a:lnTo>
                <a:lnTo>
                  <a:pt x="17549" y="408236"/>
                </a:lnTo>
                <a:lnTo>
                  <a:pt x="7908" y="452968"/>
                </a:lnTo>
                <a:lnTo>
                  <a:pt x="2004" y="498977"/>
                </a:lnTo>
                <a:lnTo>
                  <a:pt x="0" y="546100"/>
                </a:lnTo>
                <a:lnTo>
                  <a:pt x="0" y="2730500"/>
                </a:lnTo>
                <a:lnTo>
                  <a:pt x="2004" y="2777619"/>
                </a:lnTo>
                <a:lnTo>
                  <a:pt x="7908" y="2823625"/>
                </a:lnTo>
                <a:lnTo>
                  <a:pt x="17549" y="2868354"/>
                </a:lnTo>
                <a:lnTo>
                  <a:pt x="30761" y="2911643"/>
                </a:lnTo>
                <a:lnTo>
                  <a:pt x="47381" y="2953326"/>
                </a:lnTo>
                <a:lnTo>
                  <a:pt x="67245" y="2993242"/>
                </a:lnTo>
                <a:lnTo>
                  <a:pt x="90189" y="3031224"/>
                </a:lnTo>
                <a:lnTo>
                  <a:pt x="116050" y="3067110"/>
                </a:lnTo>
                <a:lnTo>
                  <a:pt x="144662" y="3100736"/>
                </a:lnTo>
                <a:lnTo>
                  <a:pt x="175863" y="3131937"/>
                </a:lnTo>
                <a:lnTo>
                  <a:pt x="209489" y="3160549"/>
                </a:lnTo>
                <a:lnTo>
                  <a:pt x="245375" y="3186410"/>
                </a:lnTo>
                <a:lnTo>
                  <a:pt x="283357" y="3209354"/>
                </a:lnTo>
                <a:lnTo>
                  <a:pt x="323273" y="3229218"/>
                </a:lnTo>
                <a:lnTo>
                  <a:pt x="364956" y="3245838"/>
                </a:lnTo>
                <a:lnTo>
                  <a:pt x="408245" y="3259050"/>
                </a:lnTo>
                <a:lnTo>
                  <a:pt x="452974" y="3268691"/>
                </a:lnTo>
                <a:lnTo>
                  <a:pt x="498980" y="3274595"/>
                </a:lnTo>
                <a:lnTo>
                  <a:pt x="546100" y="3276600"/>
                </a:lnTo>
                <a:lnTo>
                  <a:pt x="7150100" y="3276600"/>
                </a:lnTo>
                <a:lnTo>
                  <a:pt x="7197222" y="3274595"/>
                </a:lnTo>
                <a:lnTo>
                  <a:pt x="7243231" y="3268691"/>
                </a:lnTo>
                <a:lnTo>
                  <a:pt x="7287963" y="3259050"/>
                </a:lnTo>
                <a:lnTo>
                  <a:pt x="7331253" y="3245838"/>
                </a:lnTo>
                <a:lnTo>
                  <a:pt x="7372937" y="3229218"/>
                </a:lnTo>
                <a:lnTo>
                  <a:pt x="7412853" y="3209354"/>
                </a:lnTo>
                <a:lnTo>
                  <a:pt x="7450835" y="3186410"/>
                </a:lnTo>
                <a:lnTo>
                  <a:pt x="7486721" y="3160549"/>
                </a:lnTo>
                <a:lnTo>
                  <a:pt x="7520346" y="3131937"/>
                </a:lnTo>
                <a:lnTo>
                  <a:pt x="7551546" y="3100736"/>
                </a:lnTo>
                <a:lnTo>
                  <a:pt x="7580157" y="3067110"/>
                </a:lnTo>
                <a:lnTo>
                  <a:pt x="7606016" y="3031224"/>
                </a:lnTo>
                <a:lnTo>
                  <a:pt x="7628959" y="2993242"/>
                </a:lnTo>
                <a:lnTo>
                  <a:pt x="7648822" y="2953326"/>
                </a:lnTo>
                <a:lnTo>
                  <a:pt x="7665441" y="2911643"/>
                </a:lnTo>
                <a:lnTo>
                  <a:pt x="7678652" y="2868354"/>
                </a:lnTo>
                <a:lnTo>
                  <a:pt x="7688291" y="2823625"/>
                </a:lnTo>
                <a:lnTo>
                  <a:pt x="7694195" y="2777619"/>
                </a:lnTo>
                <a:lnTo>
                  <a:pt x="7696200" y="2730500"/>
                </a:lnTo>
                <a:lnTo>
                  <a:pt x="7696200" y="546100"/>
                </a:lnTo>
                <a:lnTo>
                  <a:pt x="7694195" y="498977"/>
                </a:lnTo>
                <a:lnTo>
                  <a:pt x="7688291" y="452968"/>
                </a:lnTo>
                <a:lnTo>
                  <a:pt x="7678652" y="408236"/>
                </a:lnTo>
                <a:lnTo>
                  <a:pt x="7665441" y="364946"/>
                </a:lnTo>
                <a:lnTo>
                  <a:pt x="7648822" y="323262"/>
                </a:lnTo>
                <a:lnTo>
                  <a:pt x="7628959" y="283346"/>
                </a:lnTo>
                <a:lnTo>
                  <a:pt x="7606016" y="245364"/>
                </a:lnTo>
                <a:lnTo>
                  <a:pt x="7580157" y="209478"/>
                </a:lnTo>
                <a:lnTo>
                  <a:pt x="7551546" y="175853"/>
                </a:lnTo>
                <a:lnTo>
                  <a:pt x="7520346" y="144653"/>
                </a:lnTo>
                <a:lnTo>
                  <a:pt x="7486721" y="116042"/>
                </a:lnTo>
                <a:lnTo>
                  <a:pt x="7450835" y="90183"/>
                </a:lnTo>
                <a:lnTo>
                  <a:pt x="7412853" y="67240"/>
                </a:lnTo>
                <a:lnTo>
                  <a:pt x="7372937" y="47377"/>
                </a:lnTo>
                <a:lnTo>
                  <a:pt x="7331253" y="30758"/>
                </a:lnTo>
                <a:lnTo>
                  <a:pt x="7287963" y="17547"/>
                </a:lnTo>
                <a:lnTo>
                  <a:pt x="7243231" y="7908"/>
                </a:lnTo>
                <a:lnTo>
                  <a:pt x="7197222" y="2004"/>
                </a:lnTo>
                <a:lnTo>
                  <a:pt x="7150100" y="0"/>
                </a:lnTo>
                <a:close/>
              </a:path>
            </a:pathLst>
          </a:custGeom>
          <a:solidFill>
            <a:srgbClr val="00CC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438400" y="2667000"/>
            <a:ext cx="7696200" cy="3276600"/>
          </a:xfrm>
          <a:custGeom>
            <a:avLst/>
            <a:gdLst/>
            <a:ahLst/>
            <a:cxnLst/>
            <a:rect l="l" t="t" r="r" b="b"/>
            <a:pathLst>
              <a:path w="7696200" h="3276600">
                <a:moveTo>
                  <a:pt x="0" y="546100"/>
                </a:moveTo>
                <a:lnTo>
                  <a:pt x="2004" y="498977"/>
                </a:lnTo>
                <a:lnTo>
                  <a:pt x="7908" y="452968"/>
                </a:lnTo>
                <a:lnTo>
                  <a:pt x="17549" y="408236"/>
                </a:lnTo>
                <a:lnTo>
                  <a:pt x="30761" y="364946"/>
                </a:lnTo>
                <a:lnTo>
                  <a:pt x="47381" y="323262"/>
                </a:lnTo>
                <a:lnTo>
                  <a:pt x="67245" y="283346"/>
                </a:lnTo>
                <a:lnTo>
                  <a:pt x="90189" y="245364"/>
                </a:lnTo>
                <a:lnTo>
                  <a:pt x="116050" y="209478"/>
                </a:lnTo>
                <a:lnTo>
                  <a:pt x="144662" y="175853"/>
                </a:lnTo>
                <a:lnTo>
                  <a:pt x="175863" y="144653"/>
                </a:lnTo>
                <a:lnTo>
                  <a:pt x="209489" y="116042"/>
                </a:lnTo>
                <a:lnTo>
                  <a:pt x="245375" y="90183"/>
                </a:lnTo>
                <a:lnTo>
                  <a:pt x="283357" y="67240"/>
                </a:lnTo>
                <a:lnTo>
                  <a:pt x="323273" y="47377"/>
                </a:lnTo>
                <a:lnTo>
                  <a:pt x="364956" y="30758"/>
                </a:lnTo>
                <a:lnTo>
                  <a:pt x="408245" y="17547"/>
                </a:lnTo>
                <a:lnTo>
                  <a:pt x="452974" y="7908"/>
                </a:lnTo>
                <a:lnTo>
                  <a:pt x="498980" y="2004"/>
                </a:lnTo>
                <a:lnTo>
                  <a:pt x="546100" y="0"/>
                </a:lnTo>
                <a:lnTo>
                  <a:pt x="7150100" y="0"/>
                </a:lnTo>
                <a:lnTo>
                  <a:pt x="7197222" y="2004"/>
                </a:lnTo>
                <a:lnTo>
                  <a:pt x="7243231" y="7908"/>
                </a:lnTo>
                <a:lnTo>
                  <a:pt x="7287963" y="17547"/>
                </a:lnTo>
                <a:lnTo>
                  <a:pt x="7331253" y="30758"/>
                </a:lnTo>
                <a:lnTo>
                  <a:pt x="7372937" y="47377"/>
                </a:lnTo>
                <a:lnTo>
                  <a:pt x="7412853" y="67240"/>
                </a:lnTo>
                <a:lnTo>
                  <a:pt x="7450835" y="90183"/>
                </a:lnTo>
                <a:lnTo>
                  <a:pt x="7486721" y="116042"/>
                </a:lnTo>
                <a:lnTo>
                  <a:pt x="7520346" y="144653"/>
                </a:lnTo>
                <a:lnTo>
                  <a:pt x="7551546" y="175853"/>
                </a:lnTo>
                <a:lnTo>
                  <a:pt x="7580157" y="209478"/>
                </a:lnTo>
                <a:lnTo>
                  <a:pt x="7606016" y="245364"/>
                </a:lnTo>
                <a:lnTo>
                  <a:pt x="7628959" y="283346"/>
                </a:lnTo>
                <a:lnTo>
                  <a:pt x="7648822" y="323262"/>
                </a:lnTo>
                <a:lnTo>
                  <a:pt x="7665441" y="364946"/>
                </a:lnTo>
                <a:lnTo>
                  <a:pt x="7678652" y="408236"/>
                </a:lnTo>
                <a:lnTo>
                  <a:pt x="7688291" y="452968"/>
                </a:lnTo>
                <a:lnTo>
                  <a:pt x="7694195" y="498977"/>
                </a:lnTo>
                <a:lnTo>
                  <a:pt x="7696200" y="546100"/>
                </a:lnTo>
                <a:lnTo>
                  <a:pt x="7696200" y="2730500"/>
                </a:lnTo>
                <a:lnTo>
                  <a:pt x="7694195" y="2777619"/>
                </a:lnTo>
                <a:lnTo>
                  <a:pt x="7688291" y="2823625"/>
                </a:lnTo>
                <a:lnTo>
                  <a:pt x="7678652" y="2868354"/>
                </a:lnTo>
                <a:lnTo>
                  <a:pt x="7665441" y="2911643"/>
                </a:lnTo>
                <a:lnTo>
                  <a:pt x="7648822" y="2953326"/>
                </a:lnTo>
                <a:lnTo>
                  <a:pt x="7628959" y="2993242"/>
                </a:lnTo>
                <a:lnTo>
                  <a:pt x="7606016" y="3031224"/>
                </a:lnTo>
                <a:lnTo>
                  <a:pt x="7580157" y="3067110"/>
                </a:lnTo>
                <a:lnTo>
                  <a:pt x="7551546" y="3100736"/>
                </a:lnTo>
                <a:lnTo>
                  <a:pt x="7520346" y="3131937"/>
                </a:lnTo>
                <a:lnTo>
                  <a:pt x="7486721" y="3160549"/>
                </a:lnTo>
                <a:lnTo>
                  <a:pt x="7450835" y="3186410"/>
                </a:lnTo>
                <a:lnTo>
                  <a:pt x="7412853" y="3209354"/>
                </a:lnTo>
                <a:lnTo>
                  <a:pt x="7372937" y="3229218"/>
                </a:lnTo>
                <a:lnTo>
                  <a:pt x="7331253" y="3245838"/>
                </a:lnTo>
                <a:lnTo>
                  <a:pt x="7287963" y="3259050"/>
                </a:lnTo>
                <a:lnTo>
                  <a:pt x="7243231" y="3268691"/>
                </a:lnTo>
                <a:lnTo>
                  <a:pt x="7197222" y="3274595"/>
                </a:lnTo>
                <a:lnTo>
                  <a:pt x="7150100" y="3276600"/>
                </a:lnTo>
                <a:lnTo>
                  <a:pt x="546100" y="3276600"/>
                </a:lnTo>
                <a:lnTo>
                  <a:pt x="498980" y="3274595"/>
                </a:lnTo>
                <a:lnTo>
                  <a:pt x="452974" y="3268691"/>
                </a:lnTo>
                <a:lnTo>
                  <a:pt x="408245" y="3259050"/>
                </a:lnTo>
                <a:lnTo>
                  <a:pt x="364956" y="3245838"/>
                </a:lnTo>
                <a:lnTo>
                  <a:pt x="323273" y="3229218"/>
                </a:lnTo>
                <a:lnTo>
                  <a:pt x="283357" y="3209354"/>
                </a:lnTo>
                <a:lnTo>
                  <a:pt x="245375" y="3186410"/>
                </a:lnTo>
                <a:lnTo>
                  <a:pt x="209489" y="3160549"/>
                </a:lnTo>
                <a:lnTo>
                  <a:pt x="175863" y="3131937"/>
                </a:lnTo>
                <a:lnTo>
                  <a:pt x="144662" y="3100736"/>
                </a:lnTo>
                <a:lnTo>
                  <a:pt x="116050" y="3067110"/>
                </a:lnTo>
                <a:lnTo>
                  <a:pt x="90189" y="3031224"/>
                </a:lnTo>
                <a:lnTo>
                  <a:pt x="67245" y="2993242"/>
                </a:lnTo>
                <a:lnTo>
                  <a:pt x="47381" y="2953326"/>
                </a:lnTo>
                <a:lnTo>
                  <a:pt x="30761" y="2911643"/>
                </a:lnTo>
                <a:lnTo>
                  <a:pt x="17549" y="2868354"/>
                </a:lnTo>
                <a:lnTo>
                  <a:pt x="7908" y="2823625"/>
                </a:lnTo>
                <a:lnTo>
                  <a:pt x="2004" y="2777619"/>
                </a:lnTo>
                <a:lnTo>
                  <a:pt x="0" y="2730500"/>
                </a:lnTo>
                <a:lnTo>
                  <a:pt x="0" y="5461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127119" y="3299333"/>
            <a:ext cx="4293235" cy="1673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5085" indent="-2540" algn="ctr">
              <a:lnSpc>
                <a:spcPct val="120000"/>
              </a:lnSpc>
              <a:spcBef>
                <a:spcPts val="100"/>
              </a:spcBef>
            </a:pPr>
            <a:r>
              <a:rPr sz="1800" spc="-5" dirty="0">
                <a:latin typeface="Arial" panose="020B0604020202020204"/>
                <a:cs typeface="Arial" panose="020B0604020202020204"/>
              </a:rPr>
              <a:t>Orang atau badan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yang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secara </a:t>
            </a:r>
            <a:r>
              <a:rPr sz="1800" spc="-10" dirty="0">
                <a:latin typeface="Arial" panose="020B0604020202020204"/>
                <a:cs typeface="Arial" panose="020B0604020202020204"/>
              </a:rPr>
              <a:t>nyata  mempunyai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suatu hak </a:t>
            </a:r>
            <a:r>
              <a:rPr sz="1800" dirty="0">
                <a:latin typeface="Arial" panose="020B0604020202020204"/>
                <a:cs typeface="Arial" panose="020B0604020202020204"/>
              </a:rPr>
              <a:t>atas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bumi,  dan/atau memperoleh manfaat atas bumi,  dan/atau memiliki, menguasai,</a:t>
            </a:r>
            <a:r>
              <a:rPr sz="1800" spc="35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dan/</a:t>
            </a:r>
            <a:endParaRPr sz="1800">
              <a:latin typeface="Arial" panose="020B0604020202020204"/>
              <a:cs typeface="Arial" panose="020B0604020202020204"/>
            </a:endParaRPr>
          </a:p>
          <a:p>
            <a:pPr marL="27305" algn="ctr">
              <a:lnSpc>
                <a:spcPct val="100000"/>
              </a:lnSpc>
              <a:spcBef>
                <a:spcPts val="435"/>
              </a:spcBef>
            </a:pPr>
            <a:r>
              <a:rPr sz="1800" spc="-5" dirty="0">
                <a:latin typeface="Arial" panose="020B0604020202020204"/>
                <a:cs typeface="Arial" panose="020B0604020202020204"/>
              </a:rPr>
              <a:t>atau memperoleh/manfaat atas</a:t>
            </a:r>
            <a:r>
              <a:rPr sz="1800" spc="5" dirty="0"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bangunan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055870" y="389331"/>
            <a:ext cx="1929130" cy="320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SUBJEK</a:t>
            </a:r>
            <a:r>
              <a:rPr sz="2000" b="1" spc="-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spc="5" dirty="0">
                <a:latin typeface="Times New Roman" panose="02020603050405020304"/>
                <a:cs typeface="Times New Roman" panose="02020603050405020304"/>
              </a:rPr>
              <a:t>PAJAK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2739" y="952881"/>
            <a:ext cx="2298065" cy="320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21665" algn="l"/>
                <a:tab pos="1664335" algn="l"/>
              </a:tabLst>
            </a:pPr>
            <a:r>
              <a:rPr sz="2000" b="1" spc="5" dirty="0">
                <a:latin typeface="Times New Roman" panose="02020603050405020304"/>
                <a:cs typeface="Times New Roman" panose="02020603050405020304"/>
              </a:rPr>
              <a:t>1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.	Su</a:t>
            </a:r>
            <a:r>
              <a:rPr sz="2000" b="1" spc="-10" dirty="0">
                <a:latin typeface="Times New Roman" panose="02020603050405020304"/>
                <a:cs typeface="Times New Roman" panose="02020603050405020304"/>
              </a:rPr>
              <a:t>b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jek	</a:t>
            </a:r>
            <a:r>
              <a:rPr sz="2000" b="1" spc="-10" dirty="0">
                <a:latin typeface="Times New Roman" panose="02020603050405020304"/>
                <a:cs typeface="Times New Roman" panose="02020603050405020304"/>
              </a:rPr>
              <a:t>p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aj</a:t>
            </a:r>
            <a:r>
              <a:rPr sz="2000" b="1" spc="-1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k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54170" y="952881"/>
            <a:ext cx="998855" cy="320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ber</a:t>
            </a:r>
            <a:r>
              <a:rPr sz="2000" b="1" spc="-15" dirty="0">
                <a:latin typeface="Times New Roman" panose="02020603050405020304"/>
                <a:cs typeface="Times New Roman" panose="02020603050405020304"/>
              </a:rPr>
              <a:t>n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b="1" spc="-10" dirty="0">
                <a:latin typeface="Times New Roman" panose="02020603050405020304"/>
                <a:cs typeface="Times New Roman" panose="02020603050405020304"/>
              </a:rPr>
              <a:t>m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a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05754" y="952881"/>
            <a:ext cx="1012190" cy="320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75615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A	yang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69404" y="952881"/>
            <a:ext cx="2420620" cy="320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925955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me</a:t>
            </a:r>
            <a:r>
              <a:rPr sz="2000" b="1" spc="-20" dirty="0">
                <a:latin typeface="Times New Roman" panose="02020603050405020304"/>
                <a:cs typeface="Times New Roman" panose="02020603050405020304"/>
              </a:rPr>
              <a:t>m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anfa</a:t>
            </a:r>
            <a:r>
              <a:rPr sz="2000" b="1" spc="-15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tk</a:t>
            </a:r>
            <a:r>
              <a:rPr sz="2000" b="1" spc="-15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n	atau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12340" y="1257681"/>
            <a:ext cx="2312035" cy="320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32280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men</a:t>
            </a:r>
            <a:r>
              <a:rPr sz="2000" b="1" spc="-10" dirty="0">
                <a:latin typeface="Times New Roman" panose="02020603050405020304"/>
                <a:cs typeface="Times New Roman" panose="02020603050405020304"/>
              </a:rPr>
              <a:t>g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gun</a:t>
            </a:r>
            <a:r>
              <a:rPr sz="2000" b="1" spc="-1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kan	bumi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80330" y="1257681"/>
            <a:ext cx="985519" cy="320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dan/atau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23330" y="1257681"/>
            <a:ext cx="3267075" cy="320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82065" algn="l"/>
                <a:tab pos="2027555" algn="l"/>
                <a:tab pos="2846070" algn="l"/>
              </a:tabLst>
            </a:pPr>
            <a:r>
              <a:rPr sz="2000" b="1" spc="-10" dirty="0">
                <a:latin typeface="Times New Roman" panose="02020603050405020304"/>
                <a:cs typeface="Times New Roman" panose="02020603050405020304"/>
              </a:rPr>
              <a:t>b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angu</a:t>
            </a:r>
            <a:r>
              <a:rPr sz="2000" b="1" spc="-10" dirty="0">
                <a:latin typeface="Times New Roman" panose="02020603050405020304"/>
                <a:cs typeface="Times New Roman" panose="02020603050405020304"/>
              </a:rPr>
              <a:t>n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an	m</a:t>
            </a:r>
            <a:r>
              <a:rPr sz="2000" b="1" spc="-10" dirty="0"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l</a:t>
            </a:r>
            <a:r>
              <a:rPr sz="2000" b="1" spc="-25" dirty="0"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k	o</a:t>
            </a:r>
            <a:r>
              <a:rPr sz="2000" b="1" spc="-10" dirty="0">
                <a:latin typeface="Times New Roman" panose="02020603050405020304"/>
                <a:cs typeface="Times New Roman" panose="02020603050405020304"/>
              </a:rPr>
              <a:t>r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ang	</a:t>
            </a:r>
            <a:r>
              <a:rPr sz="2000" b="1" spc="-20" dirty="0">
                <a:latin typeface="Times New Roman" panose="02020603050405020304"/>
                <a:cs typeface="Times New Roman" panose="02020603050405020304"/>
              </a:rPr>
              <a:t>l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ain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02739" y="1562481"/>
            <a:ext cx="7489190" cy="3829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2300" marR="6985" algn="just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bernama B bukan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karena sesuatu hak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berdasarkan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UU bukan 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karena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perjanjian maka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dalam hal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demikian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A yang 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memanfaatkan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atau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menggunakan bumi dan/atau bangunan 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tersebut ditetapkan sebagai Wajib</a:t>
            </a:r>
            <a:r>
              <a:rPr sz="2000" b="1" spc="-13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Pajak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622300" marR="5080" indent="-609600" algn="just">
              <a:lnSpc>
                <a:spcPct val="100000"/>
              </a:lnSpc>
              <a:spcBef>
                <a:spcPts val="480"/>
              </a:spcBef>
              <a:buAutoNum type="arabicPeriod" startAt="2"/>
              <a:tabLst>
                <a:tab pos="622300" algn="l"/>
                <a:tab pos="2909570" algn="l"/>
                <a:tab pos="4542155" algn="l"/>
                <a:tab pos="6950075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Suatu objek pajak yang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masih dalam sengketa pemilikan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di  pengad</a:t>
            </a:r>
            <a:r>
              <a:rPr sz="2000" b="1" spc="-15" dirty="0"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l</a:t>
            </a:r>
            <a:r>
              <a:rPr sz="2000" b="1" spc="-15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n,	ma</a:t>
            </a:r>
            <a:r>
              <a:rPr sz="2000" b="1" spc="-10" dirty="0">
                <a:latin typeface="Times New Roman" panose="02020603050405020304"/>
                <a:cs typeface="Times New Roman" panose="02020603050405020304"/>
              </a:rPr>
              <a:t>k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a	o</a:t>
            </a:r>
            <a:r>
              <a:rPr sz="2000" b="1" spc="-10" dirty="0">
                <a:latin typeface="Times New Roman" panose="02020603050405020304"/>
                <a:cs typeface="Times New Roman" panose="02020603050405020304"/>
              </a:rPr>
              <a:t>r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ang/</a:t>
            </a:r>
            <a:r>
              <a:rPr sz="2000" b="1" spc="-15" dirty="0">
                <a:latin typeface="Times New Roman" panose="02020603050405020304"/>
                <a:cs typeface="Times New Roman" panose="02020603050405020304"/>
              </a:rPr>
              <a:t>b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adan	</a:t>
            </a:r>
            <a:r>
              <a:rPr sz="2000" b="1" spc="5" dirty="0">
                <a:latin typeface="Times New Roman" panose="02020603050405020304"/>
                <a:cs typeface="Times New Roman" panose="02020603050405020304"/>
              </a:rPr>
              <a:t>y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ang 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memanfaatkan/menggunakan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objek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pajak tersebut ditetapkan 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sebagai Wajib</a:t>
            </a:r>
            <a:r>
              <a:rPr sz="2000" b="1" spc="-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Pajak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622300" marR="5715" indent="-609600" algn="just">
              <a:lnSpc>
                <a:spcPct val="100000"/>
              </a:lnSpc>
              <a:spcBef>
                <a:spcPts val="480"/>
              </a:spcBef>
              <a:buAutoNum type="arabicPeriod" startAt="2"/>
              <a:tabLst>
                <a:tab pos="622300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Subjek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pajak dalam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waktu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lama berada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di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luar wilayah letak 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objek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pajak,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sedang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untuk merawat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objek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pajak tersebut  dikuasakan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kepada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orang/badan, maka orang/badan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yang  diberi kuasa dapat ditunjuk sebagai Wajib</a:t>
            </a:r>
            <a:r>
              <a:rPr sz="2000" b="1" spc="-1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Pajak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31593" y="1167130"/>
            <a:ext cx="6871970" cy="320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 panose="02020603050405020304"/>
                <a:cs typeface="Times New Roman" panose="02020603050405020304"/>
              </a:rPr>
              <a:t>Dasar Pengenaan Pajak adalah Nilai </a:t>
            </a:r>
            <a:r>
              <a:rPr sz="2000" spc="5" dirty="0">
                <a:latin typeface="Times New Roman" panose="02020603050405020304"/>
                <a:cs typeface="Times New Roman" panose="02020603050405020304"/>
              </a:rPr>
              <a:t>Jual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Objek Pajak</a:t>
            </a:r>
            <a:r>
              <a:rPr sz="2000" spc="-1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dirty="0">
                <a:latin typeface="Times New Roman" panose="02020603050405020304"/>
                <a:cs typeface="Times New Roman" panose="02020603050405020304"/>
              </a:rPr>
              <a:t>(NJOP)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31593" y="1898345"/>
            <a:ext cx="7160259" cy="34182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2300" marR="5080" indent="-609600" algn="just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NJOP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ditetapkan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setiap 3 tahun oleh Menkeu,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kecuali untuk  daerah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tertentu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ditetapkan setiap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tahun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sesuai 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perkembangan daerahnya, dengan memperhatikan</a:t>
            </a:r>
            <a:r>
              <a:rPr sz="2000" b="1" spc="-12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: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 panose="02020603050405020304"/>
              <a:cs typeface="Times New Roman" panose="02020603050405020304"/>
            </a:endParaRPr>
          </a:p>
          <a:p>
            <a:pPr marL="622300" indent="-6096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621665" algn="l"/>
                <a:tab pos="622300" algn="l"/>
                <a:tab pos="1459865" algn="l"/>
                <a:tab pos="2591435" algn="l"/>
                <a:tab pos="3261995" algn="l"/>
                <a:tab pos="4437380" algn="l"/>
                <a:tab pos="5033010" algn="l"/>
                <a:tab pos="6179185" algn="l"/>
                <a:tab pos="6749415" algn="l"/>
              </a:tabLst>
            </a:pPr>
            <a:r>
              <a:rPr sz="2000" b="1" spc="-15" dirty="0">
                <a:latin typeface="Times New Roman" panose="02020603050405020304"/>
                <a:cs typeface="Times New Roman" panose="02020603050405020304"/>
              </a:rPr>
              <a:t>H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arga	r</a:t>
            </a:r>
            <a:r>
              <a:rPr sz="2000" b="1" spc="-10" dirty="0">
                <a:latin typeface="Times New Roman" panose="02020603050405020304"/>
                <a:cs typeface="Times New Roman" panose="02020603050405020304"/>
              </a:rPr>
              <a:t>ata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-</a:t>
            </a:r>
            <a:r>
              <a:rPr sz="2000" b="1" spc="-15" dirty="0">
                <a:latin typeface="Times New Roman" panose="02020603050405020304"/>
                <a:cs typeface="Times New Roman" panose="02020603050405020304"/>
              </a:rPr>
              <a:t>r</a:t>
            </a:r>
            <a:r>
              <a:rPr sz="2000" b="1" spc="5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ta	y</a:t>
            </a:r>
            <a:r>
              <a:rPr sz="2000" b="1" spc="10" dirty="0">
                <a:latin typeface="Times New Roman" panose="02020603050405020304"/>
                <a:cs typeface="Times New Roman" panose="02020603050405020304"/>
              </a:rPr>
              <a:t>a</a:t>
            </a:r>
            <a:r>
              <a:rPr sz="2000" b="1" spc="-10" dirty="0">
                <a:latin typeface="Times New Roman" panose="02020603050405020304"/>
                <a:cs typeface="Times New Roman" panose="02020603050405020304"/>
              </a:rPr>
              <a:t>n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g	d</a:t>
            </a:r>
            <a:r>
              <a:rPr sz="2000" b="1" spc="-20" dirty="0">
                <a:latin typeface="Times New Roman" panose="02020603050405020304"/>
                <a:cs typeface="Times New Roman" panose="02020603050405020304"/>
              </a:rPr>
              <a:t>i</a:t>
            </a:r>
            <a:r>
              <a:rPr sz="2000" b="1" spc="-10" dirty="0">
                <a:latin typeface="Times New Roman" panose="02020603050405020304"/>
                <a:cs typeface="Times New Roman" panose="02020603050405020304"/>
              </a:rPr>
              <a:t>p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eroleh	</a:t>
            </a:r>
            <a:r>
              <a:rPr sz="2000" b="1" spc="-10" dirty="0">
                <a:latin typeface="Times New Roman" panose="02020603050405020304"/>
                <a:cs typeface="Times New Roman" panose="02020603050405020304"/>
              </a:rPr>
              <a:t>d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ari	</a:t>
            </a:r>
            <a:r>
              <a:rPr sz="2000" b="1" spc="-10" dirty="0">
                <a:latin typeface="Times New Roman" panose="02020603050405020304"/>
                <a:cs typeface="Times New Roman" panose="02020603050405020304"/>
              </a:rPr>
              <a:t>t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ransa</a:t>
            </a:r>
            <a:r>
              <a:rPr sz="2000" b="1" spc="-10" dirty="0">
                <a:latin typeface="Times New Roman" panose="02020603050405020304"/>
                <a:cs typeface="Times New Roman" panose="02020603050405020304"/>
              </a:rPr>
              <a:t>k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si	jual	beli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622300">
              <a:lnSpc>
                <a:spcPct val="100000"/>
              </a:lnSpc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yang terjadi secara</a:t>
            </a:r>
            <a:r>
              <a:rPr sz="2000" b="1" spc="-8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wajar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622300" marR="6985" indent="-609600">
              <a:lnSpc>
                <a:spcPct val="100000"/>
              </a:lnSpc>
              <a:spcBef>
                <a:spcPts val="480"/>
              </a:spcBef>
              <a:buAutoNum type="arabicPeriod" startAt="2"/>
              <a:tabLst>
                <a:tab pos="621665" algn="l"/>
                <a:tab pos="622300" algn="l"/>
              </a:tabLst>
            </a:pP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Perbandingan harga dengan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objek </a:t>
            </a:r>
            <a:r>
              <a:rPr sz="2000" b="1" spc="-5" dirty="0">
                <a:latin typeface="Times New Roman" panose="02020603050405020304"/>
                <a:cs typeface="Times New Roman" panose="02020603050405020304"/>
              </a:rPr>
              <a:t>lain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yang sejenis yang  letaknya berdekatan dan telah diketahui harga</a:t>
            </a:r>
            <a:r>
              <a:rPr sz="2000" b="1" spc="-16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jualnya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622300" indent="-609600">
              <a:lnSpc>
                <a:spcPct val="100000"/>
              </a:lnSpc>
              <a:spcBef>
                <a:spcPts val="480"/>
              </a:spcBef>
              <a:buAutoNum type="arabicPeriod" startAt="2"/>
              <a:tabLst>
                <a:tab pos="621665" algn="l"/>
                <a:tab pos="622300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Nilai perolehan</a:t>
            </a:r>
            <a:r>
              <a:rPr sz="2000" b="1" spc="-4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baru</a:t>
            </a:r>
            <a:endParaRPr sz="2000">
              <a:latin typeface="Times New Roman" panose="02020603050405020304"/>
              <a:cs typeface="Times New Roman" panose="02020603050405020304"/>
            </a:endParaRPr>
          </a:p>
          <a:p>
            <a:pPr marL="622300" indent="-609600">
              <a:lnSpc>
                <a:spcPct val="100000"/>
              </a:lnSpc>
              <a:spcBef>
                <a:spcPts val="480"/>
              </a:spcBef>
              <a:buAutoNum type="arabicPeriod" startAt="2"/>
              <a:tabLst>
                <a:tab pos="621665" algn="l"/>
                <a:tab pos="622300" algn="l"/>
              </a:tabLst>
            </a:pPr>
            <a:r>
              <a:rPr sz="2000" b="1" dirty="0">
                <a:latin typeface="Times New Roman" panose="02020603050405020304"/>
                <a:cs typeface="Times New Roman" panose="02020603050405020304"/>
              </a:rPr>
              <a:t>Penentuan Nilai Jual Objek</a:t>
            </a:r>
            <a:r>
              <a:rPr sz="2000" b="1" spc="-1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000" b="1" dirty="0">
                <a:latin typeface="Times New Roman" panose="02020603050405020304"/>
                <a:cs typeface="Times New Roman" panose="02020603050405020304"/>
              </a:rPr>
              <a:t>Pengganti</a:t>
            </a:r>
            <a:endParaRPr sz="20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86000" y="304800"/>
            <a:ext cx="7543800" cy="438150"/>
          </a:xfrm>
          <a:prstGeom prst="rect">
            <a:avLst/>
          </a:prstGeom>
          <a:solidFill>
            <a:srgbClr val="00CC99"/>
          </a:solidFill>
          <a:ln w="9144">
            <a:solidFill>
              <a:srgbClr val="000000"/>
            </a:solidFill>
          </a:ln>
        </p:spPr>
        <p:txBody>
          <a:bodyPr vert="horz" wrap="square" lIns="0" tIns="161290" rIns="0" bIns="0" rtlCol="0">
            <a:spAutoFit/>
          </a:bodyPr>
          <a:lstStyle/>
          <a:p>
            <a:pPr marL="2197100">
              <a:lnSpc>
                <a:spcPct val="100000"/>
              </a:lnSpc>
              <a:spcBef>
                <a:spcPts val="1270"/>
              </a:spcBef>
            </a:pPr>
            <a:r>
              <a:rPr sz="1800" b="1" spc="-15" dirty="0">
                <a:latin typeface="Arial" panose="020B0604020202020204"/>
                <a:cs typeface="Arial" panose="020B0604020202020204"/>
              </a:rPr>
              <a:t>DASAR </a:t>
            </a:r>
            <a:r>
              <a:rPr sz="1800" b="1" spc="-10" dirty="0">
                <a:latin typeface="Arial" panose="020B0604020202020204"/>
                <a:cs typeface="Arial" panose="020B0604020202020204"/>
              </a:rPr>
              <a:t>PENGENAAN</a:t>
            </a:r>
            <a:r>
              <a:rPr sz="1800" b="1" spc="120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spc="-45" dirty="0">
                <a:latin typeface="Arial" panose="020B0604020202020204"/>
                <a:cs typeface="Arial" panose="020B0604020202020204"/>
              </a:rPr>
              <a:t>PAJAK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0"/>
            <a:ext cx="9143999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02739" y="1911223"/>
            <a:ext cx="7486650" cy="116078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622300" marR="5080" indent="-609600" algn="just">
              <a:lnSpc>
                <a:spcPct val="80000"/>
              </a:lnSpc>
              <a:spcBef>
                <a:spcPts val="620"/>
              </a:spcBef>
            </a:pPr>
            <a:r>
              <a:rPr sz="2200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Nilai jual obyek pajak diberikan pengurangan yang sering  disebut sebagai Nilai Jual Obyek Pajak Tidak Kena  </a:t>
            </a:r>
            <a:r>
              <a:rPr sz="2200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Pajak (NJOPTKP) untuk </a:t>
            </a:r>
            <a:r>
              <a:rPr sz="2200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setiap Wajib </a:t>
            </a:r>
            <a:r>
              <a:rPr sz="2200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Pajak adalah  </a:t>
            </a:r>
            <a:r>
              <a:rPr sz="2200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maksimum sebesar </a:t>
            </a:r>
            <a:r>
              <a:rPr sz="2200" spc="-10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Rp</a:t>
            </a:r>
            <a:r>
              <a:rPr sz="2200" spc="50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200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12.000.000,-</a:t>
            </a:r>
            <a:endParaRPr sz="22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2739" y="3051429"/>
            <a:ext cx="7488555" cy="207391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622300" marR="6350" indent="-609600" algn="just">
              <a:lnSpc>
                <a:spcPct val="80000"/>
              </a:lnSpc>
              <a:spcBef>
                <a:spcPts val="620"/>
              </a:spcBef>
            </a:pPr>
            <a:r>
              <a:rPr sz="22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Apabila seorang Wajib Pajak mempunyai 2 (dua) Objek  Pajak atau lebih, yang diberikan NJOPTKP hanya  obyek yang terbesar, sedangkan objek pajak lainnya  tetap </a:t>
            </a:r>
            <a:r>
              <a:rPr sz="2200" b="1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dikenakan </a:t>
            </a:r>
            <a:r>
              <a:rPr sz="22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secara penuh </a:t>
            </a:r>
            <a:r>
              <a:rPr sz="2200" b="1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tanpa </a:t>
            </a:r>
            <a:r>
              <a:rPr sz="22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dikurangi  NJOPTKP (KMK</a:t>
            </a:r>
            <a:r>
              <a:rPr sz="2200" b="1" u="heavy" spc="5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imes New Roman" panose="02020603050405020304"/>
                <a:cs typeface="Times New Roman" panose="02020603050405020304"/>
                <a:hlinkClick r:id="rId3"/>
              </a:rPr>
              <a:t> </a:t>
            </a:r>
            <a:r>
              <a:rPr sz="2200" b="1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Times New Roman" panose="02020603050405020304"/>
                <a:cs typeface="Times New Roman" panose="02020603050405020304"/>
                <a:hlinkClick r:id="rId3"/>
              </a:rPr>
              <a:t>Nomor.201/KMK.04/2000</a:t>
            </a:r>
            <a:r>
              <a:rPr sz="22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)</a:t>
            </a:r>
            <a:endParaRPr sz="2200">
              <a:latin typeface="Times New Roman" panose="02020603050405020304"/>
              <a:cs typeface="Times New Roman" panose="02020603050405020304"/>
            </a:endParaRPr>
          </a:p>
          <a:p>
            <a:pPr marL="622300" marR="5080" indent="-609600" algn="just">
              <a:lnSpc>
                <a:spcPct val="79000"/>
              </a:lnSpc>
              <a:spcBef>
                <a:spcPts val="555"/>
              </a:spcBef>
              <a:buFont typeface="Wingdings" panose="05000000000000000000"/>
              <a:buChar char=""/>
              <a:tabLst>
                <a:tab pos="622300" algn="l"/>
              </a:tabLst>
            </a:pPr>
            <a:r>
              <a:rPr sz="22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NJOPTKP untuk </a:t>
            </a:r>
            <a:r>
              <a:rPr sz="2200" b="1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DKI </a:t>
            </a:r>
            <a:r>
              <a:rPr sz="22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mulai tahun 2001 </a:t>
            </a:r>
            <a:r>
              <a:rPr sz="2200" b="1" spc="-10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Rp </a:t>
            </a:r>
            <a:r>
              <a:rPr sz="22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10.000.000  (berdasarkan masing-masing perdati</a:t>
            </a:r>
            <a:r>
              <a:rPr sz="2200" b="1" spc="60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500" b="1" spc="-5" dirty="0">
                <a:solidFill>
                  <a:srgbClr val="001F5F"/>
                </a:solidFill>
                <a:latin typeface="Times New Roman" panose="02020603050405020304"/>
                <a:cs typeface="Times New Roman" panose="02020603050405020304"/>
              </a:rPr>
              <a:t>II)</a:t>
            </a:r>
            <a:endParaRPr sz="25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81200" y="533400"/>
            <a:ext cx="8305800" cy="454025"/>
          </a:xfrm>
          <a:prstGeom prst="rect">
            <a:avLst/>
          </a:prstGeom>
          <a:solidFill>
            <a:srgbClr val="00CC99"/>
          </a:solidFill>
          <a:ln w="9144">
            <a:solidFill>
              <a:srgbClr val="000000"/>
            </a:solidFill>
          </a:ln>
        </p:spPr>
        <p:txBody>
          <a:bodyPr vert="horz" wrap="square" lIns="0" tIns="177165" rIns="0" bIns="0" rtlCol="0">
            <a:spAutoFit/>
          </a:bodyPr>
          <a:lstStyle/>
          <a:p>
            <a:pPr marL="3536950" marR="1581150" indent="-2021205">
              <a:lnSpc>
                <a:spcPct val="100000"/>
              </a:lnSpc>
              <a:spcBef>
                <a:spcPts val="1395"/>
              </a:spcBef>
            </a:pPr>
            <a:r>
              <a:rPr sz="1800" b="1" spc="-10" dirty="0">
                <a:latin typeface="Arial" panose="020B0604020202020204"/>
                <a:cs typeface="Arial" panose="020B0604020202020204"/>
              </a:rPr>
              <a:t>NILAI </a:t>
            </a:r>
            <a:r>
              <a:rPr sz="1800" b="1" spc="-20" dirty="0">
                <a:latin typeface="Arial" panose="020B0604020202020204"/>
                <a:cs typeface="Arial" panose="020B0604020202020204"/>
              </a:rPr>
              <a:t>JUAL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OBJEK </a:t>
            </a:r>
            <a:r>
              <a:rPr sz="1800" b="1" spc="-40" dirty="0">
                <a:latin typeface="Arial" panose="020B0604020202020204"/>
                <a:cs typeface="Arial" panose="020B0604020202020204"/>
              </a:rPr>
              <a:t>PAJAK </a:t>
            </a:r>
            <a:r>
              <a:rPr sz="1800" b="1" spc="-15" dirty="0">
                <a:latin typeface="Arial" panose="020B0604020202020204"/>
                <a:cs typeface="Arial" panose="020B0604020202020204"/>
              </a:rPr>
              <a:t>TIDAK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KENA </a:t>
            </a:r>
            <a:r>
              <a:rPr sz="1800" b="1" spc="-45" dirty="0">
                <a:latin typeface="Arial" panose="020B0604020202020204"/>
                <a:cs typeface="Arial" panose="020B0604020202020204"/>
              </a:rPr>
              <a:t>PAJAK 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(NJOPTKP</a:t>
            </a:r>
            <a:r>
              <a:rPr sz="1800" spc="-5" dirty="0">
                <a:latin typeface="Arial" panose="020B0604020202020204"/>
                <a:cs typeface="Arial" panose="020B0604020202020204"/>
              </a:rPr>
              <a:t>)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1497</Words>
  <Application>Microsoft Office PowerPoint</Application>
  <PresentationFormat>Widescreen</PresentationFormat>
  <Paragraphs>166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Calibri</vt:lpstr>
      <vt:lpstr>Calibri Light</vt:lpstr>
      <vt:lpstr>Comic Sans MS</vt:lpstr>
      <vt:lpstr>Tahoma</vt:lpstr>
      <vt:lpstr>Times New Roman</vt:lpstr>
      <vt:lpstr>Trebuchet MS</vt:lpstr>
      <vt:lpstr>Verdana</vt:lpstr>
      <vt:lpstr>Wingdings</vt:lpstr>
      <vt:lpstr>Office Theme</vt:lpstr>
      <vt:lpstr>1_Office Theme</vt:lpstr>
      <vt:lpstr>POLTEK STMI PAJAK BUMI &amp;BBANGUNAN</vt:lpstr>
      <vt:lpstr>Pajak Bumi dan  Bangunan</vt:lpstr>
      <vt:lpstr>PENGERTIAN PBB</vt:lpstr>
      <vt:lpstr>OBJEK PBB</vt:lpstr>
      <vt:lpstr>OBJEK PBB YANG DIKECUALIKAN</vt:lpstr>
      <vt:lpstr>SUBJEK PBB</vt:lpstr>
      <vt:lpstr>PowerPoint Presentation</vt:lpstr>
      <vt:lpstr>Dasar Pengenaan Pajak adalah Nilai Jual Objek Pajak (NJOP)</vt:lpstr>
      <vt:lpstr>Nilai jual obyek pajak diberikan pengurangan yang sering  disebut sebagai Nilai Jual Obyek Pajak Tidak Kena  Pajak (NJOPTKP) untuk setiap Wajib Pajak adalah  maksimum sebesar Rp 12.000.000,-</vt:lpstr>
      <vt:lpstr>PowerPoint Presentation</vt:lpstr>
      <vt:lpstr>Latihan 1:</vt:lpstr>
      <vt:lpstr>PowerPoint Presentation</vt:lpstr>
      <vt:lpstr>Dasar Penghitungan PBB adalah Nilai Jual Kena Pajak (NJKP)  Besarnya NJKP adalah sebagai berikut : 40% untuk; Objek pajak perkebunan,objek pajak kehutanan,objek  pajak perumahan yang WPnya perorangan dengan NJOP  sama atau lebih dari Rp 1 M, dan tidak dimiliki, dikuasai atau  dimanfaatkan oleh PNS, ABRI, dan para pensiunan termasuk  janda/dudanya yang berpenghasilan semata-mata dari gaji  atau uang pensiun</vt:lpstr>
      <vt:lpstr>PowerPoint Presentation</vt:lpstr>
      <vt:lpstr>contoh:</vt:lpstr>
      <vt:lpstr>PowerPoint Presentation</vt:lpstr>
      <vt:lpstr>LATIHAN 4</vt:lpstr>
      <vt:lpstr>1. Tahun pajak  takwin</vt:lpstr>
      <vt:lpstr>Bea Perolehan Hak Atas  Tanah dan Bangunan  (BPHTB)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PBB</dc:title>
  <dc:creator>USER</dc:creator>
  <cp:lastModifiedBy>365 Pro Plus</cp:lastModifiedBy>
  <cp:revision>2</cp:revision>
  <dcterms:created xsi:type="dcterms:W3CDTF">2019-03-26T11:59:33Z</dcterms:created>
  <dcterms:modified xsi:type="dcterms:W3CDTF">2021-01-15T06:09:00Z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1033-10.2.0.7635</vt:lpwstr>
  </property>
</Properties>
</file>