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7" r:id="rId3"/>
    <p:sldId id="268" r:id="rId4"/>
    <p:sldId id="269" r:id="rId5"/>
    <p:sldId id="270" r:id="rId6"/>
    <p:sldId id="271" r:id="rId7"/>
    <p:sldId id="266" r:id="rId8"/>
    <p:sldId id="258" r:id="rId9"/>
    <p:sldId id="259" r:id="rId10"/>
    <p:sldId id="260" r:id="rId11"/>
    <p:sldId id="261" r:id="rId12"/>
    <p:sldId id="262"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922DEE0-6EF5-471C-84A0-58529A7994F3}" type="datetimeFigureOut">
              <a:rPr lang="en-US" smtClean="0"/>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2A63E-2D03-4569-BB48-3B263239CAC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22DEE0-6EF5-471C-84A0-58529A7994F3}" type="datetimeFigureOut">
              <a:rPr lang="en-US" smtClean="0"/>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2A63E-2D03-4569-BB48-3B263239CAC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22DEE0-6EF5-471C-84A0-58529A7994F3}" type="datetimeFigureOut">
              <a:rPr lang="en-US" smtClean="0"/>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2A63E-2D03-4569-BB48-3B263239CAC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22DEE0-6EF5-471C-84A0-58529A7994F3}" type="datetimeFigureOut">
              <a:rPr lang="en-US" smtClean="0"/>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2A63E-2D03-4569-BB48-3B263239CAC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22DEE0-6EF5-471C-84A0-58529A7994F3}" type="datetimeFigureOut">
              <a:rPr lang="en-US" smtClean="0"/>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2A63E-2D03-4569-BB48-3B263239CAC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922DEE0-6EF5-471C-84A0-58529A7994F3}" type="datetimeFigureOut">
              <a:rPr lang="en-US" smtClean="0"/>
              <a:t>8/12/2019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C2A63E-2D03-4569-BB48-3B263239CAC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922DEE0-6EF5-471C-84A0-58529A7994F3}" type="datetimeFigureOut">
              <a:rPr lang="en-US" smtClean="0"/>
              <a:t>8/12/2019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C2A63E-2D03-4569-BB48-3B263239CAC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922DEE0-6EF5-471C-84A0-58529A7994F3}" type="datetimeFigureOut">
              <a:rPr lang="en-US" smtClean="0"/>
              <a:t>8/12/2019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C2A63E-2D03-4569-BB48-3B263239CAC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22DEE0-6EF5-471C-84A0-58529A7994F3}" type="datetimeFigureOut">
              <a:rPr lang="en-US" smtClean="0"/>
              <a:t>8/12/2019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C2A63E-2D03-4569-BB48-3B263239CAC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22DEE0-6EF5-471C-84A0-58529A7994F3}" type="datetimeFigureOut">
              <a:rPr lang="en-US" smtClean="0"/>
              <a:t>8/12/2019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C2A63E-2D03-4569-BB48-3B263239CAC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22DEE0-6EF5-471C-84A0-58529A7994F3}" type="datetimeFigureOut">
              <a:rPr lang="en-US" smtClean="0"/>
              <a:t>8/12/2019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C2A63E-2D03-4569-BB48-3B263239CAC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22DEE0-6EF5-471C-84A0-58529A7994F3}" type="datetimeFigureOut">
              <a:rPr lang="en-US" smtClean="0"/>
              <a:t>8/12/2019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C2A63E-2D03-4569-BB48-3B263239CAC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763000" cy="6011902"/>
          </a:xfrm>
          <a:prstGeom prst="rect">
            <a:avLst/>
          </a:prstGeom>
        </p:spPr>
        <p:txBody>
          <a:bodyPr wrap="square">
            <a:spAutoFit/>
          </a:bodyPr>
          <a:lstStyle/>
          <a:p>
            <a:pPr algn="just">
              <a:lnSpc>
                <a:spcPct val="150000"/>
              </a:lnSpc>
              <a:spcAft>
                <a:spcPts val="800"/>
              </a:spcAft>
            </a:pPr>
            <a:r>
              <a:rPr lang="id-ID" sz="2800" b="1" dirty="0" smtClean="0">
                <a:solidFill>
                  <a:srgbClr val="3E3F3C"/>
                </a:solidFill>
                <a:ea typeface="Times New Roman" panose="02020603050405020304" pitchFamily="18" charset="0"/>
                <a:cs typeface="Times New Roman" panose="02020603050405020304" pitchFamily="18" charset="0"/>
              </a:rPr>
              <a:t>BIAYA DALAM BIAYA DALAM ARTI LUAS DAN </a:t>
            </a:r>
            <a:r>
              <a:rPr lang="id-ID" sz="2800" b="1" dirty="0">
                <a:solidFill>
                  <a:srgbClr val="3E3F3C"/>
                </a:solidFill>
                <a:ea typeface="Times New Roman" panose="02020603050405020304" pitchFamily="18" charset="0"/>
                <a:cs typeface="Times New Roman" panose="02020603050405020304" pitchFamily="18" charset="0"/>
              </a:rPr>
              <a:t>ARTI </a:t>
            </a:r>
            <a:r>
              <a:rPr lang="id-ID" sz="2800" b="1" dirty="0" smtClean="0">
                <a:solidFill>
                  <a:srgbClr val="3E3F3C"/>
                </a:solidFill>
                <a:ea typeface="Times New Roman" panose="02020603050405020304" pitchFamily="18" charset="0"/>
                <a:cs typeface="Times New Roman" panose="02020603050405020304" pitchFamily="18" charset="0"/>
              </a:rPr>
              <a:t>SEMPIT:</a:t>
            </a:r>
            <a:r>
              <a:rPr lang="id-ID" sz="2800" dirty="0" smtClean="0">
                <a:solidFill>
                  <a:srgbClr val="3E3F3C"/>
                </a:solidFill>
                <a:ea typeface="Times New Roman" panose="02020603050405020304" pitchFamily="18" charset="0"/>
                <a:cs typeface="Times New Roman" panose="02020603050405020304" pitchFamily="18" charset="0"/>
              </a:rPr>
              <a:t> </a:t>
            </a:r>
            <a:endParaRPr lang="id-ID" sz="2800" dirty="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Courier New" panose="02070309020205020404" pitchFamily="49" charset="0"/>
              <a:buChar char="o"/>
            </a:pPr>
            <a:r>
              <a:rPr lang="id-ID" sz="2800" dirty="0" smtClean="0">
                <a:solidFill>
                  <a:srgbClr val="3E3F3C"/>
                </a:solidFill>
                <a:ea typeface="Times New Roman" panose="02020603050405020304" pitchFamily="18" charset="0"/>
                <a:cs typeface="Times New Roman" panose="02020603050405020304" pitchFamily="18" charset="0"/>
              </a:rPr>
              <a:t>Dalam arti </a:t>
            </a:r>
            <a:r>
              <a:rPr lang="id-ID" sz="2800" b="1" dirty="0" smtClean="0">
                <a:solidFill>
                  <a:srgbClr val="3E3F3C"/>
                </a:solidFill>
                <a:ea typeface="Times New Roman" panose="02020603050405020304" pitchFamily="18" charset="0"/>
                <a:cs typeface="Times New Roman" panose="02020603050405020304" pitchFamily="18" charset="0"/>
              </a:rPr>
              <a:t>luas</a:t>
            </a:r>
            <a:r>
              <a:rPr lang="id-ID" sz="2800" dirty="0" smtClean="0">
                <a:solidFill>
                  <a:srgbClr val="3E3F3C"/>
                </a:solidFill>
                <a:ea typeface="Times New Roman" panose="02020603050405020304" pitchFamily="18" charset="0"/>
                <a:cs typeface="Times New Roman" panose="02020603050405020304" pitchFamily="18" charset="0"/>
              </a:rPr>
              <a:t> adalah pengorbanan </a:t>
            </a:r>
            <a:r>
              <a:rPr lang="id-ID" sz="2800" dirty="0">
                <a:solidFill>
                  <a:srgbClr val="3E3F3C"/>
                </a:solidFill>
                <a:ea typeface="Times New Roman" panose="02020603050405020304" pitchFamily="18" charset="0"/>
                <a:cs typeface="Times New Roman" panose="02020603050405020304" pitchFamily="18" charset="0"/>
              </a:rPr>
              <a:t>sumber ekonomi yang diukur dalam satuan uang yang </a:t>
            </a:r>
            <a:r>
              <a:rPr lang="id-ID" sz="2800" u="sng" dirty="0">
                <a:solidFill>
                  <a:srgbClr val="3E3F3C"/>
                </a:solidFill>
                <a:ea typeface="Times New Roman" panose="02020603050405020304" pitchFamily="18" charset="0"/>
                <a:cs typeface="Times New Roman" panose="02020603050405020304" pitchFamily="18" charset="0"/>
              </a:rPr>
              <a:t>telah terjadi dan kemungkinan akan terjad</a:t>
            </a:r>
            <a:r>
              <a:rPr lang="id-ID" sz="2800" dirty="0">
                <a:solidFill>
                  <a:srgbClr val="3E3F3C"/>
                </a:solidFill>
                <a:ea typeface="Times New Roman" panose="02020603050405020304" pitchFamily="18" charset="0"/>
                <a:cs typeface="Times New Roman" panose="02020603050405020304" pitchFamily="18" charset="0"/>
              </a:rPr>
              <a:t>i (belum terjadi) untuk tujuan tertentu</a:t>
            </a:r>
            <a:r>
              <a:rPr lang="id-ID" sz="2800" dirty="0" smtClean="0">
                <a:solidFill>
                  <a:srgbClr val="3E3F3C"/>
                </a:solidFill>
                <a:ea typeface="Times New Roman" panose="02020603050405020304" pitchFamily="18" charset="0"/>
                <a:cs typeface="Times New Roman" panose="02020603050405020304" pitchFamily="18" charset="0"/>
              </a:rPr>
              <a:t>.</a:t>
            </a:r>
          </a:p>
          <a:p>
            <a:pPr lvl="0" algn="just">
              <a:lnSpc>
                <a:spcPct val="150000"/>
              </a:lnSpc>
              <a:spcAft>
                <a:spcPts val="0"/>
              </a:spcAft>
            </a:pPr>
            <a:r>
              <a:rPr lang="id-ID" sz="2800" dirty="0" smtClean="0">
                <a:solidFill>
                  <a:srgbClr val="3E3F3C"/>
                </a:solidFill>
                <a:ea typeface="Times New Roman" panose="02020603050405020304" pitchFamily="18" charset="0"/>
                <a:cs typeface="Times New Roman" panose="02020603050405020304" pitchFamily="18" charset="0"/>
              </a:rPr>
              <a:t> </a:t>
            </a:r>
            <a:endParaRPr lang="id-ID" sz="2800" dirty="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Courier New" panose="02070309020205020404" pitchFamily="49" charset="0"/>
              <a:buChar char="o"/>
            </a:pPr>
            <a:r>
              <a:rPr lang="id-ID" sz="2800" dirty="0">
                <a:solidFill>
                  <a:srgbClr val="3E3F3C"/>
                </a:solidFill>
                <a:ea typeface="Times New Roman" panose="02020603050405020304" pitchFamily="18" charset="0"/>
                <a:cs typeface="Times New Roman" panose="02020603050405020304" pitchFamily="18" charset="0"/>
              </a:rPr>
              <a:t>Pengertian biaya dalam arti </a:t>
            </a:r>
            <a:r>
              <a:rPr lang="id-ID" sz="2800" b="1" dirty="0">
                <a:solidFill>
                  <a:srgbClr val="3E3F3C"/>
                </a:solidFill>
                <a:ea typeface="Times New Roman" panose="02020603050405020304" pitchFamily="18" charset="0"/>
                <a:cs typeface="Times New Roman" panose="02020603050405020304" pitchFamily="18" charset="0"/>
              </a:rPr>
              <a:t>sempit</a:t>
            </a:r>
            <a:r>
              <a:rPr lang="id-ID" sz="2800" dirty="0">
                <a:solidFill>
                  <a:srgbClr val="3E3F3C"/>
                </a:solidFill>
                <a:ea typeface="Times New Roman" panose="02020603050405020304" pitchFamily="18" charset="0"/>
                <a:cs typeface="Times New Roman" panose="02020603050405020304" pitchFamily="18" charset="0"/>
              </a:rPr>
              <a:t> adalah sebagai pengorbanan sumber ekonomi untuk memperoleh aktiva.</a:t>
            </a:r>
            <a:endParaRPr lang="id-ID" sz="2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1807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Biaya</a:t>
            </a:r>
            <a:r>
              <a:rPr lang="en-US" dirty="0"/>
              <a:t> </a:t>
            </a:r>
            <a:r>
              <a:rPr lang="en-US" dirty="0" err="1"/>
              <a:t>Bahan</a:t>
            </a:r>
            <a:r>
              <a:rPr lang="en-US" dirty="0"/>
              <a:t> </a:t>
            </a:r>
            <a:r>
              <a:rPr lang="en-US" dirty="0" err="1"/>
              <a:t>Langsung</a:t>
            </a:r>
            <a:endParaRPr lang="en-US" dirty="0"/>
          </a:p>
        </p:txBody>
      </p:sp>
      <p:sp>
        <p:nvSpPr>
          <p:cNvPr id="3" name="Content Placeholder 2"/>
          <p:cNvSpPr>
            <a:spLocks noGrp="1"/>
          </p:cNvSpPr>
          <p:nvPr>
            <p:ph idx="1"/>
          </p:nvPr>
        </p:nvSpPr>
        <p:spPr/>
        <p:txBody>
          <a:bodyPr/>
          <a:lstStyle/>
          <a:p>
            <a:r>
              <a:rPr lang="en-US" dirty="0" err="1"/>
              <a:t>Biaya</a:t>
            </a:r>
            <a:r>
              <a:rPr lang="en-US" dirty="0"/>
              <a:t> </a:t>
            </a:r>
            <a:r>
              <a:rPr lang="en-US" dirty="0" err="1"/>
              <a:t>bahan</a:t>
            </a:r>
            <a:r>
              <a:rPr lang="en-US" dirty="0"/>
              <a:t> </a:t>
            </a:r>
            <a:r>
              <a:rPr lang="en-US" dirty="0" err="1"/>
              <a:t>baku</a:t>
            </a:r>
            <a:r>
              <a:rPr lang="en-US" dirty="0"/>
              <a:t> </a:t>
            </a:r>
            <a:r>
              <a:rPr lang="en-US" dirty="0" err="1"/>
              <a:t>langsung</a:t>
            </a:r>
            <a:r>
              <a:rPr lang="en-US" dirty="0"/>
              <a:t> </a:t>
            </a:r>
            <a:r>
              <a:rPr lang="en-US" dirty="0" err="1"/>
              <a:t>adalah</a:t>
            </a:r>
            <a:r>
              <a:rPr lang="en-US" dirty="0"/>
              <a:t> </a:t>
            </a:r>
            <a:r>
              <a:rPr lang="en-US" dirty="0" err="1"/>
              <a:t>semua</a:t>
            </a:r>
            <a:r>
              <a:rPr lang="en-US" dirty="0"/>
              <a:t> </a:t>
            </a:r>
            <a:r>
              <a:rPr lang="en-US" dirty="0" err="1"/>
              <a:t>biaya</a:t>
            </a:r>
            <a:r>
              <a:rPr lang="en-US" dirty="0"/>
              <a:t> </a:t>
            </a:r>
            <a:r>
              <a:rPr lang="en-US" dirty="0" err="1"/>
              <a:t>bahan</a:t>
            </a:r>
            <a:r>
              <a:rPr lang="en-US" dirty="0"/>
              <a:t> yang </a:t>
            </a:r>
            <a:r>
              <a:rPr lang="en-US" dirty="0" err="1"/>
              <a:t>membentuk</a:t>
            </a:r>
            <a:r>
              <a:rPr lang="en-US" dirty="0"/>
              <a:t> </a:t>
            </a:r>
            <a:r>
              <a:rPr lang="en-US" dirty="0" err="1"/>
              <a:t>bagian</a:t>
            </a:r>
            <a:r>
              <a:rPr lang="en-US" dirty="0"/>
              <a:t> integral </a:t>
            </a:r>
            <a:r>
              <a:rPr lang="en-US" dirty="0" err="1"/>
              <a:t>dari</a:t>
            </a:r>
            <a:r>
              <a:rPr lang="en-US" dirty="0"/>
              <a:t> </a:t>
            </a:r>
            <a:r>
              <a:rPr lang="en-US" dirty="0" err="1"/>
              <a:t>barang</a:t>
            </a:r>
            <a:r>
              <a:rPr lang="en-US" dirty="0"/>
              <a:t> </a:t>
            </a:r>
            <a:r>
              <a:rPr lang="en-US" dirty="0" err="1"/>
              <a:t>jadi</a:t>
            </a:r>
            <a:r>
              <a:rPr lang="en-US" dirty="0"/>
              <a:t> </a:t>
            </a:r>
            <a:r>
              <a:rPr lang="en-US" dirty="0" err="1"/>
              <a:t>dan</a:t>
            </a:r>
            <a:r>
              <a:rPr lang="en-US" dirty="0"/>
              <a:t> yang </a:t>
            </a:r>
            <a:r>
              <a:rPr lang="en-US" dirty="0" err="1"/>
              <a:t>dapat</a:t>
            </a:r>
            <a:r>
              <a:rPr lang="en-US" dirty="0"/>
              <a:t> </a:t>
            </a:r>
            <a:r>
              <a:rPr lang="en-US" dirty="0" err="1"/>
              <a:t>dimasukkan</a:t>
            </a:r>
            <a:r>
              <a:rPr lang="en-US" dirty="0"/>
              <a:t> </a:t>
            </a:r>
            <a:r>
              <a:rPr lang="en-US" dirty="0" err="1"/>
              <a:t>langsung</a:t>
            </a:r>
            <a:r>
              <a:rPr lang="en-US" dirty="0"/>
              <a:t> </a:t>
            </a:r>
            <a:r>
              <a:rPr lang="en-US" dirty="0" err="1"/>
              <a:t>dalam</a:t>
            </a:r>
            <a:r>
              <a:rPr lang="en-US" dirty="0"/>
              <a:t> </a:t>
            </a:r>
            <a:r>
              <a:rPr lang="en-US" dirty="0" err="1"/>
              <a:t>kalkulasi</a:t>
            </a:r>
            <a:r>
              <a:rPr lang="en-US" dirty="0"/>
              <a:t> </a:t>
            </a:r>
            <a:r>
              <a:rPr lang="en-US" dirty="0" err="1"/>
              <a:t>biaya</a:t>
            </a:r>
            <a:r>
              <a:rPr lang="en-US" dirty="0"/>
              <a:t> </a:t>
            </a:r>
            <a:r>
              <a:rPr lang="en-US" dirty="0" err="1"/>
              <a:t>produk</a:t>
            </a:r>
            <a:r>
              <a:rPr lang="en-US" dirty="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Contoh</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a:t>Bahan</a:t>
            </a:r>
            <a:r>
              <a:rPr lang="en-US" dirty="0"/>
              <a:t> Baku (</a:t>
            </a:r>
            <a:r>
              <a:rPr lang="en-US" dirty="0" err="1"/>
              <a:t>bahan</a:t>
            </a:r>
            <a:r>
              <a:rPr lang="en-US" dirty="0"/>
              <a:t> yang </a:t>
            </a:r>
            <a:r>
              <a:rPr lang="en-US" dirty="0" err="1"/>
              <a:t>belum</a:t>
            </a:r>
            <a:r>
              <a:rPr lang="en-US" dirty="0"/>
              <a:t> </a:t>
            </a:r>
            <a:r>
              <a:rPr lang="en-US" dirty="0" err="1"/>
              <a:t>pernah</a:t>
            </a:r>
            <a:r>
              <a:rPr lang="en-US" dirty="0"/>
              <a:t> </a:t>
            </a:r>
            <a:r>
              <a:rPr lang="en-US" dirty="0" err="1"/>
              <a:t>mengalami</a:t>
            </a:r>
            <a:r>
              <a:rPr lang="en-US" dirty="0"/>
              <a:t> </a:t>
            </a:r>
            <a:r>
              <a:rPr lang="en-US" dirty="0" err="1"/>
              <a:t>proses</a:t>
            </a:r>
            <a:r>
              <a:rPr lang="en-US" dirty="0"/>
              <a:t> </a:t>
            </a:r>
            <a:r>
              <a:rPr lang="en-US" dirty="0" err="1"/>
              <a:t>pengolahan</a:t>
            </a:r>
            <a:r>
              <a:rPr lang="en-US" dirty="0"/>
              <a:t>)</a:t>
            </a:r>
          </a:p>
          <a:p>
            <a:pPr>
              <a:buNone/>
            </a:pPr>
            <a:r>
              <a:rPr lang="en-US" dirty="0" err="1"/>
              <a:t>Contoh</a:t>
            </a:r>
            <a:r>
              <a:rPr lang="en-US" dirty="0"/>
              <a:t> : </a:t>
            </a:r>
            <a:r>
              <a:rPr lang="en-US" dirty="0" err="1"/>
              <a:t>kapas</a:t>
            </a:r>
            <a:r>
              <a:rPr lang="en-US" dirty="0"/>
              <a:t>, </a:t>
            </a:r>
            <a:r>
              <a:rPr lang="en-US" dirty="0" err="1"/>
              <a:t>bulu</a:t>
            </a:r>
            <a:r>
              <a:rPr lang="en-US" dirty="0"/>
              <a:t> </a:t>
            </a:r>
            <a:r>
              <a:rPr lang="en-US" dirty="0" err="1"/>
              <a:t>hewan</a:t>
            </a:r>
            <a:endParaRPr lang="en-US" dirty="0"/>
          </a:p>
          <a:p>
            <a:r>
              <a:rPr lang="en-US" dirty="0" err="1"/>
              <a:t>Bahan</a:t>
            </a:r>
            <a:r>
              <a:rPr lang="en-US" dirty="0"/>
              <a:t> </a:t>
            </a:r>
            <a:r>
              <a:rPr lang="en-US" dirty="0" err="1"/>
              <a:t>Setengah</a:t>
            </a:r>
            <a:r>
              <a:rPr lang="en-US" dirty="0"/>
              <a:t> </a:t>
            </a:r>
            <a:r>
              <a:rPr lang="en-US" dirty="0" err="1"/>
              <a:t>Jadi</a:t>
            </a:r>
            <a:r>
              <a:rPr lang="en-US" dirty="0"/>
              <a:t> (</a:t>
            </a:r>
            <a:r>
              <a:rPr lang="en-US" dirty="0" err="1"/>
              <a:t>bahan</a:t>
            </a:r>
            <a:r>
              <a:rPr lang="en-US" dirty="0"/>
              <a:t> yang </a:t>
            </a:r>
            <a:r>
              <a:rPr lang="en-US" dirty="0" err="1"/>
              <a:t>sudah</a:t>
            </a:r>
            <a:r>
              <a:rPr lang="en-US" dirty="0"/>
              <a:t> </a:t>
            </a:r>
            <a:r>
              <a:rPr lang="en-US" dirty="0" err="1"/>
              <a:t>di</a:t>
            </a:r>
            <a:r>
              <a:rPr lang="en-US" dirty="0"/>
              <a:t> </a:t>
            </a:r>
            <a:r>
              <a:rPr lang="en-US" dirty="0" err="1"/>
              <a:t>olah</a:t>
            </a:r>
            <a:r>
              <a:rPr lang="en-US" dirty="0"/>
              <a:t> </a:t>
            </a:r>
            <a:r>
              <a:rPr lang="en-US" dirty="0" err="1"/>
              <a:t>tapi</a:t>
            </a:r>
            <a:r>
              <a:rPr lang="en-US" dirty="0"/>
              <a:t> </a:t>
            </a:r>
            <a:r>
              <a:rPr lang="en-US" dirty="0" err="1"/>
              <a:t>belum</a:t>
            </a:r>
            <a:r>
              <a:rPr lang="en-US" dirty="0"/>
              <a:t> </a:t>
            </a:r>
            <a:r>
              <a:rPr lang="en-US" dirty="0" err="1"/>
              <a:t>menjadi</a:t>
            </a:r>
            <a:r>
              <a:rPr lang="en-US" dirty="0"/>
              <a:t> </a:t>
            </a:r>
            <a:r>
              <a:rPr lang="en-US" dirty="0" err="1"/>
              <a:t>produk</a:t>
            </a:r>
            <a:r>
              <a:rPr lang="en-US" dirty="0"/>
              <a:t> </a:t>
            </a:r>
            <a:r>
              <a:rPr lang="en-US" dirty="0" err="1"/>
              <a:t>akhir</a:t>
            </a:r>
            <a:r>
              <a:rPr lang="en-US" dirty="0"/>
              <a:t>)</a:t>
            </a:r>
          </a:p>
          <a:p>
            <a:r>
              <a:rPr lang="en-US" dirty="0" err="1"/>
              <a:t>Contoh</a:t>
            </a:r>
            <a:r>
              <a:rPr lang="en-US" dirty="0"/>
              <a:t> : </a:t>
            </a:r>
            <a:r>
              <a:rPr lang="en-US" dirty="0" err="1"/>
              <a:t>benang</a:t>
            </a:r>
            <a:r>
              <a:rPr lang="en-US" dirty="0"/>
              <a:t>, </a:t>
            </a:r>
            <a:r>
              <a:rPr lang="en-US" dirty="0" err="1"/>
              <a:t>Kain</a:t>
            </a:r>
            <a:r>
              <a:rPr lang="en-US" dirty="0"/>
              <a:t>, </a:t>
            </a:r>
            <a:r>
              <a:rPr lang="en-US" dirty="0" err="1"/>
              <a:t>kancing</a:t>
            </a:r>
            <a:r>
              <a:rPr lang="en-US" dirty="0"/>
              <a:t> </a:t>
            </a:r>
            <a:r>
              <a:rPr lang="en-US" dirty="0" err="1"/>
              <a:t>baju</a:t>
            </a:r>
            <a:endParaRPr lang="en-US" dirty="0"/>
          </a:p>
          <a:p>
            <a:r>
              <a:rPr lang="en-US" dirty="0" err="1"/>
              <a:t>Bahan</a:t>
            </a:r>
            <a:r>
              <a:rPr lang="en-US" dirty="0"/>
              <a:t> </a:t>
            </a:r>
            <a:r>
              <a:rPr lang="en-US" dirty="0" err="1"/>
              <a:t>jadi</a:t>
            </a:r>
            <a:r>
              <a:rPr lang="en-US" dirty="0"/>
              <a:t> :</a:t>
            </a:r>
            <a:r>
              <a:rPr lang="en-US" dirty="0" err="1"/>
              <a:t>bahan</a:t>
            </a:r>
            <a:r>
              <a:rPr lang="en-US" dirty="0"/>
              <a:t> yang </a:t>
            </a:r>
            <a:r>
              <a:rPr lang="en-US" dirty="0" err="1"/>
              <a:t>siap</a:t>
            </a:r>
            <a:r>
              <a:rPr lang="en-US" dirty="0"/>
              <a:t> </a:t>
            </a:r>
            <a:r>
              <a:rPr lang="en-US" dirty="0" err="1"/>
              <a:t>di</a:t>
            </a:r>
            <a:r>
              <a:rPr lang="en-US" dirty="0"/>
              <a:t> </a:t>
            </a:r>
            <a:r>
              <a:rPr lang="en-US" dirty="0" err="1"/>
              <a:t>konsumsi</a:t>
            </a:r>
            <a:r>
              <a:rPr lang="en-US" dirty="0"/>
              <a:t> </a:t>
            </a:r>
            <a:r>
              <a:rPr lang="en-US" dirty="0" err="1"/>
              <a:t>untuk</a:t>
            </a:r>
            <a:r>
              <a:rPr lang="en-US" dirty="0"/>
              <a:t> </a:t>
            </a:r>
            <a:r>
              <a:rPr lang="en-US" dirty="0" err="1"/>
              <a:t>memenuhi</a:t>
            </a:r>
            <a:r>
              <a:rPr lang="en-US" dirty="0"/>
              <a:t> </a:t>
            </a:r>
            <a:r>
              <a:rPr lang="en-US" dirty="0" err="1"/>
              <a:t>kebutuhan</a:t>
            </a:r>
            <a:endParaRPr lang="en-US" dirty="0"/>
          </a:p>
          <a:p>
            <a:r>
              <a:rPr lang="en-US" dirty="0" err="1"/>
              <a:t>Contoh</a:t>
            </a:r>
            <a:r>
              <a:rPr lang="en-US" dirty="0"/>
              <a:t>: </a:t>
            </a:r>
            <a:r>
              <a:rPr lang="en-US" dirty="0" err="1"/>
              <a:t>kemeja</a:t>
            </a:r>
            <a:endParaRPr lang="en-US" dirty="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Biaya</a:t>
            </a:r>
            <a:r>
              <a:rPr lang="en-US" dirty="0"/>
              <a:t> </a:t>
            </a:r>
            <a:r>
              <a:rPr lang="en-US" dirty="0" err="1"/>
              <a:t>Tenaga</a:t>
            </a:r>
            <a:r>
              <a:rPr lang="en-US" dirty="0"/>
              <a:t> </a:t>
            </a:r>
            <a:r>
              <a:rPr lang="en-US" dirty="0" err="1"/>
              <a:t>Kerja</a:t>
            </a:r>
            <a:r>
              <a:rPr lang="en-US" dirty="0"/>
              <a:t> </a:t>
            </a:r>
            <a:r>
              <a:rPr lang="en-US" dirty="0" err="1"/>
              <a:t>Langsung</a:t>
            </a:r>
            <a:endParaRPr lang="en-US" dirty="0"/>
          </a:p>
        </p:txBody>
      </p:sp>
      <p:sp>
        <p:nvSpPr>
          <p:cNvPr id="3" name="Content Placeholder 2"/>
          <p:cNvSpPr>
            <a:spLocks noGrp="1"/>
          </p:cNvSpPr>
          <p:nvPr>
            <p:ph idx="1"/>
          </p:nvPr>
        </p:nvSpPr>
        <p:spPr/>
        <p:txBody>
          <a:bodyPr/>
          <a:lstStyle/>
          <a:p>
            <a:r>
              <a:rPr lang="en-US" dirty="0" err="1"/>
              <a:t>Biaya</a:t>
            </a:r>
            <a:r>
              <a:rPr lang="en-US" dirty="0"/>
              <a:t> </a:t>
            </a:r>
            <a:r>
              <a:rPr lang="en-US" dirty="0" err="1"/>
              <a:t>tenaga</a:t>
            </a:r>
            <a:r>
              <a:rPr lang="en-US" dirty="0"/>
              <a:t> </a:t>
            </a:r>
            <a:r>
              <a:rPr lang="en-US" dirty="0" err="1"/>
              <a:t>kerja</a:t>
            </a:r>
            <a:r>
              <a:rPr lang="en-US" dirty="0"/>
              <a:t> </a:t>
            </a:r>
            <a:r>
              <a:rPr lang="en-US" dirty="0" err="1"/>
              <a:t>langsung</a:t>
            </a:r>
            <a:r>
              <a:rPr lang="en-US" dirty="0"/>
              <a:t> </a:t>
            </a:r>
            <a:r>
              <a:rPr lang="en-US" dirty="0" err="1"/>
              <a:t>adalah</a:t>
            </a:r>
            <a:r>
              <a:rPr lang="en-US" dirty="0"/>
              <a:t> </a:t>
            </a:r>
            <a:r>
              <a:rPr lang="en-US" dirty="0" err="1"/>
              <a:t>karyawan</a:t>
            </a:r>
            <a:r>
              <a:rPr lang="en-US" dirty="0"/>
              <a:t> </a:t>
            </a:r>
            <a:r>
              <a:rPr lang="en-US" dirty="0" err="1"/>
              <a:t>atau</a:t>
            </a:r>
            <a:r>
              <a:rPr lang="en-US" dirty="0"/>
              <a:t> </a:t>
            </a:r>
            <a:r>
              <a:rPr lang="en-US" dirty="0" err="1"/>
              <a:t>karyawati</a:t>
            </a:r>
            <a:r>
              <a:rPr lang="en-US" dirty="0"/>
              <a:t> yang </a:t>
            </a:r>
            <a:r>
              <a:rPr lang="en-US" dirty="0" err="1"/>
              <a:t>dikerahkan</a:t>
            </a:r>
            <a:r>
              <a:rPr lang="en-US" dirty="0"/>
              <a:t> </a:t>
            </a:r>
            <a:r>
              <a:rPr lang="en-US" dirty="0" err="1"/>
              <a:t>untuk</a:t>
            </a:r>
            <a:r>
              <a:rPr lang="en-US" dirty="0"/>
              <a:t> </a:t>
            </a:r>
            <a:r>
              <a:rPr lang="en-US" dirty="0" err="1"/>
              <a:t>mengubah</a:t>
            </a:r>
            <a:r>
              <a:rPr lang="en-US" dirty="0"/>
              <a:t> </a:t>
            </a:r>
            <a:r>
              <a:rPr lang="en-US" dirty="0" err="1"/>
              <a:t>bahan</a:t>
            </a:r>
            <a:r>
              <a:rPr lang="en-US" dirty="0"/>
              <a:t> </a:t>
            </a:r>
            <a:r>
              <a:rPr lang="en-US" dirty="0" err="1"/>
              <a:t>langsung</a:t>
            </a:r>
            <a:r>
              <a:rPr lang="en-US" dirty="0"/>
              <a:t> </a:t>
            </a:r>
            <a:r>
              <a:rPr lang="en-US" dirty="0" err="1"/>
              <a:t>menjadi</a:t>
            </a:r>
            <a:r>
              <a:rPr lang="en-US" dirty="0"/>
              <a:t> </a:t>
            </a:r>
            <a:r>
              <a:rPr lang="en-US" dirty="0" err="1"/>
              <a:t>barang</a:t>
            </a:r>
            <a:r>
              <a:rPr lang="en-US" dirty="0"/>
              <a:t> </a:t>
            </a:r>
            <a:r>
              <a:rPr lang="en-US" dirty="0" err="1"/>
              <a:t>jadi</a:t>
            </a:r>
            <a:r>
              <a:rPr lang="en-US" dirty="0"/>
              <a:t>. </a:t>
            </a:r>
          </a:p>
          <a:p>
            <a:r>
              <a:rPr lang="en-US" dirty="0" err="1"/>
              <a:t>Contoh</a:t>
            </a:r>
            <a:r>
              <a:rPr lang="en-US" dirty="0"/>
              <a:t> : </a:t>
            </a:r>
            <a:r>
              <a:rPr lang="en-US" dirty="0" err="1"/>
              <a:t>Gaji</a:t>
            </a:r>
            <a:r>
              <a:rPr lang="en-US" dirty="0"/>
              <a:t> </a:t>
            </a:r>
            <a:r>
              <a:rPr lang="en-US" dirty="0" err="1"/>
              <a:t>para</a:t>
            </a:r>
            <a:r>
              <a:rPr lang="en-US" dirty="0"/>
              <a:t> </a:t>
            </a:r>
            <a:r>
              <a:rPr lang="en-US" dirty="0" err="1"/>
              <a:t>karyawan</a:t>
            </a:r>
            <a:r>
              <a:rPr lang="en-US" dirty="0"/>
              <a:t> yang </a:t>
            </a:r>
            <a:r>
              <a:rPr lang="en-US" dirty="0" err="1"/>
              <a:t>dapat</a:t>
            </a:r>
            <a:r>
              <a:rPr lang="en-US" dirty="0"/>
              <a:t> </a:t>
            </a:r>
            <a:r>
              <a:rPr lang="en-US" dirty="0" err="1"/>
              <a:t>dibebankan</a:t>
            </a:r>
            <a:r>
              <a:rPr lang="en-US" dirty="0"/>
              <a:t> </a:t>
            </a:r>
            <a:r>
              <a:rPr lang="en-US" dirty="0" err="1"/>
              <a:t>kepada</a:t>
            </a:r>
            <a:r>
              <a:rPr lang="en-US" dirty="0"/>
              <a:t> </a:t>
            </a:r>
            <a:r>
              <a:rPr lang="en-US" dirty="0" err="1"/>
              <a:t>produk</a:t>
            </a:r>
            <a:r>
              <a:rPr lang="en-US" dirty="0"/>
              <a:t> </a:t>
            </a:r>
            <a:r>
              <a:rPr lang="en-US" dirty="0" err="1"/>
              <a:t>tertentu</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Biaya</a:t>
            </a:r>
            <a:r>
              <a:rPr lang="en-US" dirty="0"/>
              <a:t> Overhead </a:t>
            </a:r>
            <a:r>
              <a:rPr lang="en-US" dirty="0" err="1"/>
              <a:t>Pabrik</a:t>
            </a:r>
            <a:endParaRPr lang="en-US" dirty="0"/>
          </a:p>
        </p:txBody>
      </p:sp>
      <p:sp>
        <p:nvSpPr>
          <p:cNvPr id="3" name="Content Placeholder 2"/>
          <p:cNvSpPr>
            <a:spLocks noGrp="1"/>
          </p:cNvSpPr>
          <p:nvPr>
            <p:ph idx="1"/>
          </p:nvPr>
        </p:nvSpPr>
        <p:spPr/>
        <p:txBody>
          <a:bodyPr/>
          <a:lstStyle/>
          <a:p>
            <a:r>
              <a:rPr lang="en-US" dirty="0" err="1"/>
              <a:t>Biaya</a:t>
            </a:r>
            <a:r>
              <a:rPr lang="en-US" dirty="0"/>
              <a:t> overhead </a:t>
            </a:r>
            <a:r>
              <a:rPr lang="en-US" dirty="0" err="1"/>
              <a:t>pabrik</a:t>
            </a:r>
            <a:r>
              <a:rPr lang="en-US" dirty="0"/>
              <a:t> </a:t>
            </a:r>
            <a:r>
              <a:rPr lang="en-US" dirty="0" err="1"/>
              <a:t>disebut</a:t>
            </a:r>
            <a:r>
              <a:rPr lang="en-US" dirty="0"/>
              <a:t> </a:t>
            </a:r>
            <a:r>
              <a:rPr lang="en-US" dirty="0" err="1"/>
              <a:t>juga</a:t>
            </a:r>
            <a:r>
              <a:rPr lang="en-US" dirty="0"/>
              <a:t> </a:t>
            </a:r>
            <a:r>
              <a:rPr lang="en-US" dirty="0" err="1"/>
              <a:t>biaya</a:t>
            </a:r>
            <a:r>
              <a:rPr lang="en-US" dirty="0"/>
              <a:t> </a:t>
            </a:r>
            <a:r>
              <a:rPr lang="en-US" dirty="0" err="1"/>
              <a:t>produk</a:t>
            </a:r>
            <a:r>
              <a:rPr lang="en-US" dirty="0"/>
              <a:t> </a:t>
            </a:r>
            <a:r>
              <a:rPr lang="en-US" dirty="0" err="1"/>
              <a:t>tidak</a:t>
            </a:r>
            <a:r>
              <a:rPr lang="en-US" dirty="0"/>
              <a:t> </a:t>
            </a:r>
            <a:r>
              <a:rPr lang="en-US" dirty="0" err="1"/>
              <a:t>langsung</a:t>
            </a:r>
            <a:r>
              <a:rPr lang="en-US" dirty="0"/>
              <a:t>, </a:t>
            </a:r>
            <a:r>
              <a:rPr lang="en-US" dirty="0" err="1"/>
              <a:t>yaitu</a:t>
            </a:r>
            <a:r>
              <a:rPr lang="en-US" dirty="0"/>
              <a:t> </a:t>
            </a:r>
            <a:r>
              <a:rPr lang="en-US" dirty="0" err="1"/>
              <a:t>kumpulan</a:t>
            </a:r>
            <a:r>
              <a:rPr lang="en-US" dirty="0"/>
              <a:t> </a:t>
            </a:r>
            <a:r>
              <a:rPr lang="en-US" dirty="0" err="1"/>
              <a:t>dari</a:t>
            </a:r>
            <a:r>
              <a:rPr lang="en-US" dirty="0"/>
              <a:t> </a:t>
            </a:r>
            <a:r>
              <a:rPr lang="en-US" dirty="0" err="1"/>
              <a:t>semua</a:t>
            </a:r>
            <a:r>
              <a:rPr lang="en-US" dirty="0"/>
              <a:t> </a:t>
            </a:r>
            <a:r>
              <a:rPr lang="en-US" dirty="0" err="1"/>
              <a:t>biaya</a:t>
            </a:r>
            <a:r>
              <a:rPr lang="en-US" dirty="0"/>
              <a:t> </a:t>
            </a:r>
            <a:r>
              <a:rPr lang="en-US" dirty="0" err="1"/>
              <a:t>untuk</a:t>
            </a:r>
            <a:r>
              <a:rPr lang="en-US" dirty="0"/>
              <a:t> </a:t>
            </a:r>
            <a:r>
              <a:rPr lang="en-US" dirty="0" err="1"/>
              <a:t>membuat</a:t>
            </a:r>
            <a:r>
              <a:rPr lang="en-US" dirty="0"/>
              <a:t> </a:t>
            </a:r>
            <a:r>
              <a:rPr lang="en-US" dirty="0" err="1"/>
              <a:t>suatu</a:t>
            </a:r>
            <a:r>
              <a:rPr lang="en-US" dirty="0"/>
              <a:t> </a:t>
            </a:r>
            <a:r>
              <a:rPr lang="en-US" dirty="0" err="1"/>
              <a:t>produk</a:t>
            </a:r>
            <a:r>
              <a:rPr lang="en-US" dirty="0"/>
              <a:t> </a:t>
            </a:r>
            <a:r>
              <a:rPr lang="en-US" dirty="0" err="1"/>
              <a:t>selain</a:t>
            </a:r>
            <a:r>
              <a:rPr lang="en-US" dirty="0"/>
              <a:t> </a:t>
            </a:r>
            <a:r>
              <a:rPr lang="en-US" dirty="0" err="1"/>
              <a:t>biaya</a:t>
            </a:r>
            <a:r>
              <a:rPr lang="en-US" dirty="0"/>
              <a:t> </a:t>
            </a:r>
            <a:r>
              <a:rPr lang="en-US" dirty="0" err="1"/>
              <a:t>bahan</a:t>
            </a:r>
            <a:r>
              <a:rPr lang="en-US" dirty="0"/>
              <a:t> </a:t>
            </a:r>
            <a:r>
              <a:rPr lang="en-US" dirty="0" err="1"/>
              <a:t>baku</a:t>
            </a:r>
            <a:r>
              <a:rPr lang="en-US" dirty="0"/>
              <a:t> </a:t>
            </a:r>
            <a:r>
              <a:rPr lang="en-US" dirty="0" err="1"/>
              <a:t>langsung</a:t>
            </a:r>
            <a:r>
              <a:rPr lang="en-US" dirty="0"/>
              <a:t> </a:t>
            </a:r>
            <a:r>
              <a:rPr lang="en-US" dirty="0" err="1"/>
              <a:t>dan</a:t>
            </a:r>
            <a:r>
              <a:rPr lang="en-US" dirty="0"/>
              <a:t> </a:t>
            </a:r>
            <a:r>
              <a:rPr lang="en-US" dirty="0" err="1"/>
              <a:t>tidak</a:t>
            </a:r>
            <a:r>
              <a:rPr lang="en-US" dirty="0"/>
              <a:t> </a:t>
            </a:r>
            <a:r>
              <a:rPr lang="en-US" dirty="0" err="1"/>
              <a:t>langsung</a:t>
            </a:r>
            <a:r>
              <a:rPr lang="en-US" dirty="0"/>
              <a:t>.</a:t>
            </a:r>
          </a:p>
          <a:p>
            <a:r>
              <a:rPr lang="en-US" dirty="0" err="1"/>
              <a:t>Contoh</a:t>
            </a:r>
            <a:r>
              <a:rPr lang="en-US" dirty="0"/>
              <a:t> : </a:t>
            </a:r>
            <a:r>
              <a:rPr lang="en-US" dirty="0" err="1"/>
              <a:t>Biaya</a:t>
            </a:r>
            <a:r>
              <a:rPr lang="en-US" dirty="0"/>
              <a:t> </a:t>
            </a:r>
            <a:r>
              <a:rPr lang="en-US" dirty="0" err="1"/>
              <a:t>Pemasaran</a:t>
            </a:r>
            <a:r>
              <a:rPr lang="en-US" dirty="0"/>
              <a:t>, </a:t>
            </a:r>
            <a:r>
              <a:rPr lang="en-US" dirty="0" err="1"/>
              <a:t>biaya</a:t>
            </a:r>
            <a:r>
              <a:rPr lang="en-US" dirty="0"/>
              <a:t> </a:t>
            </a:r>
            <a:r>
              <a:rPr lang="en-US" dirty="0" err="1"/>
              <a:t>pemeliharaan</a:t>
            </a:r>
            <a:r>
              <a:rPr lang="en-US" dirty="0"/>
              <a:t> </a:t>
            </a:r>
            <a:r>
              <a:rPr lang="en-US" dirty="0" err="1"/>
              <a:t>dan</a:t>
            </a:r>
            <a:r>
              <a:rPr lang="en-US" dirty="0"/>
              <a:t> </a:t>
            </a:r>
            <a:r>
              <a:rPr lang="en-US" dirty="0" err="1"/>
              <a:t>Administrasi</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560" y="137160"/>
            <a:ext cx="8625840" cy="6247864"/>
          </a:xfrm>
          <a:prstGeom prst="rect">
            <a:avLst/>
          </a:prstGeom>
        </p:spPr>
        <p:txBody>
          <a:bodyPr wrap="square">
            <a:spAutoFit/>
          </a:bodyPr>
          <a:lstStyle/>
          <a:p>
            <a:pPr algn="just"/>
            <a:r>
              <a:rPr lang="id-ID" sz="4000" dirty="0">
                <a:solidFill>
                  <a:srgbClr val="3E3F3C"/>
                </a:solidFill>
                <a:latin typeface="Arial" panose="020B0604020202020204" pitchFamily="34" charset="0"/>
                <a:ea typeface="Times New Roman" panose="02020603050405020304" pitchFamily="18" charset="0"/>
              </a:rPr>
              <a:t>T</a:t>
            </a:r>
            <a:r>
              <a:rPr lang="id-ID" sz="4000" dirty="0" smtClean="0">
                <a:solidFill>
                  <a:srgbClr val="3E3F3C"/>
                </a:solidFill>
                <a:latin typeface="Arial" panose="020B0604020202020204" pitchFamily="34" charset="0"/>
                <a:ea typeface="Times New Roman" panose="02020603050405020304" pitchFamily="18" charset="0"/>
              </a:rPr>
              <a:t>erdapat </a:t>
            </a:r>
            <a:r>
              <a:rPr lang="id-ID" sz="4000" b="1" dirty="0">
                <a:solidFill>
                  <a:srgbClr val="3E3F3C"/>
                </a:solidFill>
                <a:latin typeface="Arial" panose="020B0604020202020204" pitchFamily="34" charset="0"/>
                <a:ea typeface="Times New Roman" panose="02020603050405020304" pitchFamily="18" charset="0"/>
              </a:rPr>
              <a:t>empat</a:t>
            </a:r>
            <a:r>
              <a:rPr lang="id-ID" sz="4000" dirty="0">
                <a:solidFill>
                  <a:srgbClr val="3E3F3C"/>
                </a:solidFill>
                <a:latin typeface="Arial" panose="020B0604020202020204" pitchFamily="34" charset="0"/>
                <a:ea typeface="Times New Roman" panose="02020603050405020304" pitchFamily="18" charset="0"/>
              </a:rPr>
              <a:t> </a:t>
            </a:r>
            <a:r>
              <a:rPr lang="id-ID" sz="4000" b="1" dirty="0">
                <a:solidFill>
                  <a:srgbClr val="3E3F3C"/>
                </a:solidFill>
                <a:latin typeface="Arial" panose="020B0604020202020204" pitchFamily="34" charset="0"/>
                <a:ea typeface="Times New Roman" panose="02020603050405020304" pitchFamily="18" charset="0"/>
              </a:rPr>
              <a:t>unsur</a:t>
            </a:r>
            <a:r>
              <a:rPr lang="id-ID" sz="4000" dirty="0">
                <a:solidFill>
                  <a:srgbClr val="3E3F3C"/>
                </a:solidFill>
                <a:latin typeface="Arial" panose="020B0604020202020204" pitchFamily="34" charset="0"/>
                <a:ea typeface="Times New Roman" panose="02020603050405020304" pitchFamily="18" charset="0"/>
              </a:rPr>
              <a:t> </a:t>
            </a:r>
            <a:r>
              <a:rPr lang="id-ID" sz="4000" b="1" dirty="0">
                <a:solidFill>
                  <a:srgbClr val="3E3F3C"/>
                </a:solidFill>
                <a:latin typeface="Arial" panose="020B0604020202020204" pitchFamily="34" charset="0"/>
                <a:ea typeface="Times New Roman" panose="02020603050405020304" pitchFamily="18" charset="0"/>
              </a:rPr>
              <a:t>pokok</a:t>
            </a:r>
            <a:r>
              <a:rPr lang="id-ID" sz="4000" dirty="0">
                <a:solidFill>
                  <a:srgbClr val="3E3F3C"/>
                </a:solidFill>
                <a:latin typeface="Arial" panose="020B0604020202020204" pitchFamily="34" charset="0"/>
                <a:ea typeface="Times New Roman" panose="02020603050405020304" pitchFamily="18" charset="0"/>
              </a:rPr>
              <a:t> </a:t>
            </a:r>
            <a:r>
              <a:rPr lang="id-ID" sz="4000" dirty="0" smtClean="0">
                <a:solidFill>
                  <a:srgbClr val="3E3F3C"/>
                </a:solidFill>
                <a:latin typeface="Arial" panose="020B0604020202020204" pitchFamily="34" charset="0"/>
                <a:ea typeface="Times New Roman" panose="02020603050405020304" pitchFamily="18" charset="0"/>
              </a:rPr>
              <a:t>Biaya yaitu: </a:t>
            </a:r>
            <a:r>
              <a:rPr lang="id-ID" sz="4000" dirty="0">
                <a:solidFill>
                  <a:srgbClr val="3E3F3C"/>
                </a:solidFill>
                <a:latin typeface="Arial" panose="020B0604020202020204" pitchFamily="34" charset="0"/>
                <a:ea typeface="Times New Roman" panose="02020603050405020304" pitchFamily="18" charset="0"/>
              </a:rPr>
              <a:t>:</a:t>
            </a:r>
            <a:br>
              <a:rPr lang="id-ID" sz="4000" dirty="0">
                <a:solidFill>
                  <a:srgbClr val="3E3F3C"/>
                </a:solidFill>
                <a:latin typeface="Arial" panose="020B0604020202020204" pitchFamily="34" charset="0"/>
                <a:ea typeface="Times New Roman" panose="02020603050405020304" pitchFamily="18" charset="0"/>
              </a:rPr>
            </a:br>
            <a:endParaRPr lang="id-ID" sz="4000" dirty="0" smtClean="0">
              <a:solidFill>
                <a:srgbClr val="3E3F3C"/>
              </a:solidFill>
              <a:latin typeface="Arial" panose="020B0604020202020204" pitchFamily="34" charset="0"/>
              <a:ea typeface="Times New Roman" panose="02020603050405020304" pitchFamily="18" charset="0"/>
            </a:endParaRPr>
          </a:p>
          <a:p>
            <a:pPr marL="742950" indent="-742950" algn="just">
              <a:buFont typeface="+mj-lt"/>
              <a:buAutoNum type="arabicPeriod"/>
            </a:pPr>
            <a:r>
              <a:rPr lang="id-ID" sz="4000" dirty="0" smtClean="0">
                <a:solidFill>
                  <a:srgbClr val="3E3F3C"/>
                </a:solidFill>
                <a:latin typeface="Arial" panose="020B0604020202020204" pitchFamily="34" charset="0"/>
                <a:ea typeface="Times New Roman" panose="02020603050405020304" pitchFamily="18" charset="0"/>
              </a:rPr>
              <a:t>Biaya </a:t>
            </a:r>
            <a:r>
              <a:rPr lang="id-ID" sz="4000" dirty="0">
                <a:solidFill>
                  <a:srgbClr val="3E3F3C"/>
                </a:solidFill>
                <a:latin typeface="Arial" panose="020B0604020202020204" pitchFamily="34" charset="0"/>
                <a:ea typeface="Times New Roman" panose="02020603050405020304" pitchFamily="18" charset="0"/>
              </a:rPr>
              <a:t>merupakan pengorbanan sumber </a:t>
            </a:r>
            <a:r>
              <a:rPr lang="id-ID" sz="4000" dirty="0" smtClean="0">
                <a:solidFill>
                  <a:srgbClr val="3E3F3C"/>
                </a:solidFill>
                <a:latin typeface="Arial" panose="020B0604020202020204" pitchFamily="34" charset="0"/>
                <a:ea typeface="Times New Roman" panose="02020603050405020304" pitchFamily="18" charset="0"/>
              </a:rPr>
              <a:t>ekonomi</a:t>
            </a:r>
          </a:p>
          <a:p>
            <a:pPr marL="742950" indent="-742950" algn="just">
              <a:buFont typeface="+mj-lt"/>
              <a:buAutoNum type="arabicPeriod"/>
            </a:pPr>
            <a:r>
              <a:rPr lang="id-ID" sz="4000" dirty="0" smtClean="0">
                <a:solidFill>
                  <a:srgbClr val="3E3F3C"/>
                </a:solidFill>
                <a:latin typeface="Arial" panose="020B0604020202020204" pitchFamily="34" charset="0"/>
                <a:ea typeface="Times New Roman" panose="02020603050405020304" pitchFamily="18" charset="0"/>
              </a:rPr>
              <a:t>Diukur </a:t>
            </a:r>
            <a:r>
              <a:rPr lang="id-ID" sz="4000" dirty="0">
                <a:solidFill>
                  <a:srgbClr val="3E3F3C"/>
                </a:solidFill>
                <a:latin typeface="Arial" panose="020B0604020202020204" pitchFamily="34" charset="0"/>
                <a:ea typeface="Times New Roman" panose="02020603050405020304" pitchFamily="18" charset="0"/>
              </a:rPr>
              <a:t>dalam satuan </a:t>
            </a:r>
            <a:r>
              <a:rPr lang="id-ID" sz="4000" dirty="0" smtClean="0">
                <a:solidFill>
                  <a:srgbClr val="3E3F3C"/>
                </a:solidFill>
                <a:latin typeface="Arial" panose="020B0604020202020204" pitchFamily="34" charset="0"/>
                <a:ea typeface="Times New Roman" panose="02020603050405020304" pitchFamily="18" charset="0"/>
              </a:rPr>
              <a:t>uang</a:t>
            </a:r>
          </a:p>
          <a:p>
            <a:pPr marL="742950" indent="-742950" algn="just">
              <a:buFont typeface="+mj-lt"/>
              <a:buAutoNum type="arabicPeriod"/>
            </a:pPr>
            <a:r>
              <a:rPr lang="id-ID" sz="4000" dirty="0" smtClean="0">
                <a:solidFill>
                  <a:srgbClr val="3E3F3C"/>
                </a:solidFill>
                <a:latin typeface="Arial" panose="020B0604020202020204" pitchFamily="34" charset="0"/>
                <a:ea typeface="Times New Roman" panose="02020603050405020304" pitchFamily="18" charset="0"/>
              </a:rPr>
              <a:t>Telah </a:t>
            </a:r>
            <a:r>
              <a:rPr lang="id-ID" sz="4000" dirty="0">
                <a:solidFill>
                  <a:srgbClr val="3E3F3C"/>
                </a:solidFill>
                <a:latin typeface="Arial" panose="020B0604020202020204" pitchFamily="34" charset="0"/>
                <a:ea typeface="Times New Roman" panose="02020603050405020304" pitchFamily="18" charset="0"/>
              </a:rPr>
              <a:t>terjadi atau secara potensial akan </a:t>
            </a:r>
            <a:r>
              <a:rPr lang="id-ID" sz="4000" dirty="0" smtClean="0">
                <a:solidFill>
                  <a:srgbClr val="3E3F3C"/>
                </a:solidFill>
                <a:latin typeface="Arial" panose="020B0604020202020204" pitchFamily="34" charset="0"/>
                <a:ea typeface="Times New Roman" panose="02020603050405020304" pitchFamily="18" charset="0"/>
              </a:rPr>
              <a:t>terjadi</a:t>
            </a:r>
          </a:p>
          <a:p>
            <a:pPr marL="742950" indent="-742950" algn="just">
              <a:buFont typeface="+mj-lt"/>
              <a:buAutoNum type="arabicPeriod"/>
            </a:pPr>
            <a:r>
              <a:rPr lang="id-ID" sz="4000" dirty="0" smtClean="0">
                <a:solidFill>
                  <a:srgbClr val="3E3F3C"/>
                </a:solidFill>
                <a:latin typeface="Arial" panose="020B0604020202020204" pitchFamily="34" charset="0"/>
                <a:ea typeface="Times New Roman" panose="02020603050405020304" pitchFamily="18" charset="0"/>
              </a:rPr>
              <a:t>Pengorbanan </a:t>
            </a:r>
            <a:r>
              <a:rPr lang="id-ID" sz="4000" dirty="0">
                <a:solidFill>
                  <a:srgbClr val="3E3F3C"/>
                </a:solidFill>
                <a:latin typeface="Arial" panose="020B0604020202020204" pitchFamily="34" charset="0"/>
                <a:ea typeface="Times New Roman" panose="02020603050405020304" pitchFamily="18" charset="0"/>
              </a:rPr>
              <a:t>tersebut untuk tujuan tertentu.</a:t>
            </a:r>
            <a:endParaRPr lang="id-ID" sz="4000" dirty="0"/>
          </a:p>
        </p:txBody>
      </p:sp>
    </p:spTree>
    <p:extLst>
      <p:ext uri="{BB962C8B-B14F-4D97-AF65-F5344CB8AC3E}">
        <p14:creationId xmlns:p14="http://schemas.microsoft.com/office/powerpoint/2010/main" val="3096738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763000" cy="5384359"/>
          </a:xfrm>
          <a:prstGeom prst="rect">
            <a:avLst/>
          </a:prstGeom>
        </p:spPr>
        <p:txBody>
          <a:bodyPr wrap="square">
            <a:spAutoFit/>
          </a:bodyPr>
          <a:lstStyle/>
          <a:p>
            <a:pPr algn="ctr">
              <a:lnSpc>
                <a:spcPct val="107000"/>
              </a:lnSpc>
              <a:spcAft>
                <a:spcPts val="0"/>
              </a:spcAft>
            </a:pPr>
            <a:r>
              <a:rPr lang="id-ID" sz="3600" b="1" dirty="0">
                <a:solidFill>
                  <a:srgbClr val="3E3F3C"/>
                </a:solidFill>
                <a:latin typeface="Arial" panose="020B0604020202020204" pitchFamily="34" charset="0"/>
                <a:ea typeface="Times New Roman" panose="02020603050405020304" pitchFamily="18" charset="0"/>
                <a:cs typeface="Arial" panose="020B0604020202020204" pitchFamily="34" charset="0"/>
              </a:rPr>
              <a:t>Penggolongan </a:t>
            </a:r>
            <a:r>
              <a:rPr lang="id-ID" sz="3600" b="1" dirty="0" smtClean="0">
                <a:solidFill>
                  <a:srgbClr val="3E3F3C"/>
                </a:solidFill>
                <a:latin typeface="Arial" panose="020B0604020202020204" pitchFamily="34" charset="0"/>
                <a:ea typeface="Times New Roman" panose="02020603050405020304" pitchFamily="18" charset="0"/>
                <a:cs typeface="Arial" panose="020B0604020202020204" pitchFamily="34" charset="0"/>
              </a:rPr>
              <a:t>Biaya didasarkan pada:</a:t>
            </a:r>
          </a:p>
          <a:p>
            <a:pPr algn="ctr">
              <a:lnSpc>
                <a:spcPct val="107000"/>
              </a:lnSpc>
              <a:spcAft>
                <a:spcPts val="0"/>
              </a:spcAft>
            </a:pPr>
            <a:endParaRPr lang="id-ID" sz="3600" b="1" dirty="0" smtClean="0">
              <a:solidFill>
                <a:srgbClr val="3E3F3C"/>
              </a:solidFill>
              <a:latin typeface="Arial" panose="020B0604020202020204" pitchFamily="34" charset="0"/>
              <a:ea typeface="Times New Roman" panose="02020603050405020304" pitchFamily="18" charset="0"/>
              <a:cs typeface="Arial" panose="020B0604020202020204" pitchFamily="34" charset="0"/>
            </a:endParaRPr>
          </a:p>
          <a:p>
            <a:pPr marL="514350" indent="-514350" algn="just">
              <a:lnSpc>
                <a:spcPct val="107000"/>
              </a:lnSpc>
              <a:spcAft>
                <a:spcPts val="0"/>
              </a:spcAft>
              <a:buFont typeface="+mj-lt"/>
              <a:buAutoNum type="arabicPeriod"/>
            </a:pPr>
            <a:r>
              <a:rPr lang="id-ID" sz="3600" dirty="0">
                <a:solidFill>
                  <a:srgbClr val="474747"/>
                </a:solidFill>
                <a:latin typeface="Arial" panose="020B0604020202020204" pitchFamily="34" charset="0"/>
                <a:ea typeface="Calibri" panose="020F0502020204030204" pitchFamily="34" charset="0"/>
                <a:cs typeface="Arial" panose="020B0604020202020204" pitchFamily="34" charset="0"/>
              </a:rPr>
              <a:t>O</a:t>
            </a:r>
            <a:r>
              <a:rPr lang="id-ID" sz="3600" dirty="0" smtClean="0">
                <a:solidFill>
                  <a:srgbClr val="474747"/>
                </a:solidFill>
                <a:latin typeface="Arial" panose="020B0604020202020204" pitchFamily="34" charset="0"/>
                <a:ea typeface="Calibri" panose="020F0502020204030204" pitchFamily="34" charset="0"/>
                <a:cs typeface="Arial" panose="020B0604020202020204" pitchFamily="34" charset="0"/>
              </a:rPr>
              <a:t>bjek </a:t>
            </a:r>
            <a:r>
              <a:rPr lang="id-ID" sz="3600" dirty="0">
                <a:solidFill>
                  <a:srgbClr val="474747"/>
                </a:solidFill>
                <a:latin typeface="Arial" panose="020B0604020202020204" pitchFamily="34" charset="0"/>
                <a:ea typeface="Calibri" panose="020F0502020204030204" pitchFamily="34" charset="0"/>
                <a:cs typeface="Arial" panose="020B0604020202020204" pitchFamily="34" charset="0"/>
              </a:rPr>
              <a:t>pengeluaran. </a:t>
            </a:r>
            <a:endParaRPr lang="id-ID" sz="3600" dirty="0" smtClean="0">
              <a:solidFill>
                <a:srgbClr val="474747"/>
              </a:solidFill>
              <a:latin typeface="Arial" panose="020B0604020202020204" pitchFamily="34" charset="0"/>
              <a:ea typeface="Calibri" panose="020F0502020204030204" pitchFamily="34" charset="0"/>
              <a:cs typeface="Arial" panose="020B0604020202020204" pitchFamily="34" charset="0"/>
            </a:endParaRPr>
          </a:p>
          <a:p>
            <a:pPr marL="514350" indent="-514350" algn="just">
              <a:lnSpc>
                <a:spcPct val="107000"/>
              </a:lnSpc>
              <a:spcAft>
                <a:spcPts val="0"/>
              </a:spcAft>
              <a:buFont typeface="+mj-lt"/>
              <a:buAutoNum type="arabicPeriod"/>
            </a:pPr>
            <a:r>
              <a:rPr lang="id-ID" sz="3600" dirty="0">
                <a:solidFill>
                  <a:srgbClr val="474747"/>
                </a:solidFill>
                <a:latin typeface="Arial" panose="020B0604020202020204" pitchFamily="34" charset="0"/>
                <a:ea typeface="Calibri" panose="020F0502020204030204" pitchFamily="34" charset="0"/>
                <a:cs typeface="Arial" panose="020B0604020202020204" pitchFamily="34" charset="0"/>
              </a:rPr>
              <a:t>F</a:t>
            </a:r>
            <a:r>
              <a:rPr lang="id-ID" sz="3600" dirty="0" smtClean="0">
                <a:solidFill>
                  <a:srgbClr val="474747"/>
                </a:solidFill>
                <a:latin typeface="Arial" panose="020B0604020202020204" pitchFamily="34" charset="0"/>
                <a:ea typeface="Calibri" panose="020F0502020204030204" pitchFamily="34" charset="0"/>
                <a:cs typeface="Arial" panose="020B0604020202020204" pitchFamily="34" charset="0"/>
              </a:rPr>
              <a:t>ungsi </a:t>
            </a:r>
            <a:r>
              <a:rPr lang="id-ID" sz="3600" dirty="0">
                <a:solidFill>
                  <a:srgbClr val="474747"/>
                </a:solidFill>
                <a:latin typeface="Arial" panose="020B0604020202020204" pitchFamily="34" charset="0"/>
                <a:ea typeface="Calibri" panose="020F0502020204030204" pitchFamily="34" charset="0"/>
                <a:cs typeface="Arial" panose="020B0604020202020204" pitchFamily="34" charset="0"/>
              </a:rPr>
              <a:t>pokok dalam perusahaan. </a:t>
            </a:r>
            <a:endParaRPr lang="id-ID" sz="3600" dirty="0" smtClean="0">
              <a:solidFill>
                <a:srgbClr val="474747"/>
              </a:solidFill>
              <a:latin typeface="Arial" panose="020B0604020202020204" pitchFamily="34" charset="0"/>
              <a:ea typeface="Calibri" panose="020F0502020204030204" pitchFamily="34" charset="0"/>
              <a:cs typeface="Arial" panose="020B0604020202020204" pitchFamily="34" charset="0"/>
            </a:endParaRPr>
          </a:p>
          <a:p>
            <a:pPr marL="514350" indent="-514350" algn="just">
              <a:lnSpc>
                <a:spcPct val="107000"/>
              </a:lnSpc>
              <a:spcAft>
                <a:spcPts val="0"/>
              </a:spcAft>
              <a:buFont typeface="+mj-lt"/>
              <a:buAutoNum type="arabicPeriod"/>
            </a:pPr>
            <a:r>
              <a:rPr lang="id-ID" sz="3600" dirty="0">
                <a:solidFill>
                  <a:srgbClr val="474747"/>
                </a:solidFill>
                <a:latin typeface="Arial" panose="020B0604020202020204" pitchFamily="34" charset="0"/>
                <a:ea typeface="Calibri" panose="020F0502020204030204" pitchFamily="34" charset="0"/>
                <a:cs typeface="Arial" panose="020B0604020202020204" pitchFamily="34" charset="0"/>
              </a:rPr>
              <a:t>B</a:t>
            </a:r>
            <a:r>
              <a:rPr lang="id-ID" sz="3600" dirty="0" smtClean="0">
                <a:solidFill>
                  <a:srgbClr val="474747"/>
                </a:solidFill>
                <a:latin typeface="Arial" panose="020B0604020202020204" pitchFamily="34" charset="0"/>
                <a:ea typeface="Calibri" panose="020F0502020204030204" pitchFamily="34" charset="0"/>
                <a:cs typeface="Arial" panose="020B0604020202020204" pitchFamily="34" charset="0"/>
              </a:rPr>
              <a:t>iaya </a:t>
            </a:r>
            <a:r>
              <a:rPr lang="id-ID" sz="3600" dirty="0">
                <a:solidFill>
                  <a:srgbClr val="474747"/>
                </a:solidFill>
                <a:latin typeface="Arial" panose="020B0604020202020204" pitchFamily="34" charset="0"/>
                <a:ea typeface="Calibri" panose="020F0502020204030204" pitchFamily="34" charset="0"/>
                <a:cs typeface="Arial" panose="020B0604020202020204" pitchFamily="34" charset="0"/>
              </a:rPr>
              <a:t>dengan sesuatu yang </a:t>
            </a:r>
            <a:r>
              <a:rPr lang="id-ID" sz="3600" dirty="0" smtClean="0">
                <a:solidFill>
                  <a:srgbClr val="474747"/>
                </a:solidFill>
                <a:latin typeface="Arial" panose="020B0604020202020204" pitchFamily="34" charset="0"/>
                <a:ea typeface="Calibri" panose="020F0502020204030204" pitchFamily="34" charset="0"/>
                <a:cs typeface="Arial" panose="020B0604020202020204" pitchFamily="34" charset="0"/>
              </a:rPr>
              <a:t>dibiayai.</a:t>
            </a:r>
          </a:p>
          <a:p>
            <a:pPr marL="514350" indent="-514350" algn="just">
              <a:lnSpc>
                <a:spcPct val="107000"/>
              </a:lnSpc>
              <a:spcAft>
                <a:spcPts val="0"/>
              </a:spcAft>
              <a:buFont typeface="+mj-lt"/>
              <a:buAutoNum type="arabicPeriod"/>
            </a:pPr>
            <a:r>
              <a:rPr lang="id-ID" sz="3600" dirty="0">
                <a:solidFill>
                  <a:srgbClr val="474747"/>
                </a:solidFill>
                <a:latin typeface="Arial" panose="020B0604020202020204" pitchFamily="34" charset="0"/>
                <a:ea typeface="Calibri" panose="020F0502020204030204" pitchFamily="34" charset="0"/>
                <a:cs typeface="Arial" panose="020B0604020202020204" pitchFamily="34" charset="0"/>
              </a:rPr>
              <a:t>B</a:t>
            </a:r>
            <a:r>
              <a:rPr lang="id-ID" sz="3600" dirty="0" smtClean="0">
                <a:solidFill>
                  <a:srgbClr val="474747"/>
                </a:solidFill>
                <a:latin typeface="Arial" panose="020B0604020202020204" pitchFamily="34" charset="0"/>
                <a:ea typeface="Calibri" panose="020F0502020204030204" pitchFamily="34" charset="0"/>
                <a:cs typeface="Arial" panose="020B0604020202020204" pitchFamily="34" charset="0"/>
              </a:rPr>
              <a:t>iaya sesuai dengan </a:t>
            </a:r>
            <a:r>
              <a:rPr lang="id-ID" sz="3600" dirty="0">
                <a:solidFill>
                  <a:srgbClr val="474747"/>
                </a:solidFill>
                <a:latin typeface="Arial" panose="020B0604020202020204" pitchFamily="34" charset="0"/>
                <a:ea typeface="Calibri" panose="020F0502020204030204" pitchFamily="34" charset="0"/>
                <a:cs typeface="Arial" panose="020B0604020202020204" pitchFamily="34" charset="0"/>
              </a:rPr>
              <a:t>perilaku biaya dalam hubungannya dengan perubahan volume kegiatan. </a:t>
            </a:r>
            <a:endParaRPr lang="id-ID" sz="3600" dirty="0" smtClean="0">
              <a:solidFill>
                <a:srgbClr val="474747"/>
              </a:solidFill>
              <a:latin typeface="Arial" panose="020B0604020202020204" pitchFamily="34" charset="0"/>
              <a:ea typeface="Calibri" panose="020F0502020204030204" pitchFamily="34" charset="0"/>
              <a:cs typeface="Arial" panose="020B0604020202020204" pitchFamily="34" charset="0"/>
            </a:endParaRPr>
          </a:p>
          <a:p>
            <a:pPr marL="514350" indent="-514350" algn="just">
              <a:lnSpc>
                <a:spcPct val="107000"/>
              </a:lnSpc>
              <a:spcAft>
                <a:spcPts val="0"/>
              </a:spcAft>
              <a:buFont typeface="+mj-lt"/>
              <a:buAutoNum type="arabicPeriod"/>
            </a:pPr>
            <a:r>
              <a:rPr lang="id-ID" sz="3600" dirty="0">
                <a:solidFill>
                  <a:srgbClr val="474747"/>
                </a:solidFill>
                <a:latin typeface="Arial" panose="020B0604020202020204" pitchFamily="34" charset="0"/>
                <a:ea typeface="Calibri" panose="020F0502020204030204" pitchFamily="34" charset="0"/>
                <a:cs typeface="Arial" panose="020B0604020202020204" pitchFamily="34" charset="0"/>
              </a:rPr>
              <a:t>J</a:t>
            </a:r>
            <a:r>
              <a:rPr lang="id-ID" sz="3600" dirty="0" smtClean="0">
                <a:solidFill>
                  <a:srgbClr val="474747"/>
                </a:solidFill>
                <a:latin typeface="Arial" panose="020B0604020202020204" pitchFamily="34" charset="0"/>
                <a:ea typeface="Calibri" panose="020F0502020204030204" pitchFamily="34" charset="0"/>
                <a:cs typeface="Arial" panose="020B0604020202020204" pitchFamily="34" charset="0"/>
              </a:rPr>
              <a:t>angka </a:t>
            </a:r>
            <a:r>
              <a:rPr lang="id-ID" sz="3600" dirty="0">
                <a:solidFill>
                  <a:srgbClr val="474747"/>
                </a:solidFill>
                <a:latin typeface="Arial" panose="020B0604020202020204" pitchFamily="34" charset="0"/>
                <a:ea typeface="Calibri" panose="020F0502020204030204" pitchFamily="34" charset="0"/>
                <a:cs typeface="Arial" panose="020B0604020202020204" pitchFamily="34" charset="0"/>
              </a:rPr>
              <a:t>waktu manfaatnya.</a:t>
            </a:r>
            <a:endParaRPr lang="id-ID" sz="3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9406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
            <a:ext cx="8534400" cy="5062924"/>
          </a:xfrm>
          <a:prstGeom prst="rect">
            <a:avLst/>
          </a:prstGeom>
        </p:spPr>
        <p:txBody>
          <a:bodyPr wrap="square">
            <a:spAutoFit/>
          </a:bodyPr>
          <a:lstStyle/>
          <a:p>
            <a:pPr marR="723900" algn="ctr">
              <a:lnSpc>
                <a:spcPct val="200000"/>
              </a:lnSpc>
              <a:spcAft>
                <a:spcPts val="1800"/>
              </a:spcAft>
            </a:pPr>
            <a:r>
              <a:rPr lang="id-ID" sz="2800" b="1" dirty="0">
                <a:solidFill>
                  <a:srgbClr val="3E3F3C"/>
                </a:solidFill>
                <a:latin typeface="Arial" panose="020B0604020202020204" pitchFamily="34" charset="0"/>
                <a:ea typeface="Times New Roman" panose="02020603050405020304" pitchFamily="18" charset="0"/>
                <a:cs typeface="Arial" panose="020B0604020202020204" pitchFamily="34" charset="0"/>
              </a:rPr>
              <a:t>BEBAN</a:t>
            </a:r>
            <a:endParaRPr lang="id-ID" sz="2800" dirty="0">
              <a:latin typeface="Arial" panose="020B0604020202020204" pitchFamily="34" charset="0"/>
              <a:ea typeface="Calibri" panose="020F0502020204030204" pitchFamily="34" charset="0"/>
              <a:cs typeface="Arial" panose="020B0604020202020204" pitchFamily="34" charset="0"/>
            </a:endParaRPr>
          </a:p>
          <a:p>
            <a:pPr algn="just">
              <a:spcAft>
                <a:spcPts val="0"/>
              </a:spcAft>
            </a:pPr>
            <a:r>
              <a:rPr lang="id-ID" sz="2800" dirty="0">
                <a:latin typeface="Arial" panose="020B0604020202020204" pitchFamily="34" charset="0"/>
                <a:ea typeface="Times New Roman" panose="02020603050405020304" pitchFamily="18" charset="0"/>
                <a:cs typeface="Arial" panose="020B0604020202020204" pitchFamily="34" charset="0"/>
              </a:rPr>
              <a:t>Menurut </a:t>
            </a:r>
            <a:r>
              <a:rPr lang="id-ID" sz="2800" b="1" i="1" u="sng" dirty="0">
                <a:latin typeface="Arial" panose="020B0604020202020204" pitchFamily="34" charset="0"/>
                <a:ea typeface="Times New Roman" panose="02020603050405020304" pitchFamily="18" charset="0"/>
                <a:cs typeface="Arial" panose="020B0604020202020204" pitchFamily="34" charset="0"/>
              </a:rPr>
              <a:t>Standar Akutansi Keuangan (1999 : 12</a:t>
            </a:r>
            <a:r>
              <a:rPr lang="id-ID" sz="2800" i="1" dirty="0">
                <a:latin typeface="Arial" panose="020B0604020202020204" pitchFamily="34" charset="0"/>
                <a:ea typeface="Times New Roman" panose="02020603050405020304" pitchFamily="18" charset="0"/>
                <a:cs typeface="Arial" panose="020B0604020202020204" pitchFamily="34" charset="0"/>
              </a:rPr>
              <a:t>)</a:t>
            </a:r>
            <a:r>
              <a:rPr lang="id-ID" sz="2800" dirty="0">
                <a:latin typeface="Arial" panose="020B0604020202020204" pitchFamily="34" charset="0"/>
                <a:ea typeface="Times New Roman" panose="02020603050405020304" pitchFamily="18" charset="0"/>
                <a:cs typeface="Arial" panose="020B0604020202020204" pitchFamily="34" charset="0"/>
              </a:rPr>
              <a:t>, </a:t>
            </a:r>
            <a:endParaRPr lang="id-ID" sz="2800" dirty="0" smtClean="0">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id-ID" sz="2800" dirty="0">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r>
              <a:rPr lang="id-ID" sz="2800" dirty="0" smtClean="0">
                <a:latin typeface="Arial" panose="020B0604020202020204" pitchFamily="34" charset="0"/>
                <a:ea typeface="Times New Roman" panose="02020603050405020304" pitchFamily="18" charset="0"/>
                <a:cs typeface="Arial" panose="020B0604020202020204" pitchFamily="34" charset="0"/>
              </a:rPr>
              <a:t>	Beban </a:t>
            </a:r>
            <a:r>
              <a:rPr lang="id-ID" sz="2800" b="1" i="1" dirty="0">
                <a:latin typeface="Arial" panose="020B0604020202020204" pitchFamily="34" charset="0"/>
                <a:ea typeface="Times New Roman" panose="02020603050405020304" pitchFamily="18" charset="0"/>
                <a:cs typeface="Arial" panose="020B0604020202020204" pitchFamily="34" charset="0"/>
              </a:rPr>
              <a:t>(expence) </a:t>
            </a:r>
            <a:r>
              <a:rPr lang="id-ID" sz="2800" dirty="0">
                <a:latin typeface="Arial" panose="020B0604020202020204" pitchFamily="34" charset="0"/>
                <a:ea typeface="Times New Roman" panose="02020603050405020304" pitchFamily="18" charset="0"/>
                <a:cs typeface="Arial" panose="020B0604020202020204" pitchFamily="34" charset="0"/>
              </a:rPr>
              <a:t>adalah penurunan manfaat ekonomi selama satu periode akuntasi dalam bentuk arus kas keluar atau berkurangnya aktiva atau terjadinya kewajiban mengakibatkan penurunan ekiutas yang tidak menyangkut pembagian kepada penanaman modal. kesimpulannya, beban merupakan pengorbanan yang telah terjadi.</a:t>
            </a:r>
            <a:endParaRPr lang="id-ID"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76978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763000" cy="7076233"/>
          </a:xfrm>
          <a:prstGeom prst="rect">
            <a:avLst/>
          </a:prstGeom>
        </p:spPr>
        <p:txBody>
          <a:bodyPr wrap="square">
            <a:spAutoFit/>
          </a:bodyPr>
          <a:lstStyle/>
          <a:p>
            <a:pPr algn="ctr">
              <a:lnSpc>
                <a:spcPct val="107000"/>
              </a:lnSpc>
              <a:spcAft>
                <a:spcPts val="0"/>
              </a:spcAft>
            </a:pPr>
            <a:r>
              <a:rPr lang="id-ID" sz="2400" b="1" dirty="0">
                <a:solidFill>
                  <a:srgbClr val="3E3F3C"/>
                </a:solidFill>
                <a:ea typeface="Times New Roman" panose="02020603050405020304" pitchFamily="18" charset="0"/>
                <a:cs typeface="Arial" panose="020B0604020202020204" pitchFamily="34" charset="0"/>
              </a:rPr>
              <a:t>PERBEDAAN BEBAN DAN </a:t>
            </a:r>
            <a:r>
              <a:rPr lang="id-ID" sz="2400" b="1" dirty="0" smtClean="0">
                <a:solidFill>
                  <a:srgbClr val="3E3F3C"/>
                </a:solidFill>
                <a:ea typeface="Times New Roman" panose="02020603050405020304" pitchFamily="18" charset="0"/>
                <a:cs typeface="Arial" panose="020B0604020202020204" pitchFamily="34" charset="0"/>
              </a:rPr>
              <a:t>BIAYA</a:t>
            </a:r>
          </a:p>
          <a:p>
            <a:pPr algn="ctr">
              <a:lnSpc>
                <a:spcPct val="107000"/>
              </a:lnSpc>
              <a:spcAft>
                <a:spcPts val="0"/>
              </a:spcAft>
            </a:pPr>
            <a:endParaRPr lang="id-ID" sz="2400" b="1" dirty="0">
              <a:ea typeface="Calibri" panose="020F0502020204030204" pitchFamily="34" charset="0"/>
              <a:cs typeface="Arial" panose="020B0604020202020204" pitchFamily="34"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id-ID" sz="2400" b="1" dirty="0" smtClean="0">
                <a:ea typeface="Times New Roman" panose="02020603050405020304" pitchFamily="18" charset="0"/>
                <a:cs typeface="Arial" panose="020B0604020202020204" pitchFamily="34" charset="0"/>
              </a:rPr>
              <a:t>Biaya, di laporan keuangan </a:t>
            </a:r>
            <a:r>
              <a:rPr lang="id-ID" sz="2400" b="1" i="1" dirty="0" smtClean="0">
                <a:solidFill>
                  <a:srgbClr val="FF0000"/>
                </a:solidFill>
                <a:ea typeface="Times New Roman" panose="02020603050405020304" pitchFamily="18" charset="0"/>
                <a:cs typeface="Arial" panose="020B0604020202020204" pitchFamily="34" charset="0"/>
              </a:rPr>
              <a:t>Neraca</a:t>
            </a:r>
            <a:r>
              <a:rPr lang="id-ID" sz="2400" b="1" dirty="0" smtClean="0">
                <a:ea typeface="Times New Roman" panose="02020603050405020304" pitchFamily="18" charset="0"/>
                <a:cs typeface="Arial" panose="020B0604020202020204" pitchFamily="34" charset="0"/>
              </a:rPr>
              <a:t> (belum terpakai</a:t>
            </a:r>
            <a:r>
              <a:rPr lang="id-ID" sz="2400" b="1" dirty="0">
                <a:ea typeface="Times New Roman" panose="02020603050405020304" pitchFamily="18" charset="0"/>
                <a:cs typeface="Arial" panose="020B0604020202020204" pitchFamily="34" charset="0"/>
              </a:rPr>
              <a:t>, </a:t>
            </a:r>
            <a:r>
              <a:rPr lang="id-ID" sz="2400" b="1" dirty="0" smtClean="0">
                <a:ea typeface="Times New Roman" panose="02020603050405020304" pitchFamily="18" charset="0"/>
                <a:cs typeface="Arial" panose="020B0604020202020204" pitchFamily="34" charset="0"/>
              </a:rPr>
              <a:t>	biaya-biaya </a:t>
            </a:r>
            <a:r>
              <a:rPr lang="id-ID" sz="2400" b="1" dirty="0">
                <a:ea typeface="Times New Roman" panose="02020603050405020304" pitchFamily="18" charset="0"/>
                <a:cs typeface="Arial" panose="020B0604020202020204" pitchFamily="34" charset="0"/>
              </a:rPr>
              <a:t>yang dianggap akan memberi manfaat </a:t>
            </a:r>
            <a:r>
              <a:rPr lang="id-ID" sz="2400" b="1" dirty="0" smtClean="0">
                <a:ea typeface="Times New Roman" panose="02020603050405020304" pitchFamily="18" charset="0"/>
                <a:cs typeface="Arial" panose="020B0604020202020204" pitchFamily="34" charset="0"/>
              </a:rPr>
              <a:t>	dimasa </a:t>
            </a:r>
            <a:r>
              <a:rPr lang="id-ID" sz="2400" b="1" dirty="0">
                <a:ea typeface="Times New Roman" panose="02020603050405020304" pitchFamily="18" charset="0"/>
                <a:cs typeface="Arial" panose="020B0604020202020204" pitchFamily="34" charset="0"/>
              </a:rPr>
              <a:t>yang akan datang, berupa aktiva</a:t>
            </a:r>
            <a:r>
              <a:rPr lang="id-ID" sz="2400" b="1" dirty="0" smtClean="0">
                <a:ea typeface="Times New Roman" panose="02020603050405020304" pitchFamily="18" charset="0"/>
                <a:cs typeface="Arial" panose="020B0604020202020204" pitchFamily="34" charset="0"/>
              </a:rPr>
              <a:t>).</a:t>
            </a:r>
          </a:p>
          <a:p>
            <a:pPr lvl="0" algn="just">
              <a:lnSpc>
                <a:spcPct val="107000"/>
              </a:lnSpc>
              <a:spcAft>
                <a:spcPts val="0"/>
              </a:spcAft>
              <a:buSzPts val="1000"/>
              <a:tabLst>
                <a:tab pos="457200" algn="l"/>
              </a:tabLst>
            </a:pPr>
            <a:r>
              <a:rPr lang="id-ID" sz="2400" b="1" dirty="0" smtClean="0">
                <a:ea typeface="Times New Roman" panose="02020603050405020304" pitchFamily="18" charset="0"/>
                <a:cs typeface="Arial" panose="020B0604020202020204" pitchFamily="34" charset="0"/>
              </a:rPr>
              <a:t>	- 	P</a:t>
            </a:r>
            <a:r>
              <a:rPr lang="id-ID" sz="2400" b="1" dirty="0" smtClean="0">
                <a:solidFill>
                  <a:srgbClr val="3E3F3C"/>
                </a:solidFill>
                <a:ea typeface="Times New Roman" panose="02020603050405020304" pitchFamily="18" charset="0"/>
                <a:cs typeface="Arial" panose="020B0604020202020204" pitchFamily="34" charset="0"/>
              </a:rPr>
              <a:t>eriodenya </a:t>
            </a:r>
            <a:r>
              <a:rPr lang="id-ID" sz="2400" b="1" dirty="0">
                <a:solidFill>
                  <a:srgbClr val="3E3F3C"/>
                </a:solidFill>
                <a:ea typeface="Times New Roman" panose="02020603050405020304" pitchFamily="18" charset="0"/>
                <a:cs typeface="Arial" panose="020B0604020202020204" pitchFamily="34" charset="0"/>
              </a:rPr>
              <a:t>lebih dari satu tahun, merupakan </a:t>
            </a:r>
            <a:r>
              <a:rPr lang="id-ID" sz="2400" b="1" dirty="0" smtClean="0">
                <a:solidFill>
                  <a:srgbClr val="3E3F3C"/>
                </a:solidFill>
                <a:ea typeface="Times New Roman" panose="02020603050405020304" pitchFamily="18" charset="0"/>
                <a:cs typeface="Arial" panose="020B0604020202020204" pitchFamily="34" charset="0"/>
              </a:rPr>
              <a:t>				pengeluaran </a:t>
            </a:r>
            <a:r>
              <a:rPr lang="id-ID" sz="2400" b="1" dirty="0">
                <a:solidFill>
                  <a:srgbClr val="3E3F3C"/>
                </a:solidFill>
                <a:ea typeface="Times New Roman" panose="02020603050405020304" pitchFamily="18" charset="0"/>
                <a:cs typeface="Arial" panose="020B0604020202020204" pitchFamily="34" charset="0"/>
              </a:rPr>
              <a:t>modal </a:t>
            </a:r>
            <a:r>
              <a:rPr lang="id-ID" sz="2400" b="1" i="1" dirty="0">
                <a:solidFill>
                  <a:srgbClr val="3E3F3C"/>
                </a:solidFill>
                <a:ea typeface="Times New Roman" panose="02020603050405020304" pitchFamily="18" charset="0"/>
                <a:cs typeface="Arial" panose="020B0604020202020204" pitchFamily="34" charset="0"/>
              </a:rPr>
              <a:t>(capital expenditure</a:t>
            </a:r>
            <a:r>
              <a:rPr lang="id-ID" sz="2400" b="1" i="1" dirty="0" smtClean="0">
                <a:solidFill>
                  <a:srgbClr val="3E3F3C"/>
                </a:solidFill>
                <a:ea typeface="Times New Roman" panose="02020603050405020304" pitchFamily="18" charset="0"/>
                <a:cs typeface="Arial" panose="020B0604020202020204" pitchFamily="34" charset="0"/>
              </a:rPr>
              <a:t>).</a:t>
            </a:r>
          </a:p>
          <a:p>
            <a:pPr lvl="0" algn="just">
              <a:lnSpc>
                <a:spcPct val="107000"/>
              </a:lnSpc>
              <a:spcAft>
                <a:spcPts val="0"/>
              </a:spcAft>
              <a:buSzPts val="1000"/>
              <a:tabLst>
                <a:tab pos="457200" algn="l"/>
              </a:tabLst>
            </a:pPr>
            <a:r>
              <a:rPr lang="id-ID" sz="2400" b="1" dirty="0" smtClean="0">
                <a:ea typeface="Times New Roman" panose="02020603050405020304" pitchFamily="18" charset="0"/>
                <a:cs typeface="Arial" panose="020B0604020202020204" pitchFamily="34" charset="0"/>
              </a:rPr>
              <a:t>		</a:t>
            </a:r>
            <a:r>
              <a:rPr lang="id-ID" sz="2400" b="1" i="1" dirty="0" smtClean="0">
                <a:ea typeface="Times New Roman" panose="02020603050405020304" pitchFamily="18" charset="0"/>
                <a:cs typeface="Arial" panose="020B0604020202020204" pitchFamily="34" charset="0"/>
              </a:rPr>
              <a:t>Misal</a:t>
            </a:r>
            <a:r>
              <a:rPr lang="id-ID" sz="2400" b="1" dirty="0" smtClean="0">
                <a:ea typeface="Times New Roman" panose="02020603050405020304" pitchFamily="18" charset="0"/>
                <a:cs typeface="Arial" panose="020B0604020202020204" pitchFamily="34" charset="0"/>
              </a:rPr>
              <a:t> </a:t>
            </a:r>
            <a:r>
              <a:rPr lang="id-ID" sz="2400" b="1" dirty="0">
                <a:ea typeface="Times New Roman" panose="02020603050405020304" pitchFamily="18" charset="0"/>
                <a:cs typeface="Arial" panose="020B0604020202020204" pitchFamily="34" charset="0"/>
              </a:rPr>
              <a:t>: </a:t>
            </a:r>
            <a:r>
              <a:rPr lang="id-ID" sz="2400" b="1" dirty="0" smtClean="0">
                <a:ea typeface="Times New Roman" panose="02020603050405020304" pitchFamily="18" charset="0"/>
                <a:cs typeface="Arial" panose="020B0604020202020204" pitchFamily="34" charset="0"/>
              </a:rPr>
              <a:t>	Sewa </a:t>
            </a:r>
            <a:r>
              <a:rPr lang="id-ID" sz="2400" b="1" dirty="0">
                <a:ea typeface="Times New Roman" panose="02020603050405020304" pitchFamily="18" charset="0"/>
                <a:cs typeface="Arial" panose="020B0604020202020204" pitchFamily="34" charset="0"/>
              </a:rPr>
              <a:t>Dibayar </a:t>
            </a:r>
            <a:r>
              <a:rPr lang="id-ID" sz="2400" b="1" dirty="0" smtClean="0">
                <a:ea typeface="Times New Roman" panose="02020603050405020304" pitchFamily="18" charset="0"/>
                <a:cs typeface="Arial" panose="020B0604020202020204" pitchFamily="34" charset="0"/>
              </a:rPr>
              <a:t>Dimuka</a:t>
            </a:r>
          </a:p>
          <a:p>
            <a:pPr lvl="0" algn="just">
              <a:lnSpc>
                <a:spcPct val="107000"/>
              </a:lnSpc>
              <a:spcAft>
                <a:spcPts val="0"/>
              </a:spcAft>
              <a:buSzPts val="1000"/>
              <a:tabLst>
                <a:tab pos="457200" algn="l"/>
              </a:tabLst>
            </a:pPr>
            <a:r>
              <a:rPr lang="id-ID" sz="2400" b="1" dirty="0" smtClean="0"/>
              <a:t>	- 	Jumlah </a:t>
            </a:r>
            <a:r>
              <a:rPr lang="id-ID" sz="2400" b="1" dirty="0"/>
              <a:t>rupiah yang dikeluarkan dalam jumlah yang besar</a:t>
            </a:r>
            <a:endParaRPr lang="id-ID" sz="2400" b="1" dirty="0" smtClean="0">
              <a:ea typeface="Times New Roman" panose="02020603050405020304" pitchFamily="18" charset="0"/>
              <a:cs typeface="Arial" panose="020B0604020202020204" pitchFamily="34" charset="0"/>
            </a:endParaRPr>
          </a:p>
          <a:p>
            <a:pPr lvl="0" algn="just">
              <a:lnSpc>
                <a:spcPct val="107000"/>
              </a:lnSpc>
              <a:spcAft>
                <a:spcPts val="0"/>
              </a:spcAft>
              <a:buSzPts val="1000"/>
              <a:tabLst>
                <a:tab pos="457200" algn="l"/>
              </a:tabLst>
            </a:pPr>
            <a:endParaRPr lang="id-ID" sz="2400" b="1" dirty="0">
              <a:ea typeface="Calibri" panose="020F0502020204030204" pitchFamily="34" charset="0"/>
              <a:cs typeface="Arial" panose="020B0604020202020204" pitchFamily="34"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id-ID" sz="2400" b="1" dirty="0">
                <a:ea typeface="Times New Roman" panose="02020603050405020304" pitchFamily="18" charset="0"/>
                <a:cs typeface="Arial" panose="020B0604020202020204" pitchFamily="34" charset="0"/>
              </a:rPr>
              <a:t>Beban, di laporan </a:t>
            </a:r>
            <a:r>
              <a:rPr lang="id-ID" sz="2400" b="1" i="1" dirty="0">
                <a:solidFill>
                  <a:srgbClr val="FF0000"/>
                </a:solidFill>
                <a:ea typeface="Times New Roman" panose="02020603050405020304" pitchFamily="18" charset="0"/>
                <a:cs typeface="Arial" panose="020B0604020202020204" pitchFamily="34" charset="0"/>
              </a:rPr>
              <a:t>laba-rugi</a:t>
            </a:r>
            <a:r>
              <a:rPr lang="id-ID" sz="2400" b="1" dirty="0">
                <a:ea typeface="Times New Roman" panose="02020603050405020304" pitchFamily="18" charset="0"/>
                <a:cs typeface="Arial" panose="020B0604020202020204" pitchFamily="34" charset="0"/>
              </a:rPr>
              <a:t> (Pengeluaran/Biaya yang telah terpakai dan tidak dapat memberikan manfaat lagi dimasa yang akan datang) </a:t>
            </a:r>
            <a:r>
              <a:rPr lang="id-ID" sz="2400" b="1" dirty="0">
                <a:solidFill>
                  <a:srgbClr val="3E3F3C"/>
                </a:solidFill>
                <a:ea typeface="Times New Roman" panose="02020603050405020304" pitchFamily="18" charset="0"/>
                <a:cs typeface="Arial" panose="020B0604020202020204" pitchFamily="34" charset="0"/>
              </a:rPr>
              <a:t>  </a:t>
            </a:r>
            <a:endParaRPr lang="id-ID" sz="2400" b="1" dirty="0">
              <a:ea typeface="Calibri" panose="020F0502020204030204" pitchFamily="34" charset="0"/>
              <a:cs typeface="Arial" panose="020B0604020202020204" pitchFamily="34" charset="0"/>
            </a:endParaRPr>
          </a:p>
          <a:p>
            <a:pPr algn="just"/>
            <a:r>
              <a:rPr lang="id-ID" sz="2400" b="1" dirty="0" smtClean="0">
                <a:solidFill>
                  <a:srgbClr val="3E3F3C"/>
                </a:solidFill>
                <a:ea typeface="Times New Roman" panose="02020603050405020304" pitchFamily="18" charset="0"/>
                <a:cs typeface="Arial" panose="020B0604020202020204" pitchFamily="34" charset="0"/>
              </a:rPr>
              <a:t>	- Periodenya </a:t>
            </a:r>
            <a:r>
              <a:rPr lang="id-ID" sz="2400" b="1" dirty="0">
                <a:solidFill>
                  <a:srgbClr val="3E3F3C"/>
                </a:solidFill>
                <a:ea typeface="Times New Roman" panose="02020603050405020304" pitchFamily="18" charset="0"/>
                <a:cs typeface="Arial" panose="020B0604020202020204" pitchFamily="34" charset="0"/>
              </a:rPr>
              <a:t>kurang dari satu tahun, merupakan </a:t>
            </a:r>
            <a:r>
              <a:rPr lang="id-ID" sz="2400" b="1" dirty="0" smtClean="0">
                <a:solidFill>
                  <a:srgbClr val="3E3F3C"/>
                </a:solidFill>
                <a:ea typeface="Times New Roman" panose="02020603050405020304" pitchFamily="18" charset="0"/>
                <a:cs typeface="Arial" panose="020B0604020202020204" pitchFamily="34" charset="0"/>
              </a:rPr>
              <a:t>	pengeluaran </a:t>
            </a:r>
            <a:r>
              <a:rPr lang="id-ID" sz="2400" b="1" dirty="0">
                <a:solidFill>
                  <a:srgbClr val="3E3F3C"/>
                </a:solidFill>
                <a:ea typeface="Times New Roman" panose="02020603050405020304" pitchFamily="18" charset="0"/>
                <a:cs typeface="Arial" panose="020B0604020202020204" pitchFamily="34" charset="0"/>
              </a:rPr>
              <a:t>pendapatan </a:t>
            </a:r>
            <a:r>
              <a:rPr lang="id-ID" sz="2400" b="1" i="1" dirty="0">
                <a:solidFill>
                  <a:srgbClr val="3E3F3C"/>
                </a:solidFill>
                <a:ea typeface="Times New Roman" panose="02020603050405020304" pitchFamily="18" charset="0"/>
                <a:cs typeface="Arial" panose="020B0604020202020204" pitchFamily="34" charset="0"/>
              </a:rPr>
              <a:t>(revenue</a:t>
            </a:r>
            <a:r>
              <a:rPr lang="id-ID" sz="2400" b="1" dirty="0">
                <a:solidFill>
                  <a:srgbClr val="3E3F3C"/>
                </a:solidFill>
                <a:ea typeface="Times New Roman" panose="02020603050405020304" pitchFamily="18" charset="0"/>
                <a:cs typeface="Arial" panose="020B0604020202020204" pitchFamily="34" charset="0"/>
              </a:rPr>
              <a:t> </a:t>
            </a:r>
            <a:r>
              <a:rPr lang="id-ID" sz="2400" b="1" i="1" dirty="0">
                <a:solidFill>
                  <a:srgbClr val="3E3F3C"/>
                </a:solidFill>
                <a:ea typeface="Times New Roman" panose="02020603050405020304" pitchFamily="18" charset="0"/>
                <a:cs typeface="Arial" panose="020B0604020202020204" pitchFamily="34" charset="0"/>
              </a:rPr>
              <a:t>expenditure</a:t>
            </a:r>
            <a:r>
              <a:rPr lang="id-ID" sz="2400" b="1" i="1" dirty="0" smtClean="0">
                <a:solidFill>
                  <a:srgbClr val="3E3F3C"/>
                </a:solidFill>
                <a:ea typeface="Times New Roman" panose="02020603050405020304" pitchFamily="18" charset="0"/>
                <a:cs typeface="Arial" panose="020B0604020202020204" pitchFamily="34" charset="0"/>
              </a:rPr>
              <a:t>)</a:t>
            </a:r>
          </a:p>
          <a:p>
            <a:pPr algn="just"/>
            <a:r>
              <a:rPr lang="id-ID" sz="2400" b="1" dirty="0" smtClean="0">
                <a:ea typeface="Times New Roman" panose="02020603050405020304" pitchFamily="18" charset="0"/>
                <a:cs typeface="Arial" panose="020B0604020202020204" pitchFamily="34" charset="0"/>
              </a:rPr>
              <a:t>	</a:t>
            </a:r>
            <a:r>
              <a:rPr lang="id-ID" sz="2400" b="1" i="1" dirty="0" smtClean="0">
                <a:ea typeface="Times New Roman" panose="02020603050405020304" pitchFamily="18" charset="0"/>
                <a:cs typeface="Arial" panose="020B0604020202020204" pitchFamily="34" charset="0"/>
              </a:rPr>
              <a:t>Misal</a:t>
            </a:r>
            <a:r>
              <a:rPr lang="id-ID" sz="2400" b="1" dirty="0" smtClean="0">
                <a:ea typeface="Times New Roman" panose="02020603050405020304" pitchFamily="18" charset="0"/>
                <a:cs typeface="Arial" panose="020B0604020202020204" pitchFamily="34" charset="0"/>
              </a:rPr>
              <a:t> </a:t>
            </a:r>
            <a:r>
              <a:rPr lang="id-ID" sz="2400" b="1" dirty="0">
                <a:ea typeface="Times New Roman" panose="02020603050405020304" pitchFamily="18" charset="0"/>
                <a:cs typeface="Arial" panose="020B0604020202020204" pitchFamily="34" charset="0"/>
              </a:rPr>
              <a:t>: Beban </a:t>
            </a:r>
            <a:r>
              <a:rPr lang="id-ID" sz="2400" b="1" dirty="0" smtClean="0">
                <a:ea typeface="Times New Roman" panose="02020603050405020304" pitchFamily="18" charset="0"/>
                <a:cs typeface="Arial" panose="020B0604020202020204" pitchFamily="34" charset="0"/>
              </a:rPr>
              <a:t>Sewa</a:t>
            </a:r>
          </a:p>
          <a:p>
            <a:pPr lvl="0" algn="just"/>
            <a:r>
              <a:rPr lang="id-ID" sz="2400" b="1" dirty="0" smtClean="0"/>
              <a:t>	- Jumlah </a:t>
            </a:r>
            <a:r>
              <a:rPr lang="id-ID" sz="2400" b="1" dirty="0"/>
              <a:t>rupiah yang dikeluarkan relatif kecil</a:t>
            </a:r>
          </a:p>
          <a:p>
            <a:pPr algn="just"/>
            <a:endParaRPr lang="id-ID" sz="2400" b="1" dirty="0">
              <a:cs typeface="Arial" panose="020B0604020202020204" pitchFamily="34" charset="0"/>
            </a:endParaRPr>
          </a:p>
        </p:txBody>
      </p:sp>
    </p:spTree>
    <p:extLst>
      <p:ext uri="{BB962C8B-B14F-4D97-AF65-F5344CB8AC3E}">
        <p14:creationId xmlns:p14="http://schemas.microsoft.com/office/powerpoint/2010/main" val="1120506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8305800" cy="6555641"/>
          </a:xfrm>
          <a:prstGeom prst="rect">
            <a:avLst/>
          </a:prstGeom>
        </p:spPr>
        <p:txBody>
          <a:bodyPr wrap="square">
            <a:spAutoFit/>
          </a:bodyPr>
          <a:lstStyle/>
          <a:p>
            <a:pPr marR="723900" algn="just"/>
            <a:r>
              <a:rPr lang="id-ID" sz="2800" b="1" dirty="0" smtClean="0">
                <a:solidFill>
                  <a:srgbClr val="3E3F3C"/>
                </a:solidFill>
                <a:latin typeface="Arial" panose="020B0604020202020204" pitchFamily="34" charset="0"/>
                <a:ea typeface="Times New Roman" panose="02020603050405020304" pitchFamily="18" charset="0"/>
                <a:cs typeface="Times New Roman" panose="02020603050405020304" pitchFamily="18" charset="0"/>
              </a:rPr>
              <a:t>Beban/expense: </a:t>
            </a:r>
          </a:p>
          <a:p>
            <a:pPr marR="723900" algn="just"/>
            <a:r>
              <a:rPr lang="id-ID" sz="2800" dirty="0" smtClean="0">
                <a:solidFill>
                  <a:srgbClr val="3E3F3C"/>
                </a:solidFill>
                <a:latin typeface="Arial" panose="020B0604020202020204" pitchFamily="34" charset="0"/>
                <a:ea typeface="Times New Roman" panose="02020603050405020304" pitchFamily="18" charset="0"/>
                <a:cs typeface="Times New Roman" panose="02020603050405020304" pitchFamily="18" charset="0"/>
              </a:rPr>
              <a:t>Pengeluaran langsung berupa uang untuk menghasilkan produk secara real/nyata. </a:t>
            </a:r>
          </a:p>
          <a:p>
            <a:pPr marR="723900" algn="just"/>
            <a:r>
              <a:rPr lang="id-ID" sz="2800" i="1" dirty="0" smtClean="0">
                <a:solidFill>
                  <a:srgbClr val="3E3F3C"/>
                </a:solidFill>
                <a:latin typeface="Arial" panose="020B0604020202020204" pitchFamily="34" charset="0"/>
                <a:ea typeface="Times New Roman" panose="02020603050405020304" pitchFamily="18" charset="0"/>
                <a:cs typeface="Times New Roman" panose="02020603050405020304" pitchFamily="18" charset="0"/>
              </a:rPr>
              <a:t>Misal</a:t>
            </a:r>
            <a:r>
              <a:rPr lang="id-ID" sz="2800" dirty="0" smtClean="0">
                <a:solidFill>
                  <a:srgbClr val="3E3F3C"/>
                </a:solidFill>
                <a:latin typeface="Arial" panose="020B0604020202020204" pitchFamily="34" charset="0"/>
                <a:ea typeface="Times New Roman" panose="02020603050405020304" pitchFamily="18" charset="0"/>
                <a:cs typeface="Times New Roman" panose="02020603050405020304" pitchFamily="18" charset="0"/>
              </a:rPr>
              <a:t> : pengeluaran yang hasilnya tromol rem </a:t>
            </a:r>
          </a:p>
          <a:p>
            <a:pPr marR="723900" algn="just"/>
            <a:endParaRPr lang="id-ID" sz="2800" dirty="0">
              <a:solidFill>
                <a:srgbClr val="3E3F3C"/>
              </a:solidFill>
              <a:latin typeface="Arial" panose="020B0604020202020204" pitchFamily="34" charset="0"/>
              <a:ea typeface="Times New Roman" panose="02020603050405020304" pitchFamily="18" charset="0"/>
              <a:cs typeface="Times New Roman" panose="02020603050405020304" pitchFamily="18" charset="0"/>
            </a:endParaRPr>
          </a:p>
          <a:p>
            <a:pPr marR="723900" algn="just"/>
            <a:r>
              <a:rPr lang="id-ID" sz="2800" b="1" dirty="0" smtClean="0">
                <a:solidFill>
                  <a:srgbClr val="3E3F3C"/>
                </a:solidFill>
                <a:latin typeface="Arial" panose="020B0604020202020204" pitchFamily="34" charset="0"/>
                <a:ea typeface="Times New Roman" panose="02020603050405020304" pitchFamily="18" charset="0"/>
                <a:cs typeface="Times New Roman" panose="02020603050405020304" pitchFamily="18" charset="0"/>
              </a:rPr>
              <a:t>Beban</a:t>
            </a:r>
            <a:r>
              <a:rPr lang="id-ID" sz="2800" dirty="0" smtClean="0">
                <a:solidFill>
                  <a:srgbClr val="3E3F3C"/>
                </a:solidFill>
                <a:latin typeface="Arial" panose="020B0604020202020204" pitchFamily="34" charset="0"/>
                <a:ea typeface="Times New Roman" panose="02020603050405020304" pitchFamily="18" charset="0"/>
                <a:cs typeface="Times New Roman" panose="02020603050405020304" pitchFamily="18" charset="0"/>
              </a:rPr>
              <a:t> :</a:t>
            </a:r>
          </a:p>
          <a:p>
            <a:pPr marL="457200" marR="723900" indent="-457200" algn="just">
              <a:buFontTx/>
              <a:buChar char="-"/>
            </a:pPr>
            <a:r>
              <a:rPr lang="id-ID" sz="2800" dirty="0" smtClean="0">
                <a:solidFill>
                  <a:srgbClr val="3E3F3C"/>
                </a:solidFill>
                <a:latin typeface="Arial" panose="020B0604020202020204" pitchFamily="34" charset="0"/>
                <a:ea typeface="Times New Roman" panose="02020603050405020304" pitchFamily="18" charset="0"/>
                <a:cs typeface="Times New Roman" panose="02020603050405020304" pitchFamily="18" charset="0"/>
              </a:rPr>
              <a:t>Pengeluaran langsung seperti </a:t>
            </a:r>
            <a:r>
              <a:rPr lang="id-ID" sz="2800" b="1" dirty="0" smtClean="0">
                <a:solidFill>
                  <a:srgbClr val="3E3F3C"/>
                </a:solidFill>
                <a:latin typeface="Arial" panose="020B0604020202020204" pitchFamily="34" charset="0"/>
                <a:ea typeface="Times New Roman" panose="02020603050405020304" pitchFamily="18" charset="0"/>
                <a:cs typeface="Times New Roman" panose="02020603050405020304" pitchFamily="18" charset="0"/>
              </a:rPr>
              <a:t>bahan baku langsung</a:t>
            </a:r>
            <a:r>
              <a:rPr lang="id-ID" sz="2800" dirty="0" smtClean="0">
                <a:solidFill>
                  <a:srgbClr val="3E3F3C"/>
                </a:solidFill>
                <a:latin typeface="Arial" panose="020B0604020202020204" pitchFamily="34" charset="0"/>
                <a:ea typeface="Times New Roman" panose="02020603050405020304" pitchFamily="18" charset="0"/>
                <a:cs typeface="Times New Roman" panose="02020603050405020304" pitchFamily="18" charset="0"/>
              </a:rPr>
              <a:t> (besi)</a:t>
            </a:r>
          </a:p>
          <a:p>
            <a:pPr marL="457200" marR="723900" indent="-457200" algn="just">
              <a:buFontTx/>
              <a:buChar char="-"/>
            </a:pPr>
            <a:r>
              <a:rPr lang="id-ID" sz="2800" b="1" dirty="0" smtClean="0">
                <a:solidFill>
                  <a:srgbClr val="3E3F3C"/>
                </a:solidFill>
                <a:latin typeface="Arial" panose="020B0604020202020204" pitchFamily="34" charset="0"/>
                <a:ea typeface="Times New Roman" panose="02020603050405020304" pitchFamily="18" charset="0"/>
                <a:cs typeface="Times New Roman" panose="02020603050405020304" pitchFamily="18" charset="0"/>
              </a:rPr>
              <a:t>Tenaga kerja langsung </a:t>
            </a:r>
            <a:r>
              <a:rPr lang="id-ID" sz="2800" dirty="0" smtClean="0">
                <a:solidFill>
                  <a:srgbClr val="3E3F3C"/>
                </a:solidFill>
                <a:latin typeface="Arial" panose="020B0604020202020204" pitchFamily="34" charset="0"/>
                <a:ea typeface="Times New Roman" panose="02020603050405020304" pitchFamily="18" charset="0"/>
                <a:cs typeface="Times New Roman" panose="02020603050405020304" pitchFamily="18" charset="0"/>
              </a:rPr>
              <a:t>(bayarannya per jam), </a:t>
            </a:r>
          </a:p>
          <a:p>
            <a:pPr marL="457200" marR="723900" indent="-457200" algn="just">
              <a:buFontTx/>
              <a:buChar char="-"/>
            </a:pPr>
            <a:r>
              <a:rPr lang="id-ID" sz="2800" b="1" dirty="0" smtClean="0">
                <a:solidFill>
                  <a:srgbClr val="3E3F3C"/>
                </a:solidFill>
                <a:latin typeface="Arial" panose="020B0604020202020204" pitchFamily="34" charset="0"/>
                <a:ea typeface="Times New Roman" panose="02020603050405020304" pitchFamily="18" charset="0"/>
                <a:cs typeface="Times New Roman" panose="02020603050405020304" pitchFamily="18" charset="0"/>
              </a:rPr>
              <a:t>Overhead</a:t>
            </a:r>
            <a:r>
              <a:rPr lang="id-ID" sz="2800" dirty="0">
                <a:solidFill>
                  <a:srgbClr val="3E3F3C"/>
                </a:solidFill>
                <a:latin typeface="Arial" panose="020B0604020202020204" pitchFamily="34" charset="0"/>
                <a:ea typeface="Times New Roman" panose="02020603050405020304" pitchFamily="18" charset="0"/>
                <a:cs typeface="Times New Roman" panose="02020603050405020304" pitchFamily="18" charset="0"/>
              </a:rPr>
              <a:t> </a:t>
            </a:r>
            <a:r>
              <a:rPr lang="id-ID" sz="2800" dirty="0" smtClean="0">
                <a:solidFill>
                  <a:srgbClr val="3E3F3C"/>
                </a:solidFill>
                <a:latin typeface="Arial" panose="020B0604020202020204" pitchFamily="34" charset="0"/>
                <a:ea typeface="Times New Roman" panose="02020603050405020304" pitchFamily="18" charset="0"/>
                <a:cs typeface="Times New Roman" panose="02020603050405020304" pitchFamily="18" charset="0"/>
              </a:rPr>
              <a:t>berupa mesin terbagi jadi pemeliharaan, oli,minyak,listrik , tbahan </a:t>
            </a:r>
            <a:r>
              <a:rPr lang="id-ID" sz="2800" dirty="0">
                <a:solidFill>
                  <a:srgbClr val="3E3F3C"/>
                </a:solidFill>
                <a:latin typeface="Arial" panose="020B0604020202020204" pitchFamily="34" charset="0"/>
                <a:ea typeface="Times New Roman" panose="02020603050405020304" pitchFamily="18" charset="0"/>
                <a:cs typeface="Times New Roman" panose="02020603050405020304" pitchFamily="18" charset="0"/>
              </a:rPr>
              <a:t>baku tidak langsung </a:t>
            </a:r>
            <a:r>
              <a:rPr lang="id-ID" sz="2800">
                <a:solidFill>
                  <a:srgbClr val="3E3F3C"/>
                </a:solidFill>
                <a:latin typeface="Arial" panose="020B0604020202020204" pitchFamily="34" charset="0"/>
                <a:ea typeface="Times New Roman" panose="02020603050405020304" pitchFamily="18" charset="0"/>
                <a:cs typeface="Times New Roman" panose="02020603050405020304" pitchFamily="18" charset="0"/>
              </a:rPr>
              <a:t>(</a:t>
            </a:r>
            <a:r>
              <a:rPr lang="id-ID" sz="2800" smtClean="0">
                <a:solidFill>
                  <a:srgbClr val="3E3F3C"/>
                </a:solidFill>
                <a:latin typeface="Arial" panose="020B0604020202020204" pitchFamily="34" charset="0"/>
                <a:ea typeface="Times New Roman" panose="02020603050405020304" pitchFamily="18" charset="0"/>
                <a:cs typeface="Times New Roman" panose="02020603050405020304" pitchFamily="18" charset="0"/>
              </a:rPr>
              <a:t>timah,karet), </a:t>
            </a:r>
            <a:r>
              <a:rPr lang="id-ID" sz="2800" dirty="0" smtClean="0">
                <a:solidFill>
                  <a:srgbClr val="3E3F3C"/>
                </a:solidFill>
                <a:latin typeface="Arial" panose="020B0604020202020204" pitchFamily="34" charset="0"/>
                <a:ea typeface="Times New Roman" panose="02020603050405020304" pitchFamily="18" charset="0"/>
                <a:cs typeface="Times New Roman" panose="02020603050405020304" pitchFamily="18" charset="0"/>
              </a:rPr>
              <a:t>dan tenaga kerja tidak langsung (ob,satpam). </a:t>
            </a:r>
            <a:r>
              <a:rPr lang="id-ID" sz="2800" b="1" dirty="0" smtClean="0">
                <a:solidFill>
                  <a:srgbClr val="3E3F3C"/>
                </a:solidFill>
                <a:latin typeface="Arial" panose="020B0604020202020204" pitchFamily="34" charset="0"/>
                <a:ea typeface="Times New Roman" panose="02020603050405020304" pitchFamily="18" charset="0"/>
                <a:cs typeface="Times New Roman" panose="02020603050405020304" pitchFamily="18" charset="0"/>
              </a:rPr>
              <a:t>&lt;harga pokok produksi&gt;</a:t>
            </a: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466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Biaya</a:t>
            </a:r>
            <a:r>
              <a:rPr lang="en-US" b="1" dirty="0"/>
              <a:t> </a:t>
            </a:r>
            <a:r>
              <a:rPr lang="en-US" b="1" dirty="0" err="1"/>
              <a:t>tetap</a:t>
            </a:r>
            <a:r>
              <a:rPr lang="en-US" b="1" dirty="0"/>
              <a:t> (</a:t>
            </a:r>
            <a:r>
              <a:rPr lang="en-US" b="1" i="1" dirty="0"/>
              <a:t>fixed cost</a:t>
            </a:r>
            <a:r>
              <a:rPr lang="en-US" b="1" dirty="0"/>
              <a:t>)</a:t>
            </a:r>
            <a:endParaRPr lang="en-US" dirty="0"/>
          </a:p>
        </p:txBody>
      </p:sp>
      <p:sp>
        <p:nvSpPr>
          <p:cNvPr id="3" name="Content Placeholder 2"/>
          <p:cNvSpPr>
            <a:spLocks noGrp="1"/>
          </p:cNvSpPr>
          <p:nvPr>
            <p:ph idx="1"/>
          </p:nvPr>
        </p:nvSpPr>
        <p:spPr/>
        <p:txBody>
          <a:bodyPr/>
          <a:lstStyle/>
          <a:p>
            <a:r>
              <a:rPr lang="en-US" dirty="0" err="1"/>
              <a:t>Biaya</a:t>
            </a:r>
            <a:r>
              <a:rPr lang="en-US" dirty="0"/>
              <a:t> yang </a:t>
            </a:r>
            <a:r>
              <a:rPr lang="en-US" dirty="0" err="1"/>
              <a:t>tidak</a:t>
            </a:r>
            <a:r>
              <a:rPr lang="en-US" dirty="0"/>
              <a:t> </a:t>
            </a:r>
            <a:r>
              <a:rPr lang="en-US" dirty="0" err="1"/>
              <a:t>terpengaruh</a:t>
            </a:r>
            <a:r>
              <a:rPr lang="en-US" dirty="0"/>
              <a:t> </a:t>
            </a:r>
            <a:r>
              <a:rPr lang="en-US" dirty="0" err="1"/>
              <a:t>oleh</a:t>
            </a:r>
            <a:r>
              <a:rPr lang="en-US" dirty="0"/>
              <a:t> </a:t>
            </a:r>
            <a:r>
              <a:rPr lang="en-US" dirty="0" err="1"/>
              <a:t>peningkatan</a:t>
            </a:r>
            <a:r>
              <a:rPr lang="en-US" dirty="0"/>
              <a:t> </a:t>
            </a:r>
            <a:r>
              <a:rPr lang="en-US" dirty="0" err="1"/>
              <a:t>maupun</a:t>
            </a:r>
            <a:r>
              <a:rPr lang="en-US" dirty="0"/>
              <a:t> </a:t>
            </a:r>
            <a:r>
              <a:rPr lang="en-US" dirty="0" err="1"/>
              <a:t>penurunan</a:t>
            </a:r>
            <a:r>
              <a:rPr lang="en-US" dirty="0"/>
              <a:t> </a:t>
            </a:r>
            <a:r>
              <a:rPr lang="en-US" dirty="0" err="1"/>
              <a:t>jumlah</a:t>
            </a:r>
            <a:r>
              <a:rPr lang="en-US" dirty="0"/>
              <a:t> </a:t>
            </a:r>
            <a:r>
              <a:rPr lang="en-US" dirty="0" err="1"/>
              <a:t>produksi</a:t>
            </a:r>
            <a:endParaRPr lang="en-US" dirty="0"/>
          </a:p>
          <a:p>
            <a:pPr>
              <a:buNone/>
            </a:pPr>
            <a:endParaRPr lang="en-US" dirty="0"/>
          </a:p>
          <a:p>
            <a:r>
              <a:rPr lang="en-US" dirty="0" err="1"/>
              <a:t>Contoh</a:t>
            </a:r>
            <a:r>
              <a:rPr lang="en-US" dirty="0"/>
              <a:t>: </a:t>
            </a:r>
            <a:r>
              <a:rPr lang="en-US" dirty="0" err="1"/>
              <a:t>biaya</a:t>
            </a:r>
            <a:r>
              <a:rPr lang="en-US" dirty="0"/>
              <a:t> </a:t>
            </a:r>
            <a:r>
              <a:rPr lang="en-US" dirty="0" err="1"/>
              <a:t>sewa</a:t>
            </a:r>
            <a:r>
              <a:rPr lang="en-US" dirty="0"/>
              <a:t> </a:t>
            </a:r>
            <a:r>
              <a:rPr lang="en-US" dirty="0" err="1"/>
              <a:t>gedung</a:t>
            </a:r>
            <a:r>
              <a:rPr lang="en-US" dirty="0"/>
              <a:t>, </a:t>
            </a:r>
            <a:r>
              <a:rPr lang="en-US" dirty="0" err="1"/>
              <a:t>biaya</a:t>
            </a:r>
            <a:r>
              <a:rPr lang="en-US" dirty="0"/>
              <a:t> </a:t>
            </a:r>
            <a:r>
              <a:rPr lang="en-US" dirty="0" err="1"/>
              <a:t>depresiasi</a:t>
            </a:r>
            <a:r>
              <a:rPr lang="en-US" dirty="0"/>
              <a:t>, </a:t>
            </a:r>
            <a:r>
              <a:rPr lang="en-US" dirty="0" err="1"/>
              <a:t>pajak</a:t>
            </a:r>
            <a:r>
              <a:rPr lang="en-US" dirty="0"/>
              <a:t>, </a:t>
            </a:r>
            <a:r>
              <a:rPr lang="en-US" dirty="0" err="1"/>
              <a:t>asuransi</a:t>
            </a:r>
            <a:r>
              <a:rPr lang="en-US" dirty="0"/>
              <a:t>  </a:t>
            </a:r>
          </a:p>
        </p:txBody>
      </p:sp>
    </p:spTree>
    <p:extLst>
      <p:ext uri="{BB962C8B-B14F-4D97-AF65-F5344CB8AC3E}">
        <p14:creationId xmlns:p14="http://schemas.microsoft.com/office/powerpoint/2010/main" val="28355442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b="1" dirty="0" err="1"/>
              <a:t>Biaya</a:t>
            </a:r>
            <a:r>
              <a:rPr lang="en-US" b="1" dirty="0"/>
              <a:t> </a:t>
            </a:r>
            <a:r>
              <a:rPr lang="en-US" b="1" dirty="0" err="1"/>
              <a:t>variabel</a:t>
            </a:r>
            <a:r>
              <a:rPr lang="en-US" b="1" dirty="0"/>
              <a:t> (</a:t>
            </a:r>
            <a:r>
              <a:rPr lang="en-US" b="1" i="1" dirty="0"/>
              <a:t>variable </a:t>
            </a:r>
            <a:r>
              <a:rPr lang="en-US" b="1" dirty="0"/>
              <a:t>cost)</a:t>
            </a:r>
            <a:endParaRPr lang="en-US" dirty="0"/>
          </a:p>
        </p:txBody>
      </p:sp>
      <p:sp>
        <p:nvSpPr>
          <p:cNvPr id="3" name="Content Placeholder 2"/>
          <p:cNvSpPr>
            <a:spLocks noGrp="1"/>
          </p:cNvSpPr>
          <p:nvPr>
            <p:ph idx="1"/>
          </p:nvPr>
        </p:nvSpPr>
        <p:spPr/>
        <p:txBody>
          <a:bodyPr/>
          <a:lstStyle/>
          <a:p>
            <a:r>
              <a:rPr lang="en-US" dirty="0" err="1"/>
              <a:t>biaya</a:t>
            </a:r>
            <a:r>
              <a:rPr lang="en-US" dirty="0"/>
              <a:t> yang </a:t>
            </a:r>
            <a:r>
              <a:rPr lang="en-US" dirty="0" err="1"/>
              <a:t>dikeluarkan</a:t>
            </a:r>
            <a:r>
              <a:rPr lang="en-US" dirty="0"/>
              <a:t> </a:t>
            </a:r>
            <a:r>
              <a:rPr lang="en-US" dirty="0" err="1"/>
              <a:t>oleh</a:t>
            </a:r>
            <a:r>
              <a:rPr lang="en-US" dirty="0"/>
              <a:t> </a:t>
            </a:r>
            <a:r>
              <a:rPr lang="en-US" dirty="0" err="1"/>
              <a:t>perusahaan</a:t>
            </a:r>
            <a:r>
              <a:rPr lang="en-US" dirty="0"/>
              <a:t> </a:t>
            </a:r>
            <a:r>
              <a:rPr lang="en-US" dirty="0" err="1"/>
              <a:t>secara</a:t>
            </a:r>
            <a:r>
              <a:rPr lang="en-US" dirty="0"/>
              <a:t> </a:t>
            </a:r>
            <a:r>
              <a:rPr lang="en-US" dirty="0" err="1"/>
              <a:t>berubah-ubah</a:t>
            </a:r>
            <a:r>
              <a:rPr lang="en-US" dirty="0"/>
              <a:t> </a:t>
            </a:r>
            <a:r>
              <a:rPr lang="en-US" dirty="0" err="1"/>
              <a:t>berdasarkan</a:t>
            </a:r>
            <a:r>
              <a:rPr lang="en-US" dirty="0"/>
              <a:t> </a:t>
            </a:r>
            <a:r>
              <a:rPr lang="en-US" dirty="0" err="1"/>
              <a:t>pada</a:t>
            </a:r>
            <a:r>
              <a:rPr lang="en-US" dirty="0"/>
              <a:t> </a:t>
            </a:r>
            <a:r>
              <a:rPr lang="en-US" dirty="0" err="1"/>
              <a:t>perubahan</a:t>
            </a:r>
            <a:r>
              <a:rPr lang="en-US" dirty="0"/>
              <a:t> </a:t>
            </a:r>
            <a:r>
              <a:rPr lang="en-US" dirty="0" err="1"/>
              <a:t>jumlah</a:t>
            </a:r>
            <a:r>
              <a:rPr lang="en-US" dirty="0"/>
              <a:t> </a:t>
            </a:r>
            <a:r>
              <a:rPr lang="en-US" dirty="0" err="1"/>
              <a:t>produk</a:t>
            </a:r>
            <a:r>
              <a:rPr lang="en-US" dirty="0"/>
              <a:t> yang </a:t>
            </a:r>
            <a:r>
              <a:rPr lang="en-US" dirty="0" err="1"/>
              <a:t>diproduksi</a:t>
            </a:r>
            <a:r>
              <a:rPr lang="en-US" dirty="0"/>
              <a:t>.</a:t>
            </a:r>
          </a:p>
          <a:p>
            <a:pPr>
              <a:buNone/>
            </a:pPr>
            <a:endParaRPr lang="en-US" dirty="0"/>
          </a:p>
          <a:p>
            <a:r>
              <a:rPr lang="en-US" dirty="0" err="1"/>
              <a:t>Contoh</a:t>
            </a:r>
            <a:r>
              <a:rPr lang="en-US" dirty="0"/>
              <a:t> : </a:t>
            </a:r>
            <a:r>
              <a:rPr lang="en-US" dirty="0" err="1"/>
              <a:t>Bahan</a:t>
            </a:r>
            <a:r>
              <a:rPr lang="en-US" dirty="0"/>
              <a:t> </a:t>
            </a:r>
            <a:r>
              <a:rPr lang="en-US" dirty="0" err="1"/>
              <a:t>baku</a:t>
            </a:r>
            <a:r>
              <a:rPr lang="en-US" dirty="0"/>
              <a:t>, </a:t>
            </a:r>
            <a:r>
              <a:rPr lang="en-US" dirty="0" err="1"/>
              <a:t>biaya</a:t>
            </a:r>
            <a:r>
              <a:rPr lang="en-US" dirty="0"/>
              <a:t> </a:t>
            </a:r>
            <a:r>
              <a:rPr lang="en-US" dirty="0" err="1"/>
              <a:t>pengemasan</a:t>
            </a:r>
            <a:r>
              <a:rPr lang="en-US" dirty="0"/>
              <a:t> </a:t>
            </a:r>
            <a:r>
              <a:rPr lang="en-US" dirty="0" err="1"/>
              <a:t>produk</a:t>
            </a:r>
            <a:r>
              <a:rPr lang="en-US" dirty="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Total Cost</a:t>
            </a:r>
          </a:p>
        </p:txBody>
      </p:sp>
      <p:sp>
        <p:nvSpPr>
          <p:cNvPr id="3" name="Content Placeholder 2"/>
          <p:cNvSpPr>
            <a:spLocks noGrp="1"/>
          </p:cNvSpPr>
          <p:nvPr>
            <p:ph idx="1"/>
          </p:nvPr>
        </p:nvSpPr>
        <p:spPr/>
        <p:txBody>
          <a:bodyPr/>
          <a:lstStyle/>
          <a:p>
            <a:r>
              <a:rPr lang="en-US" dirty="0" err="1"/>
              <a:t>Biaya</a:t>
            </a:r>
            <a:r>
              <a:rPr lang="en-US" dirty="0"/>
              <a:t> total </a:t>
            </a:r>
            <a:r>
              <a:rPr lang="en-US" dirty="0" err="1"/>
              <a:t>merupakan</a:t>
            </a:r>
            <a:r>
              <a:rPr lang="en-US" dirty="0"/>
              <a:t> </a:t>
            </a:r>
            <a:r>
              <a:rPr lang="en-US" dirty="0" err="1"/>
              <a:t>jumlah</a:t>
            </a:r>
            <a:r>
              <a:rPr lang="en-US" dirty="0"/>
              <a:t> </a:t>
            </a:r>
            <a:r>
              <a:rPr lang="en-US" dirty="0" err="1"/>
              <a:t>keseluruh</a:t>
            </a:r>
            <a:r>
              <a:rPr lang="en-US" dirty="0"/>
              <a:t> </a:t>
            </a:r>
            <a:r>
              <a:rPr lang="en-US" dirty="0" err="1"/>
              <a:t>biaya</a:t>
            </a:r>
            <a:r>
              <a:rPr lang="en-US" dirty="0"/>
              <a:t> </a:t>
            </a:r>
            <a:r>
              <a:rPr lang="en-US" dirty="0" err="1"/>
              <a:t>tetap</a:t>
            </a:r>
            <a:r>
              <a:rPr lang="en-US" dirty="0"/>
              <a:t> </a:t>
            </a:r>
            <a:r>
              <a:rPr lang="en-US" dirty="0" err="1"/>
              <a:t>dan</a:t>
            </a:r>
            <a:r>
              <a:rPr lang="en-US" dirty="0"/>
              <a:t> </a:t>
            </a:r>
            <a:r>
              <a:rPr lang="en-US" dirty="0" err="1"/>
              <a:t>biaya</a:t>
            </a:r>
            <a:r>
              <a:rPr lang="en-US" dirty="0"/>
              <a:t> </a:t>
            </a:r>
            <a:r>
              <a:rPr lang="en-US" dirty="0" err="1"/>
              <a:t>variabel</a:t>
            </a:r>
            <a:r>
              <a:rPr lang="en-US" dirty="0"/>
              <a:t> yang </a:t>
            </a:r>
            <a:r>
              <a:rPr lang="en-US" dirty="0" err="1"/>
              <a:t>dikeluarkan</a:t>
            </a:r>
            <a:r>
              <a:rPr lang="en-US" dirty="0"/>
              <a:t> </a:t>
            </a:r>
            <a:r>
              <a:rPr lang="en-US" dirty="0" err="1"/>
              <a:t>oleh</a:t>
            </a:r>
            <a:r>
              <a:rPr lang="en-US" dirty="0"/>
              <a:t> </a:t>
            </a:r>
            <a:r>
              <a:rPr lang="en-US" dirty="0" err="1"/>
              <a:t>perusahaan</a:t>
            </a:r>
            <a:r>
              <a:rPr lang="en-US" dirty="0"/>
              <a:t> </a:t>
            </a:r>
            <a:r>
              <a:rPr lang="en-US" dirty="0" err="1"/>
              <a:t>untuk</a:t>
            </a:r>
            <a:r>
              <a:rPr lang="en-US" dirty="0"/>
              <a:t> </a:t>
            </a:r>
            <a:r>
              <a:rPr lang="en-US" dirty="0" err="1"/>
              <a:t>memproduksi</a:t>
            </a:r>
            <a:r>
              <a:rPr lang="en-US" dirty="0"/>
              <a:t> </a:t>
            </a:r>
            <a:r>
              <a:rPr lang="en-US" dirty="0" err="1"/>
              <a:t>produk</a:t>
            </a:r>
            <a:r>
              <a:rPr lang="en-US" dirty="0"/>
              <a:t> </a:t>
            </a:r>
            <a:r>
              <a:rPr lang="en-US" dirty="0" err="1"/>
              <a:t>dalam</a:t>
            </a:r>
            <a:r>
              <a:rPr lang="en-US" dirty="0"/>
              <a:t> </a:t>
            </a:r>
            <a:r>
              <a:rPr lang="en-US" dirty="0" err="1"/>
              <a:t>suatu</a:t>
            </a:r>
            <a:r>
              <a:rPr lang="en-US" dirty="0"/>
              <a:t> </a:t>
            </a:r>
            <a:r>
              <a:rPr lang="en-US" dirty="0" err="1"/>
              <a:t>periode</a:t>
            </a:r>
            <a:r>
              <a:rPr lang="en-US" dirty="0"/>
              <a:t> </a:t>
            </a:r>
            <a:r>
              <a:rPr lang="en-US" dirty="0" err="1"/>
              <a:t>tertentu</a:t>
            </a:r>
            <a:r>
              <a:rPr lang="en-US" dirty="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409</Words>
  <Application>Microsoft Office PowerPoint</Application>
  <PresentationFormat>On-screen Show (4:3)</PresentationFormat>
  <Paragraphs>64</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Courier New</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Biaya tetap (fixed cost)</vt:lpstr>
      <vt:lpstr>Biaya variabel (variable cost)</vt:lpstr>
      <vt:lpstr>Total Cost</vt:lpstr>
      <vt:lpstr>Biaya Bahan Langsung</vt:lpstr>
      <vt:lpstr>Contoh</vt:lpstr>
      <vt:lpstr>Biaya Tenaga Kerja Langsung</vt:lpstr>
      <vt:lpstr>Biaya Overhead Pabrik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dan Estimasi Biaya</dc:title>
  <dc:creator>user</dc:creator>
  <cp:lastModifiedBy>C2.1</cp:lastModifiedBy>
  <cp:revision>14</cp:revision>
  <dcterms:created xsi:type="dcterms:W3CDTF">2019-02-13T03:30:57Z</dcterms:created>
  <dcterms:modified xsi:type="dcterms:W3CDTF">2019-08-12T05:54:09Z</dcterms:modified>
</cp:coreProperties>
</file>