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3223" y="1408887"/>
            <a:ext cx="7845552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5177" y="5223459"/>
            <a:ext cx="11301644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6065" y="268985"/>
            <a:ext cx="10519867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491" y="1970659"/>
            <a:ext cx="10363200" cy="441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6000" dirty="0">
                <a:latin typeface="Arial Black" panose="020B0A04020102020204" pitchFamily="34" charset="0"/>
              </a:rPr>
              <a:t>POLITEKNIK STMI </a:t>
            </a:r>
            <a:br>
              <a:rPr lang="sv-SE" sz="6000" dirty="0">
                <a:latin typeface="Arial Black" panose="020B0A04020102020204" pitchFamily="34" charset="0"/>
              </a:rPr>
            </a:br>
            <a:r>
              <a:rPr lang="sv-SE" sz="6000" dirty="0">
                <a:latin typeface="Arial Black" panose="020B0A04020102020204" pitchFamily="34" charset="0"/>
              </a:rPr>
              <a:t>KEMENTERIAN PERINDUSTRIAN RI</a:t>
            </a:r>
            <a:br>
              <a:rPr lang="sv-SE" sz="6000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PPh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21/26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6043" y="3072383"/>
            <a:ext cx="2110740" cy="29083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≤ 300.000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555" y="3072383"/>
            <a:ext cx="2209800" cy="29083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633095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&gt; 300.000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6043" y="3636264"/>
            <a:ext cx="2110740" cy="28448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Tidak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Dipotong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8555" y="3636264"/>
            <a:ext cx="2209800" cy="29845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415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Dikurangi</a:t>
            </a:r>
            <a:r>
              <a:rPr sz="160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300.000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8555" y="4215384"/>
            <a:ext cx="2209800" cy="34163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541655">
              <a:lnSpc>
                <a:spcPct val="100000"/>
              </a:lnSpc>
              <a:spcBef>
                <a:spcPts val="755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Dipotong</a:t>
            </a:r>
            <a:r>
              <a:rPr sz="16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5%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3456" y="5071871"/>
            <a:ext cx="4914900" cy="292100"/>
          </a:xfrm>
          <a:prstGeom prst="rect">
            <a:avLst/>
          </a:prstGeom>
          <a:solidFill>
            <a:srgbClr val="92D050"/>
          </a:solidFill>
          <a:ln w="9143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Upah kumulatif &gt; Rp 3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jt s.d. </a:t>
            </a:r>
            <a:r>
              <a:rPr sz="1600" dirty="0">
                <a:latin typeface="Tahoma" panose="020B0604030504040204"/>
                <a:cs typeface="Tahoma" panose="020B0604030504040204"/>
              </a:rPr>
              <a:t>Rp8.200.000</a:t>
            </a:r>
            <a:r>
              <a:rPr sz="1600" spc="7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sebulan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3456" y="5643371"/>
            <a:ext cx="4914900" cy="292100"/>
          </a:xfrm>
          <a:prstGeom prst="rect">
            <a:avLst/>
          </a:prstGeom>
          <a:solidFill>
            <a:srgbClr val="92D050"/>
          </a:solidFill>
          <a:ln w="9143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964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Upah sehari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dikurangi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PTKP</a:t>
            </a:r>
            <a:r>
              <a:rPr sz="16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sehari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456" y="6214871"/>
            <a:ext cx="4947285" cy="2921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643380">
              <a:lnSpc>
                <a:spcPct val="100000"/>
              </a:lnSpc>
              <a:spcBef>
                <a:spcPts val="365"/>
              </a:spcBef>
            </a:pPr>
            <a:r>
              <a:rPr sz="1600" spc="-40" dirty="0">
                <a:latin typeface="Tahoma" panose="020B0604030504040204"/>
                <a:cs typeface="Tahoma" panose="020B0604030504040204"/>
              </a:rPr>
              <a:t>Tarif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PPh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21 =</a:t>
            </a:r>
            <a:r>
              <a:rPr sz="1600" spc="6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5%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94304" y="2929127"/>
            <a:ext cx="2111375" cy="1905"/>
          </a:xfrm>
          <a:custGeom>
            <a:avLst/>
            <a:gdLst/>
            <a:ahLst/>
            <a:cxnLst/>
            <a:rect l="l" t="t" r="r" b="b"/>
            <a:pathLst>
              <a:path w="2111375" h="1905">
                <a:moveTo>
                  <a:pt x="0" y="0"/>
                </a:moveTo>
                <a:lnTo>
                  <a:pt x="2111374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4304" y="4858511"/>
            <a:ext cx="2111375" cy="1905"/>
          </a:xfrm>
          <a:custGeom>
            <a:avLst/>
            <a:gdLst/>
            <a:ahLst/>
            <a:cxnLst/>
            <a:rect l="l" t="t" r="r" b="b"/>
            <a:pathLst>
              <a:path w="2111375" h="1904">
                <a:moveTo>
                  <a:pt x="0" y="0"/>
                </a:moveTo>
                <a:lnTo>
                  <a:pt x="2111374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3520" y="2929127"/>
            <a:ext cx="1905" cy="142875"/>
          </a:xfrm>
          <a:custGeom>
            <a:avLst/>
            <a:gdLst/>
            <a:ahLst/>
            <a:cxnLst/>
            <a:rect l="l" t="t" r="r" b="b"/>
            <a:pathLst>
              <a:path w="1904" h="142875">
                <a:moveTo>
                  <a:pt x="1524" y="0"/>
                </a:moveTo>
                <a:lnTo>
                  <a:pt x="0" y="14287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4304" y="2929127"/>
            <a:ext cx="1905" cy="141605"/>
          </a:xfrm>
          <a:custGeom>
            <a:avLst/>
            <a:gdLst/>
            <a:ahLst/>
            <a:cxnLst/>
            <a:rect l="l" t="t" r="r" b="b"/>
            <a:pathLst>
              <a:path w="1905" h="141605">
                <a:moveTo>
                  <a:pt x="1650" y="0"/>
                </a:moveTo>
                <a:lnTo>
                  <a:pt x="0" y="141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35352" y="1589532"/>
          <a:ext cx="3537585" cy="118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20">
                <a:tc gridSpan="4">
                  <a:txBody>
                    <a:bodyPr/>
                    <a:lstStyle/>
                    <a:p>
                      <a:pPr marL="8255" algn="ctr">
                        <a:lnSpc>
                          <a:spcPts val="1700"/>
                        </a:lnSpc>
                      </a:pP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Upah/Uang Saku Harian,</a:t>
                      </a:r>
                      <a:r>
                        <a:rPr sz="16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Mingguan,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8255" algn="ctr">
                        <a:lnSpc>
                          <a:spcPts val="1730"/>
                        </a:lnSpc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Satuan,</a:t>
                      </a:r>
                      <a:r>
                        <a:rPr sz="1600" spc="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Borongan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Upah/Uang Saku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Harian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209288" y="541020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3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9288" y="5981700"/>
            <a:ext cx="6350" cy="233679"/>
          </a:xfrm>
          <a:custGeom>
            <a:avLst/>
            <a:gdLst/>
            <a:ahLst/>
            <a:cxnLst/>
            <a:rect l="l" t="t" r="r" b="b"/>
            <a:pathLst>
              <a:path w="6350" h="233679">
                <a:moveTo>
                  <a:pt x="0" y="0"/>
                </a:moveTo>
                <a:lnTo>
                  <a:pt x="6350" y="2333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5044" y="4643628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2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4304" y="4002023"/>
            <a:ext cx="1905" cy="857250"/>
          </a:xfrm>
          <a:custGeom>
            <a:avLst/>
            <a:gdLst/>
            <a:ahLst/>
            <a:cxnLst/>
            <a:rect l="l" t="t" r="r" b="b"/>
            <a:pathLst>
              <a:path w="1905" h="857250">
                <a:moveTo>
                  <a:pt x="165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3520" y="3430523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4" h="214629">
                <a:moveTo>
                  <a:pt x="1524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3520" y="4002023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4" h="214629">
                <a:moveTo>
                  <a:pt x="1524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94304" y="3430523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5" h="214629">
                <a:moveTo>
                  <a:pt x="1650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83379" y="4858511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5" h="214629">
                <a:moveTo>
                  <a:pt x="1524" y="0"/>
                </a:moveTo>
                <a:lnTo>
                  <a:pt x="0" y="2142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4444" y="2785872"/>
            <a:ext cx="1905" cy="142875"/>
          </a:xfrm>
          <a:custGeom>
            <a:avLst/>
            <a:gdLst/>
            <a:ahLst/>
            <a:cxnLst/>
            <a:rect l="l" t="t" r="r" b="b"/>
            <a:pathLst>
              <a:path w="1905" h="142875">
                <a:moveTo>
                  <a:pt x="1650" y="0"/>
                </a:moveTo>
                <a:lnTo>
                  <a:pt x="0" y="14287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957059" y="1594103"/>
          <a:ext cx="3267710" cy="477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2485">
                <a:tc gridSpan="5">
                  <a:txBody>
                    <a:bodyPr/>
                    <a:lstStyle/>
                    <a:p>
                      <a:pPr marL="157480" marR="140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Dibayarkan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Bulanan </a:t>
                      </a: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Atau</a:t>
                      </a:r>
                      <a:r>
                        <a:rPr sz="16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Jumlah  Upah </a:t>
                      </a: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Kumulatif satu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bulan  melebihi Rp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20" dirty="0">
                          <a:latin typeface="Tahoma" panose="020B0604030504040204"/>
                          <a:cs typeface="Tahoma" panose="020B0604030504040204"/>
                        </a:rPr>
                        <a:t>7.000.000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Dikali</a:t>
                      </a:r>
                      <a:r>
                        <a:rPr sz="1600" spc="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12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8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Dikurangi PTKP</a:t>
                      </a:r>
                      <a:r>
                        <a:rPr sz="1600" spc="1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Setahun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46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Penghasilan </a:t>
                      </a:r>
                      <a:r>
                        <a:rPr sz="1600" spc="-20" dirty="0">
                          <a:latin typeface="Tahoma" panose="020B0604030504040204"/>
                          <a:cs typeface="Tahoma" panose="020B0604030504040204"/>
                        </a:rPr>
                        <a:t>Kena</a:t>
                      </a:r>
                      <a:r>
                        <a:rPr sz="1600" spc="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Pajak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3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Dikenakan </a:t>
                      </a:r>
                      <a:r>
                        <a:rPr sz="1600" spc="-40" dirty="0">
                          <a:latin typeface="Tahoma" panose="020B0604030504040204"/>
                          <a:cs typeface="Tahoma" panose="020B0604030504040204"/>
                        </a:rPr>
                        <a:t>Tarif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Ps</a:t>
                      </a:r>
                      <a:r>
                        <a:rPr sz="1600" spc="5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17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3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6343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PPh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Ps 21</a:t>
                      </a:r>
                      <a:r>
                        <a:rPr sz="1600" spc="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Setahun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Tahoma" panose="020B0604030504040204"/>
                          <a:cs typeface="Tahoma" panose="020B0604030504040204"/>
                        </a:rPr>
                        <a:t>Dibagi 12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PPh </a:t>
                      </a:r>
                      <a:r>
                        <a:rPr sz="1600" spc="-15" dirty="0">
                          <a:latin typeface="Tahoma" panose="020B0604030504040204"/>
                          <a:cs typeface="Tahoma" panose="020B0604030504040204"/>
                        </a:rPr>
                        <a:t>Pasal </a:t>
                      </a:r>
                      <a:r>
                        <a:rPr sz="1600" dirty="0">
                          <a:latin typeface="Tahoma" panose="020B0604030504040204"/>
                          <a:cs typeface="Tahoma" panose="020B0604030504040204"/>
                        </a:rPr>
                        <a:t>21</a:t>
                      </a:r>
                      <a:r>
                        <a:rPr sz="1600" spc="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600" spc="-10" dirty="0">
                          <a:latin typeface="Tahoma" panose="020B0604030504040204"/>
                          <a:cs typeface="Tahoma" panose="020B0604030504040204"/>
                        </a:rPr>
                        <a:t>Sebulan</a:t>
                      </a:r>
                      <a:endParaRPr sz="16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810761" y="215645"/>
            <a:ext cx="5257799" cy="100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761" y="215645"/>
            <a:ext cx="5257800" cy="1004569"/>
          </a:xfrm>
          <a:custGeom>
            <a:avLst/>
            <a:gdLst/>
            <a:ahLst/>
            <a:cxnLst/>
            <a:rect l="l" t="t" r="r" b="b"/>
            <a:pathLst>
              <a:path w="5257800" h="1004569">
                <a:moveTo>
                  <a:pt x="0" y="167386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2" y="49022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6" y="0"/>
                </a:lnTo>
                <a:lnTo>
                  <a:pt x="5090414" y="0"/>
                </a:lnTo>
                <a:lnTo>
                  <a:pt x="5134915" y="5978"/>
                </a:lnTo>
                <a:lnTo>
                  <a:pt x="5174901" y="22850"/>
                </a:lnTo>
                <a:lnTo>
                  <a:pt x="5208777" y="49022"/>
                </a:lnTo>
                <a:lnTo>
                  <a:pt x="5234949" y="82898"/>
                </a:lnTo>
                <a:lnTo>
                  <a:pt x="5251821" y="122884"/>
                </a:lnTo>
                <a:lnTo>
                  <a:pt x="5257799" y="167386"/>
                </a:lnTo>
                <a:lnTo>
                  <a:pt x="5257799" y="836929"/>
                </a:lnTo>
                <a:lnTo>
                  <a:pt x="5251821" y="881431"/>
                </a:lnTo>
                <a:lnTo>
                  <a:pt x="5234949" y="921417"/>
                </a:lnTo>
                <a:lnTo>
                  <a:pt x="5208777" y="955293"/>
                </a:lnTo>
                <a:lnTo>
                  <a:pt x="5174901" y="981465"/>
                </a:lnTo>
                <a:lnTo>
                  <a:pt x="5134915" y="998337"/>
                </a:lnTo>
                <a:lnTo>
                  <a:pt x="5090414" y="1004315"/>
                </a:lnTo>
                <a:lnTo>
                  <a:pt x="167386" y="1004315"/>
                </a:lnTo>
                <a:lnTo>
                  <a:pt x="122884" y="998337"/>
                </a:lnTo>
                <a:lnTo>
                  <a:pt x="82898" y="981465"/>
                </a:lnTo>
                <a:lnTo>
                  <a:pt x="49021" y="955293"/>
                </a:lnTo>
                <a:lnTo>
                  <a:pt x="22850" y="921417"/>
                </a:lnTo>
                <a:lnTo>
                  <a:pt x="5978" y="881431"/>
                </a:lnTo>
                <a:lnTo>
                  <a:pt x="0" y="836929"/>
                </a:lnTo>
                <a:lnTo>
                  <a:pt x="0" y="16738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298695" y="144907"/>
            <a:ext cx="428053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493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</a:t>
            </a:r>
            <a:r>
              <a:rPr sz="24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Pegawai </a:t>
            </a:r>
            <a:r>
              <a:rPr sz="2400" b="0" spc="-20" dirty="0">
                <a:latin typeface="Times New Roman" panose="02020603050405020304"/>
                <a:cs typeface="Times New Roman" panose="02020603050405020304"/>
              </a:rPr>
              <a:t>Tidak </a:t>
            </a:r>
            <a:r>
              <a:rPr sz="2400" b="0" spc="-30" dirty="0">
                <a:latin typeface="Times New Roman" panose="02020603050405020304"/>
                <a:cs typeface="Times New Roman" panose="02020603050405020304"/>
              </a:rPr>
              <a:t>Tetap/Tenaga</a:t>
            </a:r>
            <a:r>
              <a:rPr sz="2400" b="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Kerja 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Lepas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0324" y="699516"/>
            <a:ext cx="1143000" cy="250825"/>
          </a:xfrm>
          <a:prstGeom prst="rect">
            <a:avLst/>
          </a:prstGeom>
          <a:solidFill>
            <a:srgbClr val="FFFF00"/>
          </a:solidFill>
          <a:ln w="9143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80"/>
              </a:spcBef>
            </a:pPr>
            <a:r>
              <a:rPr sz="1400" spc="-15" dirty="0">
                <a:latin typeface="Tahoma" panose="020B0604030504040204"/>
                <a:cs typeface="Tahoma" panose="020B0604030504040204"/>
              </a:rPr>
              <a:t>PEGAWAI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0324" y="4128515"/>
            <a:ext cx="1584960" cy="32321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13665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BUKAN</a:t>
            </a:r>
            <a:r>
              <a:rPr sz="1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PEGAWAI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1335" y="4771644"/>
            <a:ext cx="2428240" cy="28702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6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TIDAK</a:t>
            </a:r>
            <a:r>
              <a:rPr sz="1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BERKESINAMBUNGAN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335" y="3557015"/>
            <a:ext cx="1873250" cy="28702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56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BERKESINAMBUNGAN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9939" y="342900"/>
            <a:ext cx="858519" cy="25019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275"/>
              </a:spcBef>
            </a:pPr>
            <a:r>
              <a:rPr sz="1400" spc="-20" dirty="0">
                <a:latin typeface="Tahoma" panose="020B0604030504040204"/>
                <a:cs typeface="Tahoma" panose="020B0604030504040204"/>
              </a:rPr>
              <a:t>TETAP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9939" y="1057655"/>
            <a:ext cx="1323340" cy="25019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TIDAK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TETAP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5615" y="428244"/>
            <a:ext cx="3072765" cy="17907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80"/>
              </a:spcBef>
            </a:pPr>
            <a:r>
              <a:rPr sz="1100" b="1" spc="-5" dirty="0">
                <a:latin typeface="Tahoma" panose="020B0604030504040204"/>
                <a:cs typeface="Tahoma" panose="020B0604030504040204"/>
              </a:rPr>
              <a:t>(Ph </a:t>
            </a:r>
            <a:r>
              <a:rPr sz="1100" b="1" dirty="0">
                <a:latin typeface="Tahoma" panose="020B0604030504040204"/>
                <a:cs typeface="Tahoma" panose="020B0604030504040204"/>
              </a:rPr>
              <a:t>NETO – </a:t>
            </a:r>
            <a:r>
              <a:rPr sz="1100" b="1" spc="-5" dirty="0">
                <a:latin typeface="Tahoma" panose="020B0604030504040204"/>
                <a:cs typeface="Tahoma" panose="020B0604030504040204"/>
              </a:rPr>
              <a:t>PTKP)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x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Tarif Ps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17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1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PPh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6067" y="771144"/>
            <a:ext cx="1214755" cy="260350"/>
          </a:xfrm>
          <a:prstGeom prst="rect">
            <a:avLst/>
          </a:prstGeom>
          <a:solidFill>
            <a:srgbClr val="00B889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BULANAN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6067" y="1342644"/>
            <a:ext cx="1358265" cy="260350"/>
          </a:xfrm>
          <a:prstGeom prst="rect">
            <a:avLst/>
          </a:prstGeom>
          <a:solidFill>
            <a:srgbClr val="00B889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HARIAN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7079" y="771144"/>
            <a:ext cx="3550920" cy="372110"/>
          </a:xfrm>
          <a:custGeom>
            <a:avLst/>
            <a:gdLst/>
            <a:ahLst/>
            <a:cxnLst/>
            <a:rect l="l" t="t" r="r" b="b"/>
            <a:pathLst>
              <a:path w="3550920" h="372109">
                <a:moveTo>
                  <a:pt x="0" y="371855"/>
                </a:moveTo>
                <a:lnTo>
                  <a:pt x="3550920" y="371855"/>
                </a:lnTo>
                <a:lnTo>
                  <a:pt x="3550920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21652" y="775716"/>
            <a:ext cx="3546475" cy="252730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dirty="0">
                <a:latin typeface="Tahoma" panose="020B0604030504040204"/>
                <a:cs typeface="Tahoma" panose="020B0604030504040204"/>
              </a:rPr>
              <a:t>–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PTKP)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7079" y="4128515"/>
            <a:ext cx="2993390" cy="473710"/>
          </a:xfrm>
          <a:prstGeom prst="rect">
            <a:avLst/>
          </a:prstGeom>
          <a:solidFill>
            <a:srgbClr val="D5D5F5"/>
          </a:solidFill>
          <a:ln w="9143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0590" marR="143510" indent="-784860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(50% X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Bruto)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Kumulatif </a:t>
            </a:r>
            <a:r>
              <a:rPr sz="1400" dirty="0">
                <a:latin typeface="Arial" panose="020B0604020202020204"/>
                <a:cs typeface="Arial" panose="020B0604020202020204"/>
              </a:rPr>
              <a:t>x</a:t>
            </a:r>
            <a:r>
              <a:rPr sz="14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17079" y="4771644"/>
            <a:ext cx="3550920" cy="429895"/>
          </a:xfrm>
          <a:custGeom>
            <a:avLst/>
            <a:gdLst/>
            <a:ahLst/>
            <a:cxnLst/>
            <a:rect l="l" t="t" r="r" b="b"/>
            <a:pathLst>
              <a:path w="3550920" h="429895">
                <a:moveTo>
                  <a:pt x="0" y="429767"/>
                </a:moveTo>
                <a:lnTo>
                  <a:pt x="3550920" y="429767"/>
                </a:lnTo>
                <a:lnTo>
                  <a:pt x="3550920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21652" y="4776215"/>
            <a:ext cx="3546475" cy="253365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50 </a:t>
            </a:r>
            <a:r>
              <a:rPr sz="1400" spc="5" dirty="0">
                <a:latin typeface="Tahoma" panose="020B0604030504040204"/>
                <a:cs typeface="Tahoma" panose="020B0604030504040204"/>
              </a:rPr>
              <a:t>% </a:t>
            </a:r>
            <a:r>
              <a:rPr sz="1400" dirty="0">
                <a:latin typeface="Tahoma" panose="020B0604030504040204"/>
                <a:cs typeface="Tahoma" panose="020B0604030504040204"/>
              </a:rPr>
              <a:t>x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0755" y="1214627"/>
            <a:ext cx="3857625" cy="25654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dirty="0">
                <a:latin typeface="Tahoma" panose="020B0604030504040204"/>
                <a:cs typeface="Tahoma" panose="020B0604030504040204"/>
              </a:rPr>
              <a:t>– 200 RIBU)x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27747" y="1629155"/>
            <a:ext cx="3183890" cy="50927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BRUTO(&gt;3 </a:t>
            </a:r>
            <a:r>
              <a:rPr sz="1400" dirty="0">
                <a:latin typeface="Tahoma" panose="020B0604030504040204"/>
                <a:cs typeface="Tahoma" panose="020B0604030504040204"/>
              </a:rPr>
              <a:t>jt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s.d.8.200.000 jt)</a:t>
            </a:r>
            <a:r>
              <a:rPr sz="1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–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54610" algn="ctr">
              <a:lnSpc>
                <a:spcPts val="1630"/>
              </a:lnSpc>
              <a:spcBef>
                <a:spcPts val="315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PTKP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Harian)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7079" y="5343144"/>
            <a:ext cx="3550920" cy="429895"/>
          </a:xfrm>
          <a:custGeom>
            <a:avLst/>
            <a:gdLst/>
            <a:ahLst/>
            <a:cxnLst/>
            <a:rect l="l" t="t" r="r" b="b"/>
            <a:pathLst>
              <a:path w="3550920" h="429895">
                <a:moveTo>
                  <a:pt x="0" y="429767"/>
                </a:moveTo>
                <a:lnTo>
                  <a:pt x="3550920" y="429767"/>
                </a:lnTo>
                <a:lnTo>
                  <a:pt x="3550920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21652" y="5347715"/>
            <a:ext cx="3546475" cy="254000"/>
          </a:xfrm>
          <a:prstGeom prst="rect">
            <a:avLst/>
          </a:prstGeom>
          <a:solidFill>
            <a:srgbClr val="D5D5F5"/>
          </a:solidFill>
        </p:spPr>
        <p:txBody>
          <a:bodyPr vert="horz" wrap="square" lIns="0" tIns="3873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30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Kumulatif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1335" y="4128515"/>
            <a:ext cx="2944495" cy="323215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850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BERKESINAMBUNGAN exc Psl </a:t>
            </a:r>
            <a:r>
              <a:rPr sz="1400" dirty="0">
                <a:latin typeface="Tahoma" panose="020B0604030504040204"/>
                <a:cs typeface="Tahoma" panose="020B0604030504040204"/>
              </a:rPr>
              <a:t>13</a:t>
            </a:r>
            <a:r>
              <a:rPr sz="1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(1)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17079" y="3415284"/>
            <a:ext cx="2993390" cy="47244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ts val="1670"/>
              </a:lnSpc>
              <a:spcBef>
                <a:spcPts val="35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((50% X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Ph </a:t>
            </a:r>
            <a:r>
              <a:rPr sz="1400" dirty="0">
                <a:latin typeface="Tahoma" panose="020B0604030504040204"/>
                <a:cs typeface="Tahoma" panose="020B0604030504040204"/>
              </a:rPr>
              <a:t>Bruto) -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PTKP</a:t>
            </a:r>
            <a:r>
              <a:rPr sz="1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bulanan)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625475">
              <a:lnSpc>
                <a:spcPts val="1670"/>
              </a:lnSpc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Kumulatif </a:t>
            </a:r>
            <a:r>
              <a:rPr sz="1400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</a:t>
            </a:r>
            <a:r>
              <a:rPr sz="1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UU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29854" y="3870705"/>
            <a:ext cx="36258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39128" y="2263139"/>
            <a:ext cx="3929379" cy="257810"/>
          </a:xfrm>
          <a:prstGeom prst="rect">
            <a:avLst/>
          </a:prstGeom>
          <a:solidFill>
            <a:srgbClr val="D5D5F5"/>
          </a:solidFill>
          <a:ln w="9144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1684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(Ph BRUTO(&gt;7jt) </a:t>
            </a:r>
            <a:r>
              <a:rPr sz="1400" dirty="0">
                <a:latin typeface="Tahoma" panose="020B0604030504040204"/>
                <a:cs typeface="Tahoma" panose="020B0604030504040204"/>
              </a:rPr>
              <a:t>–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PTKP)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x 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Tarif </a:t>
            </a:r>
            <a:r>
              <a:rPr sz="1400" dirty="0">
                <a:latin typeface="Arial" panose="020B0604020202020204"/>
                <a:cs typeface="Arial" panose="020B0604020202020204"/>
              </a:rPr>
              <a:t>Ps 17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UU</a:t>
            </a:r>
            <a:r>
              <a:rPr sz="1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PPh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73324" y="84277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87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5055" y="486155"/>
            <a:ext cx="1905" cy="714375"/>
          </a:xfrm>
          <a:custGeom>
            <a:avLst/>
            <a:gdLst/>
            <a:ahLst/>
            <a:cxnLst/>
            <a:rect l="l" t="t" r="r" b="b"/>
            <a:pathLst>
              <a:path w="1905" h="714375">
                <a:moveTo>
                  <a:pt x="825" y="-4572"/>
                </a:moveTo>
                <a:lnTo>
                  <a:pt x="825" y="718947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6580" y="486155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30" h="1904">
                <a:moveTo>
                  <a:pt x="214249" y="165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6580" y="1200911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30" h="1905">
                <a:moveTo>
                  <a:pt x="0" y="0"/>
                </a:moveTo>
                <a:lnTo>
                  <a:pt x="214249" y="165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2772" y="120091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24917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2708" y="914400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29" h="1905">
                <a:moveTo>
                  <a:pt x="214375" y="1650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02708" y="148590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21437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0696" y="914400"/>
            <a:ext cx="786130" cy="43180"/>
          </a:xfrm>
          <a:custGeom>
            <a:avLst/>
            <a:gdLst/>
            <a:ahLst/>
            <a:cxnLst/>
            <a:rect l="l" t="t" r="r" b="b"/>
            <a:pathLst>
              <a:path w="786129" h="43180">
                <a:moveTo>
                  <a:pt x="785876" y="4292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8244" y="499872"/>
            <a:ext cx="2929255" cy="0"/>
          </a:xfrm>
          <a:custGeom>
            <a:avLst/>
            <a:gdLst/>
            <a:ahLst/>
            <a:cxnLst/>
            <a:rect l="l" t="t" r="r" b="b"/>
            <a:pathLst>
              <a:path w="2929254">
                <a:moveTo>
                  <a:pt x="292900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01184" y="914400"/>
            <a:ext cx="1905" cy="571500"/>
          </a:xfrm>
          <a:custGeom>
            <a:avLst/>
            <a:gdLst/>
            <a:ahLst/>
            <a:cxnLst/>
            <a:rect l="l" t="t" r="r" b="b"/>
            <a:pathLst>
              <a:path w="1904" h="571500">
                <a:moveTo>
                  <a:pt x="762" y="-4572"/>
                </a:moveTo>
                <a:lnTo>
                  <a:pt x="762" y="57607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30324" y="5271515"/>
            <a:ext cx="3337560" cy="46736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 marR="97155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KOMISARIS, 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MANTAN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PEGAWAI, 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PENARIKAN Dana PENsiun </a:t>
            </a:r>
            <a:r>
              <a:rPr sz="1400" dirty="0">
                <a:latin typeface="Tahoma" panose="020B0604030504040204"/>
                <a:cs typeface="Tahoma" panose="020B0604030504040204"/>
              </a:rPr>
              <a:t>O/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PEGAWAI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87567" y="3771900"/>
            <a:ext cx="1428750" cy="0"/>
          </a:xfrm>
          <a:custGeom>
            <a:avLst/>
            <a:gdLst/>
            <a:ahLst/>
            <a:cxnLst/>
            <a:rect l="l" t="t" r="r" b="b"/>
            <a:pathLst>
              <a:path w="1428750">
                <a:moveTo>
                  <a:pt x="142875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75703" y="4343400"/>
            <a:ext cx="341630" cy="1905"/>
          </a:xfrm>
          <a:custGeom>
            <a:avLst/>
            <a:gdLst/>
            <a:ahLst/>
            <a:cxnLst/>
            <a:rect l="l" t="t" r="r" b="b"/>
            <a:pathLst>
              <a:path w="341629" h="1904">
                <a:moveTo>
                  <a:pt x="341375" y="165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59067" y="4986528"/>
            <a:ext cx="857250" cy="1905"/>
          </a:xfrm>
          <a:custGeom>
            <a:avLst/>
            <a:gdLst/>
            <a:ahLst/>
            <a:cxnLst/>
            <a:rect l="l" t="t" r="r" b="b"/>
            <a:pathLst>
              <a:path w="857250" h="1904">
                <a:moveTo>
                  <a:pt x="857250" y="1524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7884" y="5522976"/>
            <a:ext cx="1949450" cy="34925"/>
          </a:xfrm>
          <a:custGeom>
            <a:avLst/>
            <a:gdLst/>
            <a:ahLst/>
            <a:cxnLst/>
            <a:rect l="l" t="t" r="r" b="b"/>
            <a:pathLst>
              <a:path w="1949450" h="34925">
                <a:moveTo>
                  <a:pt x="1949450" y="3492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1825752" y="5910071"/>
          <a:ext cx="8636635" cy="629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20" dirty="0">
                          <a:latin typeface="Tahoma" panose="020B0604030504040204"/>
                          <a:cs typeface="Tahoma" panose="020B0604030504040204"/>
                        </a:rPr>
                        <a:t>PESERTA</a:t>
                      </a:r>
                      <a:r>
                        <a:rPr sz="14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400" spc="-25" dirty="0">
                          <a:latin typeface="Tahoma" panose="020B0604030504040204"/>
                          <a:cs typeface="Tahoma" panose="020B0604030504040204"/>
                        </a:rPr>
                        <a:t>KEGIATAN</a:t>
                      </a:r>
                      <a:endParaRPr sz="1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144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144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Ph </a:t>
                      </a:r>
                      <a:r>
                        <a:rPr sz="1400" dirty="0">
                          <a:latin typeface="Tahoma" panose="020B0604030504040204"/>
                          <a:cs typeface="Tahoma" panose="020B0604030504040204"/>
                        </a:rPr>
                        <a:t>Bruto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400" spc="-35" dirty="0">
                          <a:latin typeface="Arial" panose="020B0604020202020204"/>
                          <a:cs typeface="Arial" panose="020B0604020202020204"/>
                        </a:rPr>
                        <a:t>Tarif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Ps 17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UU</a:t>
                      </a:r>
                      <a:r>
                        <a:rPr sz="1400" spc="-1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144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3415283" y="4343400"/>
            <a:ext cx="415925" cy="1905"/>
          </a:xfrm>
          <a:custGeom>
            <a:avLst/>
            <a:gdLst/>
            <a:ahLst/>
            <a:cxnLst/>
            <a:rect l="l" t="t" r="r" b="b"/>
            <a:pathLst>
              <a:path w="415925" h="1904">
                <a:moveTo>
                  <a:pt x="415925" y="1650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4823" y="3700271"/>
            <a:ext cx="285750" cy="1905"/>
          </a:xfrm>
          <a:custGeom>
            <a:avLst/>
            <a:gdLst/>
            <a:ahLst/>
            <a:cxnLst/>
            <a:rect l="l" t="t" r="r" b="b"/>
            <a:pathLst>
              <a:path w="285750" h="1904">
                <a:moveTo>
                  <a:pt x="285750" y="15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44823" y="4986528"/>
            <a:ext cx="285750" cy="1905"/>
          </a:xfrm>
          <a:custGeom>
            <a:avLst/>
            <a:gdLst/>
            <a:ahLst/>
            <a:cxnLst/>
            <a:rect l="l" t="t" r="r" b="b"/>
            <a:pathLst>
              <a:path w="285750" h="1904">
                <a:moveTo>
                  <a:pt x="285750" y="1524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44823" y="3700271"/>
            <a:ext cx="0" cy="1285875"/>
          </a:xfrm>
          <a:custGeom>
            <a:avLst/>
            <a:gdLst/>
            <a:ahLst/>
            <a:cxnLst/>
            <a:rect l="l" t="t" r="r" b="b"/>
            <a:pathLst>
              <a:path h="1285875">
                <a:moveTo>
                  <a:pt x="0" y="128587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1825752" y="2816351"/>
          <a:ext cx="8851900" cy="51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PENSIUNAN</a:t>
                      </a:r>
                      <a:endParaRPr sz="1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(Ph </a:t>
                      </a:r>
                      <a:r>
                        <a:rPr sz="1400" spc="-10" dirty="0">
                          <a:latin typeface="Tahoma" panose="020B0604030504040204"/>
                          <a:cs typeface="Tahoma" panose="020B0604030504040204"/>
                        </a:rPr>
                        <a:t>NETO </a:t>
                      </a:r>
                      <a:r>
                        <a:rPr sz="1400" dirty="0">
                          <a:latin typeface="Tahoma" panose="020B0604030504040204"/>
                          <a:cs typeface="Tahoma" panose="020B0604030504040204"/>
                        </a:rPr>
                        <a:t>– </a:t>
                      </a: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PTKP)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400" spc="-35" dirty="0">
                          <a:latin typeface="Arial" panose="020B0604020202020204"/>
                          <a:cs typeface="Arial" panose="020B0604020202020204"/>
                        </a:rPr>
                        <a:t>Tarif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Ps 17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UU</a:t>
                      </a:r>
                      <a:r>
                        <a:rPr sz="1400" spc="-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Tahoma" panose="020B0604030504040204"/>
                          <a:cs typeface="Tahoma" panose="020B0604030504040204"/>
                        </a:rPr>
                        <a:t>BERKALA</a:t>
                      </a:r>
                      <a:endParaRPr sz="1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7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457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D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object 45"/>
          <p:cNvSpPr/>
          <p:nvPr/>
        </p:nvSpPr>
        <p:spPr>
          <a:xfrm>
            <a:off x="6473952" y="1485900"/>
            <a:ext cx="265430" cy="932180"/>
          </a:xfrm>
          <a:custGeom>
            <a:avLst/>
            <a:gdLst/>
            <a:ahLst/>
            <a:cxnLst/>
            <a:rect l="l" t="t" r="r" b="b"/>
            <a:pathLst>
              <a:path w="265429" h="932180">
                <a:moveTo>
                  <a:pt x="0" y="0"/>
                </a:moveTo>
                <a:lnTo>
                  <a:pt x="265175" y="93192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73952" y="1485900"/>
            <a:ext cx="654050" cy="395605"/>
          </a:xfrm>
          <a:custGeom>
            <a:avLst/>
            <a:gdLst/>
            <a:ahLst/>
            <a:cxnLst/>
            <a:rect l="l" t="t" r="r" b="b"/>
            <a:pathLst>
              <a:path w="654050" h="395605">
                <a:moveTo>
                  <a:pt x="0" y="0"/>
                </a:moveTo>
                <a:lnTo>
                  <a:pt x="654050" y="3953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73952" y="1357883"/>
            <a:ext cx="336550" cy="128905"/>
          </a:xfrm>
          <a:custGeom>
            <a:avLst/>
            <a:gdLst/>
            <a:ahLst/>
            <a:cxnLst/>
            <a:rect l="l" t="t" r="r" b="b"/>
            <a:pathLst>
              <a:path w="336550" h="128905">
                <a:moveTo>
                  <a:pt x="0" y="128524"/>
                </a:moveTo>
                <a:lnTo>
                  <a:pt x="33655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2244" y="999744"/>
            <a:ext cx="6136005" cy="5683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9390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570"/>
              </a:spcBef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Contoh Penghitungan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PPh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Pasal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1989" y="2451861"/>
            <a:ext cx="7757159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Budiyanta pada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tahun 2013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bekerja di PT Aman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Bahagia 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dengan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gaji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sebulan Rp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8.000.000,00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dan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membayar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iuran  pensiun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sebesar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Rp.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200.000,00.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Budiyanta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menikah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tetapi  belum mempunyai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anak.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Perhitungan PPh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Pasal 21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adalah  sebagai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berikut: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61542"/>
              </p:ext>
            </p:extLst>
          </p:nvPr>
        </p:nvGraphicFramePr>
        <p:xfrm>
          <a:off x="1483113" y="1126280"/>
          <a:ext cx="8630404" cy="485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0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5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959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b="1" spc="-125" dirty="0">
                          <a:latin typeface="Arial" panose="020B0604020202020204"/>
                          <a:cs typeface="Arial" panose="020B0604020202020204"/>
                        </a:rPr>
                        <a:t>A.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b="1" spc="-140" dirty="0">
                          <a:latin typeface="Arial" panose="020B0604020202020204"/>
                          <a:cs typeface="Arial" panose="020B0604020202020204"/>
                        </a:rPr>
                        <a:t>Penghitungan </a:t>
                      </a:r>
                      <a:r>
                        <a:rPr sz="1500" b="1" spc="-1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500" b="1" spc="-17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500" b="1" spc="-12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500" b="1" spc="-145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500" b="1" spc="-140" dirty="0">
                          <a:latin typeface="Arial" panose="020B0604020202020204"/>
                          <a:cs typeface="Arial" panose="020B0604020202020204"/>
                        </a:rPr>
                        <a:t>Penghasilan Pegawai </a:t>
                      </a:r>
                      <a:r>
                        <a:rPr sz="1500" b="1" spc="-120" dirty="0">
                          <a:latin typeface="Arial" panose="020B0604020202020204"/>
                          <a:cs typeface="Arial" panose="020B0604020202020204"/>
                        </a:rPr>
                        <a:t>Tetap </a:t>
                      </a:r>
                      <a:r>
                        <a:rPr sz="1500" b="1" spc="-50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500" b="1" spc="-110" dirty="0">
                          <a:latin typeface="Arial" panose="020B0604020202020204"/>
                          <a:cs typeface="Arial" panose="020B0604020202020204"/>
                        </a:rPr>
                        <a:t>Gaji</a:t>
                      </a:r>
                      <a:r>
                        <a:rPr sz="1500" b="1" spc="-229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b="1" spc="-150" dirty="0">
                          <a:latin typeface="Arial" panose="020B0604020202020204"/>
                          <a:cs typeface="Arial" panose="020B0604020202020204"/>
                        </a:rPr>
                        <a:t>Bulanan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00" dirty="0">
                          <a:latin typeface="Arial" panose="020B0604020202020204"/>
                          <a:cs typeface="Arial" panose="020B0604020202020204"/>
                        </a:rPr>
                        <a:t>Gaji</a:t>
                      </a:r>
                      <a:r>
                        <a:rPr sz="1500" spc="-8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7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05" dirty="0">
                          <a:latin typeface="Arial" panose="020B0604020202020204"/>
                          <a:cs typeface="Arial" panose="020B0604020202020204"/>
                        </a:rPr>
                        <a:t>Pengurangan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05" dirty="0">
                          <a:latin typeface="Arial" panose="020B0604020202020204"/>
                          <a:cs typeface="Arial" panose="020B0604020202020204"/>
                        </a:rPr>
                        <a:t>Biaya </a:t>
                      </a:r>
                      <a:r>
                        <a:rPr sz="1500" spc="-110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500" spc="-150" dirty="0">
                          <a:latin typeface="Arial" panose="020B0604020202020204"/>
                          <a:cs typeface="Arial" panose="020B0604020202020204"/>
                        </a:rPr>
                        <a:t>(5% xRp</a:t>
                      </a:r>
                      <a:r>
                        <a:rPr sz="1500" spc="-1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8.000.000)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5" dirty="0">
                          <a:latin typeface="Arial" panose="020B0604020202020204"/>
                          <a:cs typeface="Arial" panose="020B0604020202020204"/>
                        </a:rPr>
                        <a:t>Iuran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85" dirty="0">
                          <a:latin typeface="Arial" panose="020B0604020202020204"/>
                          <a:cs typeface="Arial" panose="020B0604020202020204"/>
                        </a:rPr>
                        <a:t>Pensiun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9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500" spc="-17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7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9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Neto </a:t>
                      </a:r>
                      <a:r>
                        <a:rPr sz="1500" spc="-70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500" spc="-85" dirty="0">
                          <a:latin typeface="Arial" panose="020B0604020202020204"/>
                          <a:cs typeface="Arial" panose="020B0604020202020204"/>
                        </a:rPr>
                        <a:t>(12 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7.400.000,00</a:t>
                      </a:r>
                      <a:r>
                        <a:rPr sz="1500" spc="-3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55" dirty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88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35" dirty="0">
                          <a:latin typeface="Arial" panose="020B0604020202020204"/>
                          <a:cs typeface="Arial" panose="020B0604020202020204"/>
                        </a:rPr>
                        <a:t>PTKP </a:t>
                      </a:r>
                      <a:r>
                        <a:rPr sz="1500" spc="-7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5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905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50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1500" spc="-5" dirty="0">
                          <a:latin typeface="Arial" panose="020B0604020202020204"/>
                          <a:cs typeface="Arial" panose="020B0604020202020204"/>
                        </a:rPr>
                        <a:t>diri</a:t>
                      </a:r>
                      <a:r>
                        <a:rPr sz="1500" spc="-20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45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50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500" spc="-80" dirty="0">
                          <a:latin typeface="Arial" panose="020B0604020202020204"/>
                          <a:cs typeface="Arial" panose="020B0604020202020204"/>
                        </a:rPr>
                        <a:t>tambahan </a:t>
                      </a: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WP</a:t>
                      </a:r>
                      <a:r>
                        <a:rPr sz="1500" spc="-19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50" dirty="0">
                          <a:latin typeface="Arial" panose="020B0604020202020204"/>
                          <a:cs typeface="Arial" panose="020B0604020202020204"/>
                        </a:rPr>
                        <a:t>kawin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025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26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325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9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Kena 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Pajak</a:t>
                      </a:r>
                      <a:r>
                        <a:rPr sz="1500" spc="-1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7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2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62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475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70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500" spc="-14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500" spc="-45" dirty="0">
                          <a:latin typeface="Arial" panose="020B0604020202020204"/>
                          <a:cs typeface="Arial" panose="020B0604020202020204"/>
                        </a:rPr>
                        <a:t>terutang</a:t>
                      </a:r>
                      <a:r>
                        <a:rPr sz="1500" spc="-9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409575" algn="l"/>
                          <a:tab pos="683260" algn="l"/>
                        </a:tabLst>
                      </a:pPr>
                      <a:r>
                        <a:rPr sz="1500" spc="-220" dirty="0">
                          <a:latin typeface="Arial" panose="020B0604020202020204"/>
                          <a:cs typeface="Arial" panose="020B0604020202020204"/>
                        </a:rPr>
                        <a:t>5%	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 50.000.000,00</a:t>
                      </a:r>
                      <a:endParaRPr sz="15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695325" algn="l"/>
                        </a:tabLst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15% </a:t>
                      </a:r>
                      <a:r>
                        <a:rPr sz="15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500" spc="-11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12.475.000,00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871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371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b="1" spc="-1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500" b="1" spc="-17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500" b="1" spc="-12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500" b="1" spc="-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b="1" spc="-130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85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4.371.000,00 </a:t>
                      </a:r>
                      <a:r>
                        <a:rPr sz="1500" spc="-2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sz="1500" spc="-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spc="-120" dirty="0"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19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364</a:t>
                      </a:r>
                      <a:r>
                        <a:rPr sz="15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500" spc="-60" dirty="0">
                          <a:latin typeface="Arial" panose="020B0604020202020204"/>
                          <a:cs typeface="Arial" panose="020B0604020202020204"/>
                        </a:rPr>
                        <a:t>25</a:t>
                      </a:r>
                      <a:r>
                        <a:rPr sz="15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916" y="1168654"/>
            <a:ext cx="791654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latin typeface="Arial" panose="020B0604020202020204"/>
                <a:cs typeface="Arial" panose="020B0604020202020204"/>
              </a:rPr>
              <a:t>Budiyanta pada tahun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2013 bekerja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di PT Aman Bahagia  dengan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gaji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sebulan </a:t>
            </a:r>
            <a:r>
              <a:rPr sz="2200" b="0" spc="-15" dirty="0">
                <a:latin typeface="Arial" panose="020B0604020202020204"/>
                <a:cs typeface="Arial" panose="020B0604020202020204"/>
              </a:rPr>
              <a:t>Rp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8.000.000,00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dan membayar iuran 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pensiun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sebesar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Rp. 200.000,00. Budiyanta menikah </a:t>
            </a:r>
            <a:r>
              <a:rPr sz="2200" b="0" dirty="0">
                <a:latin typeface="Arial" panose="020B0604020202020204"/>
                <a:cs typeface="Arial" panose="020B0604020202020204"/>
              </a:rPr>
              <a:t>tetapi 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belum mempunyai</a:t>
            </a:r>
            <a:r>
              <a:rPr sz="2200" b="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anak.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2916" y="2845435"/>
            <a:ext cx="7915275" cy="276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 panose="020B0604020202020204"/>
                <a:cs typeface="Arial" panose="020B0604020202020204"/>
              </a:rPr>
              <a:t>Pada bulan Juli 2013 </a:t>
            </a:r>
            <a:r>
              <a:rPr sz="2200" dirty="0">
                <a:latin typeface="Arial" panose="020B0604020202020204"/>
                <a:cs typeface="Arial" panose="020B0604020202020204"/>
              </a:rPr>
              <a:t>menerima kenaikan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gaji, menjadi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Rp 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10.000.000,00 sebulan dan berlaku surut sejak 1 Januari </a:t>
            </a:r>
            <a:r>
              <a:rPr sz="2200" dirty="0">
                <a:latin typeface="Arial" panose="020B0604020202020204"/>
                <a:cs typeface="Arial" panose="020B0604020202020204"/>
              </a:rPr>
              <a:t>2013. 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Dengan </a:t>
            </a:r>
            <a:r>
              <a:rPr sz="2200" dirty="0">
                <a:latin typeface="Arial" panose="020B0604020202020204"/>
                <a:cs typeface="Arial" panose="020B0604020202020204"/>
              </a:rPr>
              <a:t>adanya kenaikan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gaji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yang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berlaku </a:t>
            </a:r>
            <a:r>
              <a:rPr sz="2200" dirty="0">
                <a:latin typeface="Arial" panose="020B0604020202020204"/>
                <a:cs typeface="Arial" panose="020B0604020202020204"/>
              </a:rPr>
              <a:t>surut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tersebut,  Budiyanta </a:t>
            </a:r>
            <a:r>
              <a:rPr sz="2200" dirty="0">
                <a:latin typeface="Arial" panose="020B0604020202020204"/>
                <a:cs typeface="Arial" panose="020B0604020202020204"/>
              </a:rPr>
              <a:t>menerima rapel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sejumlah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Rp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12.000.000,00  (kekurangan gaji untuk masa Januari s.d. </a:t>
            </a:r>
            <a:r>
              <a:rPr sz="2200" dirty="0">
                <a:latin typeface="Arial" panose="020B0604020202020204"/>
                <a:cs typeface="Arial" panose="020B0604020202020204"/>
              </a:rPr>
              <a:t>Juni</a:t>
            </a:r>
            <a:r>
              <a:rPr sz="22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2013).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</a:pPr>
            <a:r>
              <a:rPr sz="2200" spc="-5" dirty="0">
                <a:latin typeface="Arial" panose="020B0604020202020204"/>
                <a:cs typeface="Arial" panose="020B0604020202020204"/>
              </a:rPr>
              <a:t>Pada bulan Oktober </a:t>
            </a:r>
            <a:r>
              <a:rPr sz="2200" dirty="0">
                <a:latin typeface="Arial" panose="020B0604020202020204"/>
                <a:cs typeface="Arial" panose="020B0604020202020204"/>
              </a:rPr>
              <a:t>2013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menerima bonus </a:t>
            </a:r>
            <a:r>
              <a:rPr sz="2200" dirty="0">
                <a:latin typeface="Arial" panose="020B0604020202020204"/>
                <a:cs typeface="Arial" panose="020B0604020202020204"/>
              </a:rPr>
              <a:t>tahunan</a:t>
            </a:r>
            <a:r>
              <a:rPr sz="22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sebesar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Arial" panose="020B0604020202020204"/>
                <a:cs typeface="Arial" panose="020B0604020202020204"/>
              </a:rPr>
              <a:t>Rp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 20.000.000,00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81199" y="999645"/>
          <a:ext cx="7977505" cy="458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0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Arial" panose="020B0604020202020204"/>
                          <a:cs typeface="Arial" panose="020B0604020202020204"/>
                        </a:rPr>
                        <a:t>B.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35" dirty="0">
                          <a:latin typeface="Arial" panose="020B0604020202020204"/>
                          <a:cs typeface="Arial" panose="020B0604020202020204"/>
                        </a:rPr>
                        <a:t>Penghitungan </a:t>
                      </a:r>
                      <a:r>
                        <a:rPr sz="1200" b="1" spc="1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b="1" spc="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b="1" spc="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200" b="1" spc="25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200" b="1" spc="50" dirty="0">
                          <a:latin typeface="Arial" panose="020B0604020202020204"/>
                          <a:cs typeface="Arial" panose="020B0604020202020204"/>
                        </a:rPr>
                        <a:t>Pembayaran </a:t>
                      </a:r>
                      <a:r>
                        <a:rPr sz="1200" b="1" spc="40" dirty="0">
                          <a:latin typeface="Arial" panose="020B0604020202020204"/>
                          <a:cs typeface="Arial" panose="020B0604020202020204"/>
                        </a:rPr>
                        <a:t>Uang</a:t>
                      </a:r>
                      <a:r>
                        <a:rPr sz="1200" b="1" spc="-2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25" dirty="0">
                          <a:latin typeface="Arial" panose="020B0604020202020204"/>
                          <a:cs typeface="Arial" panose="020B0604020202020204"/>
                        </a:rPr>
                        <a:t>Rapel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Gaji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Pengurangan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Biaya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200" spc="5" dirty="0">
                          <a:latin typeface="Arial" panose="020B0604020202020204"/>
                          <a:cs typeface="Arial" panose="020B0604020202020204"/>
                        </a:rPr>
                        <a:t>(5% </a:t>
                      </a:r>
                      <a:r>
                        <a:rPr sz="1200" spc="20" dirty="0">
                          <a:latin typeface="Arial" panose="020B0604020202020204"/>
                          <a:cs typeface="Arial" panose="020B0604020202020204"/>
                        </a:rPr>
                        <a:t>xRp</a:t>
                      </a:r>
                      <a:r>
                        <a:rPr sz="12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10.000.000)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70" dirty="0">
                          <a:latin typeface="Arial" panose="020B0604020202020204"/>
                          <a:cs typeface="Arial" panose="020B0604020202020204"/>
                        </a:rPr>
                        <a:t>Iuran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Pensiun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200" spc="10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200" spc="-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Penghasilan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200" spc="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9.300.000,00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111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PTKP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200" spc="-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200" spc="75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diri</a:t>
                      </a:r>
                      <a:r>
                        <a:rPr sz="1200" spc="-1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200" spc="80" dirty="0">
                          <a:latin typeface="Arial" panose="020B0604020202020204"/>
                          <a:cs typeface="Arial" panose="020B0604020202020204"/>
                        </a:rPr>
                        <a:t>tambahan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WP</a:t>
                      </a:r>
                      <a:r>
                        <a:rPr sz="1200" spc="-229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80" dirty="0">
                          <a:latin typeface="Arial" panose="020B0604020202020204"/>
                          <a:cs typeface="Arial" panose="020B0604020202020204"/>
                        </a:rPr>
                        <a:t>kawin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025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26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325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Kena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Pajak</a:t>
                      </a:r>
                      <a:r>
                        <a:rPr sz="1200" spc="-11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85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275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 setahun</a:t>
                      </a:r>
                      <a:r>
                        <a:rPr sz="1200" spc="-2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429895" algn="l"/>
                          <a:tab pos="716280" algn="l"/>
                        </a:tabLst>
                      </a:pP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5%	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50.000.000,00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726440" algn="l"/>
                        </a:tabLst>
                      </a:pP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15%</a:t>
                      </a:r>
                      <a:r>
                        <a:rPr sz="1200" spc="3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35.275.000,00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291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791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200" spc="-9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sebulan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7.791.000,00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sz="1200" spc="-1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649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25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Januari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s.d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Juni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2013</a:t>
                      </a:r>
                      <a:r>
                        <a:rPr sz="12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seharusnya</a:t>
                      </a: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adalah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65" dirty="0">
                          <a:latin typeface="Arial" panose="020B0604020202020204"/>
                          <a:cs typeface="Arial" panose="020B0604020202020204"/>
                        </a:rPr>
                        <a:t>6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200" spc="10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649.250,00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895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698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PPh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Pasal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yang</a:t>
                      </a:r>
                      <a:r>
                        <a:rPr sz="12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5" dirty="0">
                          <a:latin typeface="Arial" panose="020B0604020202020204"/>
                          <a:cs typeface="Arial" panose="020B0604020202020204"/>
                        </a:rPr>
                        <a:t>sudah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80" dirty="0">
                          <a:latin typeface="Arial" panose="020B0604020202020204"/>
                          <a:cs typeface="Arial" panose="020B0604020202020204"/>
                        </a:rPr>
                        <a:t>dipotong</a:t>
                      </a:r>
                      <a:r>
                        <a:rPr sz="1200" spc="-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35" dirty="0">
                          <a:latin typeface="Arial" panose="020B0604020202020204"/>
                          <a:cs typeface="Arial" panose="020B0604020202020204"/>
                        </a:rPr>
                        <a:t>Januari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40" dirty="0">
                          <a:latin typeface="Arial" panose="020B0604020202020204"/>
                          <a:cs typeface="Arial" panose="020B0604020202020204"/>
                        </a:rPr>
                        <a:t>s.d</a:t>
                      </a:r>
                      <a:r>
                        <a:rPr sz="1200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Juni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55" dirty="0">
                          <a:latin typeface="Arial" panose="020B0604020202020204"/>
                          <a:cs typeface="Arial" panose="020B0604020202020204"/>
                        </a:rPr>
                        <a:t>2013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65" dirty="0">
                          <a:latin typeface="Arial" panose="020B0604020202020204"/>
                          <a:cs typeface="Arial" panose="020B0604020202020204"/>
                        </a:rPr>
                        <a:t>6 </a:t>
                      </a:r>
                      <a:r>
                        <a:rPr sz="1200" spc="25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200" spc="50" dirty="0">
                          <a:latin typeface="Arial" panose="020B0604020202020204"/>
                          <a:cs typeface="Arial" panose="020B0604020202020204"/>
                        </a:rPr>
                        <a:t>364.250,00 (dari </a:t>
                      </a:r>
                      <a:r>
                        <a:rPr sz="1200" spc="60" dirty="0">
                          <a:latin typeface="Arial" panose="020B0604020202020204"/>
                          <a:cs typeface="Arial" panose="020B0604020202020204"/>
                        </a:rPr>
                        <a:t>perhitungan </a:t>
                      </a:r>
                      <a:r>
                        <a:rPr sz="1200" spc="100" dirty="0">
                          <a:latin typeface="Arial" panose="020B0604020202020204"/>
                          <a:cs typeface="Arial" panose="020B0604020202020204"/>
                        </a:rPr>
                        <a:t>contoh</a:t>
                      </a:r>
                      <a:r>
                        <a:rPr sz="1200" spc="-2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20" dirty="0">
                          <a:latin typeface="Arial" panose="020B0604020202020204"/>
                          <a:cs typeface="Arial" panose="020B0604020202020204"/>
                        </a:rPr>
                        <a:t>A)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185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1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200" b="1" spc="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200" b="1" spc="60" dirty="0">
                          <a:latin typeface="Arial" panose="020B0604020202020204"/>
                          <a:cs typeface="Arial" panose="020B0604020202020204"/>
                        </a:rPr>
                        <a:t>21 untuk </a:t>
                      </a:r>
                      <a:r>
                        <a:rPr sz="1200" b="1" spc="35" dirty="0">
                          <a:latin typeface="Arial" panose="020B0604020202020204"/>
                          <a:cs typeface="Arial" panose="020B0604020202020204"/>
                        </a:rPr>
                        <a:t>uang</a:t>
                      </a:r>
                      <a:r>
                        <a:rPr sz="1200" b="1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40" dirty="0">
                          <a:latin typeface="Arial" panose="020B0604020202020204"/>
                          <a:cs typeface="Arial" panose="020B0604020202020204"/>
                        </a:rPr>
                        <a:t>rapel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710</a:t>
                      </a:r>
                      <a:r>
                        <a:rPr sz="1200" spc="30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200" spc="-15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762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2190" y="3364851"/>
            <a:ext cx="75120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300" spc="-90" dirty="0">
                <a:latin typeface="Arial" panose="020B0604020202020204"/>
                <a:cs typeface="Arial" panose="020B0604020202020204"/>
              </a:rPr>
              <a:t>24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300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00</a:t>
            </a:r>
            <a:r>
              <a:rPr sz="1300" spc="-30" dirty="0">
                <a:latin typeface="Arial" panose="020B0604020202020204"/>
                <a:cs typeface="Arial" panose="020B0604020202020204"/>
              </a:rPr>
              <a:t>0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3657" y="3588784"/>
            <a:ext cx="6699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300" spc="-90" dirty="0">
                <a:latin typeface="Arial" panose="020B0604020202020204"/>
                <a:cs typeface="Arial" panose="020B0604020202020204"/>
              </a:rPr>
              <a:t>2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025</a:t>
            </a:r>
            <a:r>
              <a:rPr sz="1300" dirty="0">
                <a:latin typeface="Arial" panose="020B0604020202020204"/>
                <a:cs typeface="Arial" panose="020B0604020202020204"/>
              </a:rPr>
              <a:t>.</a:t>
            </a:r>
            <a:r>
              <a:rPr sz="1300" spc="-90" dirty="0">
                <a:latin typeface="Arial" panose="020B0604020202020204"/>
                <a:cs typeface="Arial" panose="020B0604020202020204"/>
              </a:rPr>
              <a:t>00</a:t>
            </a:r>
            <a:r>
              <a:rPr sz="1300" spc="-30" dirty="0">
                <a:latin typeface="Arial" panose="020B0604020202020204"/>
                <a:cs typeface="Arial" panose="020B0604020202020204"/>
              </a:rPr>
              <a:t>0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3273" y="3358134"/>
            <a:ext cx="928369" cy="143510"/>
          </a:xfrm>
          <a:custGeom>
            <a:avLst/>
            <a:gdLst/>
            <a:ahLst/>
            <a:cxnLst/>
            <a:rect l="l" t="t" r="r" b="b"/>
            <a:pathLst>
              <a:path w="928370" h="143510">
                <a:moveTo>
                  <a:pt x="0" y="143255"/>
                </a:moveTo>
                <a:lnTo>
                  <a:pt x="928115" y="143255"/>
                </a:lnTo>
                <a:lnTo>
                  <a:pt x="92811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3273" y="3358134"/>
            <a:ext cx="928369" cy="143510"/>
          </a:xfrm>
          <a:custGeom>
            <a:avLst/>
            <a:gdLst/>
            <a:ahLst/>
            <a:cxnLst/>
            <a:rect l="l" t="t" r="r" b="b"/>
            <a:pathLst>
              <a:path w="928370" h="143510">
                <a:moveTo>
                  <a:pt x="0" y="143255"/>
                </a:moveTo>
                <a:lnTo>
                  <a:pt x="928115" y="143255"/>
                </a:lnTo>
                <a:lnTo>
                  <a:pt x="92811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2897" y="3609594"/>
            <a:ext cx="928369" cy="142240"/>
          </a:xfrm>
          <a:custGeom>
            <a:avLst/>
            <a:gdLst/>
            <a:ahLst/>
            <a:cxnLst/>
            <a:rect l="l" t="t" r="r" b="b"/>
            <a:pathLst>
              <a:path w="928370" h="142239">
                <a:moveTo>
                  <a:pt x="0" y="141731"/>
                </a:moveTo>
                <a:lnTo>
                  <a:pt x="928115" y="141731"/>
                </a:lnTo>
                <a:lnTo>
                  <a:pt x="92811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52339"/>
              </p:ext>
            </p:extLst>
          </p:nvPr>
        </p:nvGraphicFramePr>
        <p:xfrm>
          <a:off x="2008631" y="1071244"/>
          <a:ext cx="8030528" cy="4695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2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69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b="1" spc="-105" dirty="0">
                          <a:latin typeface="Arial" panose="020B0604020202020204"/>
                          <a:cs typeface="Arial" panose="020B0604020202020204"/>
                        </a:rPr>
                        <a:t>C.</a:t>
                      </a:r>
                      <a:endParaRPr sz="13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b="1" spc="-70" dirty="0">
                          <a:latin typeface="Arial" panose="020B0604020202020204"/>
                          <a:cs typeface="Arial" panose="020B0604020202020204"/>
                        </a:rPr>
                        <a:t>Penghitungan </a:t>
                      </a:r>
                      <a:r>
                        <a:rPr sz="1300" b="1" spc="-114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b="1" spc="-10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b="1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b="1" spc="-80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300" b="1" spc="-75" dirty="0">
                          <a:latin typeface="Arial" panose="020B0604020202020204"/>
                          <a:cs typeface="Arial" panose="020B0604020202020204"/>
                        </a:rPr>
                        <a:t>Pembayaran</a:t>
                      </a:r>
                      <a:r>
                        <a:rPr sz="1300" b="1" spc="-1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spc="-12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(12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24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10.000.000,00)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120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300" spc="25" dirty="0">
                          <a:latin typeface="Arial" panose="020B0604020202020204"/>
                          <a:cs typeface="Arial" panose="020B0604020202020204"/>
                        </a:rPr>
                        <a:t>bruto</a:t>
                      </a:r>
                      <a:r>
                        <a:rPr sz="1300" spc="-1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140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Pengurangan</a:t>
                      </a:r>
                      <a:r>
                        <a:rPr sz="1300" spc="-8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3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Biaya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(5% xRp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140.000.000,00) </a:t>
                      </a:r>
                      <a:r>
                        <a:rPr sz="1300" spc="-75" dirty="0">
                          <a:latin typeface="Arial" panose="020B0604020202020204"/>
                          <a:cs typeface="Arial" panose="020B0604020202020204"/>
                        </a:rPr>
                        <a:t>=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19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7.000.000,00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20" dirty="0">
                          <a:latin typeface="Arial" panose="020B0604020202020204"/>
                          <a:cs typeface="Arial" panose="020B0604020202020204"/>
                        </a:rPr>
                        <a:t>*Biaya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Jabatan </a:t>
                      </a:r>
                      <a:r>
                        <a:rPr sz="1300" spc="30" dirty="0">
                          <a:latin typeface="Arial" panose="020B0604020202020204"/>
                          <a:cs typeface="Arial" panose="020B0604020202020204"/>
                        </a:rPr>
                        <a:t>dlm</a:t>
                      </a:r>
                      <a:r>
                        <a:rPr sz="1300" spc="-2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25" dirty="0">
                          <a:latin typeface="Arial" panose="020B0604020202020204"/>
                          <a:cs typeface="Arial" panose="020B0604020202020204"/>
                        </a:rPr>
                        <a:t>maksimal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6.000.000,00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Iuran </a:t>
                      </a:r>
                      <a:r>
                        <a:rPr sz="1300" spc="-25" dirty="0">
                          <a:latin typeface="Arial" panose="020B0604020202020204"/>
                          <a:cs typeface="Arial" panose="020B0604020202020204"/>
                        </a:rPr>
                        <a:t>Pensiun </a:t>
                      </a: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(12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300" spc="-25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200.000,00)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400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300" spc="20" dirty="0">
                          <a:latin typeface="Arial" panose="020B0604020202020204"/>
                          <a:cs typeface="Arial" panose="020B0604020202020204"/>
                        </a:rPr>
                        <a:t>Neto</a:t>
                      </a:r>
                      <a:r>
                        <a:rPr sz="1300" spc="-25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75" dirty="0">
                          <a:latin typeface="Arial" panose="020B0604020202020204"/>
                          <a:cs typeface="Arial" panose="020B0604020202020204"/>
                        </a:rPr>
                        <a:t>+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131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0" dirty="0">
                          <a:latin typeface="Arial" panose="020B0604020202020204"/>
                          <a:cs typeface="Arial" panose="020B0604020202020204"/>
                        </a:rPr>
                        <a:t>PTKP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300" spc="-2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1300" spc="30" dirty="0">
                          <a:latin typeface="Arial" panose="020B0604020202020204"/>
                          <a:cs typeface="Arial" panose="020B0604020202020204"/>
                        </a:rPr>
                        <a:t>diri</a:t>
                      </a:r>
                      <a:r>
                        <a:rPr sz="1300" spc="-19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24,300,000</a:t>
                      </a:r>
                    </a:p>
                  </a:txBody>
                  <a:tcPr marL="0" marR="0" marT="31114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300" spc="-20" dirty="0">
                          <a:latin typeface="Arial" panose="020B0604020202020204"/>
                          <a:cs typeface="Arial" panose="020B0604020202020204"/>
                        </a:rPr>
                        <a:t>tambahan </a:t>
                      </a:r>
                      <a:r>
                        <a:rPr sz="1300" spc="-100" dirty="0">
                          <a:latin typeface="Arial" panose="020B0604020202020204"/>
                          <a:cs typeface="Arial" panose="020B0604020202020204"/>
                        </a:rPr>
                        <a:t>WP</a:t>
                      </a:r>
                      <a:r>
                        <a:rPr sz="13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kawin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26.325.000</a:t>
                      </a:r>
                      <a:endParaRPr sz="13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87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2,025.000</a:t>
                      </a:r>
                    </a:p>
                  </a:txBody>
                  <a:tcPr marL="0" marR="0" marT="0" marB="0">
                    <a:lnR w="12700">
                      <a:solidFill>
                        <a:srgbClr val="D0D6E4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Penghasilan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Kena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Pajak</a:t>
                      </a:r>
                      <a:r>
                        <a:rPr sz="1300" spc="-18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105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275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</a:p>
                  </a:txBody>
                  <a:tcPr marL="0" marR="0" marT="889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75" dirty="0">
                          <a:latin typeface="Arial" panose="020B0604020202020204"/>
                          <a:cs typeface="Arial" panose="020B0604020202020204"/>
                        </a:rPr>
                        <a:t>+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r>
                        <a:rPr sz="1300" spc="-27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383540" algn="l"/>
                          <a:tab pos="639445" algn="l"/>
                        </a:tabLst>
                      </a:pPr>
                      <a:r>
                        <a:rPr sz="1300" spc="-130" dirty="0">
                          <a:latin typeface="Arial" panose="020B0604020202020204"/>
                          <a:cs typeface="Arial" panose="020B0604020202020204"/>
                        </a:rPr>
                        <a:t>5%	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8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50.000.000,00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2.500.000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650875" algn="l"/>
                        </a:tabLst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15% </a:t>
                      </a:r>
                      <a:r>
                        <a:rPr sz="1300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55" dirty="0">
                          <a:latin typeface="Arial" panose="020B0604020202020204"/>
                          <a:cs typeface="Arial" panose="020B0604020202020204"/>
                        </a:rPr>
                        <a:t>x	</a:t>
                      </a:r>
                      <a:r>
                        <a:rPr sz="1300" spc="-110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r>
                        <a:rPr sz="1300" spc="-8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55.275.000,00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=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8.291.250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5" dirty="0">
                          <a:latin typeface="Arial" panose="020B0604020202020204"/>
                          <a:cs typeface="Arial" panose="020B0604020202020204"/>
                        </a:rPr>
                        <a:t>10.791.250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40" dirty="0">
                          <a:latin typeface="Arial" panose="020B0604020202020204"/>
                          <a:cs typeface="Arial" panose="020B0604020202020204"/>
                        </a:rPr>
                        <a:t>*PPh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spc="-15" dirty="0">
                          <a:latin typeface="Arial" panose="020B0604020202020204"/>
                          <a:cs typeface="Arial" panose="020B0604020202020204"/>
                        </a:rPr>
                        <a:t>setahun</a:t>
                      </a:r>
                      <a:r>
                        <a:rPr sz="13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5" dirty="0">
                          <a:latin typeface="Arial" panose="020B0604020202020204"/>
                          <a:cs typeface="Arial" panose="020B0604020202020204"/>
                        </a:rPr>
                        <a:t>dibulatkan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791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95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spc="-50" dirty="0">
                          <a:latin typeface="Arial" panose="020B0604020202020204"/>
                          <a:cs typeface="Arial" panose="020B0604020202020204"/>
                        </a:rPr>
                        <a:t>atas </a:t>
                      </a:r>
                      <a:r>
                        <a:rPr sz="1300" spc="-45" dirty="0">
                          <a:latin typeface="Arial" panose="020B0604020202020204"/>
                          <a:cs typeface="Arial" panose="020B0604020202020204"/>
                        </a:rPr>
                        <a:t>Gaji </a:t>
                      </a:r>
                      <a:r>
                        <a:rPr sz="1300" spc="-5" dirty="0">
                          <a:latin typeface="Arial" panose="020B0604020202020204"/>
                          <a:cs typeface="Arial" panose="020B0604020202020204"/>
                        </a:rPr>
                        <a:t>(dari 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contoh</a:t>
                      </a:r>
                      <a:r>
                        <a:rPr sz="13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spc="-80" dirty="0">
                          <a:latin typeface="Arial" panose="020B0604020202020204"/>
                          <a:cs typeface="Arial" panose="020B0604020202020204"/>
                        </a:rPr>
                        <a:t>B)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791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b="1" spc="-114" dirty="0">
                          <a:latin typeface="Arial" panose="020B0604020202020204"/>
                          <a:cs typeface="Arial" panose="020B0604020202020204"/>
                        </a:rPr>
                        <a:t>PPh </a:t>
                      </a:r>
                      <a:r>
                        <a:rPr sz="1300" b="1" spc="-105" dirty="0">
                          <a:latin typeface="Arial" panose="020B0604020202020204"/>
                          <a:cs typeface="Arial" panose="020B0604020202020204"/>
                        </a:rPr>
                        <a:t>Pasal </a:t>
                      </a:r>
                      <a:r>
                        <a:rPr sz="1300" b="1" spc="-60" dirty="0">
                          <a:latin typeface="Arial" panose="020B0604020202020204"/>
                          <a:cs typeface="Arial" panose="020B0604020202020204"/>
                        </a:rPr>
                        <a:t>21 </a:t>
                      </a:r>
                      <a:r>
                        <a:rPr sz="1300" b="1" spc="-80" dirty="0">
                          <a:latin typeface="Arial" panose="020B0604020202020204"/>
                          <a:cs typeface="Arial" panose="020B0604020202020204"/>
                        </a:rPr>
                        <a:t>atas</a:t>
                      </a:r>
                      <a:r>
                        <a:rPr sz="1300" b="1" spc="-1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spc="-120" dirty="0">
                          <a:latin typeface="Arial" panose="020B0604020202020204"/>
                          <a:cs typeface="Arial" panose="020B0604020202020204"/>
                        </a:rPr>
                        <a:t>Bonus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14" dirty="0">
                          <a:latin typeface="Arial" panose="020B0604020202020204"/>
                          <a:cs typeface="Arial" panose="020B0604020202020204"/>
                        </a:rPr>
                        <a:t>Rp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r>
                        <a:rPr sz="1300" spc="15" dirty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300" spc="-6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3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646" y="1331213"/>
            <a:ext cx="6214872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2646" y="1331213"/>
            <a:ext cx="6215380" cy="838200"/>
          </a:xfrm>
          <a:custGeom>
            <a:avLst/>
            <a:gdLst/>
            <a:ahLst/>
            <a:cxnLst/>
            <a:rect l="l" t="t" r="r" b="b"/>
            <a:pathLst>
              <a:path w="6215380" h="838200">
                <a:moveTo>
                  <a:pt x="0" y="139700"/>
                </a:moveTo>
                <a:lnTo>
                  <a:pt x="7128" y="95569"/>
                </a:lnTo>
                <a:lnTo>
                  <a:pt x="26972" y="57223"/>
                </a:lnTo>
                <a:lnTo>
                  <a:pt x="57223" y="26972"/>
                </a:lnTo>
                <a:lnTo>
                  <a:pt x="95569" y="7128"/>
                </a:lnTo>
                <a:lnTo>
                  <a:pt x="139700" y="0"/>
                </a:lnTo>
                <a:lnTo>
                  <a:pt x="6075172" y="0"/>
                </a:lnTo>
                <a:lnTo>
                  <a:pt x="6119302" y="7128"/>
                </a:lnTo>
                <a:lnTo>
                  <a:pt x="6157648" y="26972"/>
                </a:lnTo>
                <a:lnTo>
                  <a:pt x="6187899" y="57223"/>
                </a:lnTo>
                <a:lnTo>
                  <a:pt x="6207743" y="95569"/>
                </a:lnTo>
                <a:lnTo>
                  <a:pt x="6214872" y="139700"/>
                </a:lnTo>
                <a:lnTo>
                  <a:pt x="6214872" y="698500"/>
                </a:lnTo>
                <a:lnTo>
                  <a:pt x="6207743" y="742630"/>
                </a:lnTo>
                <a:lnTo>
                  <a:pt x="6187899" y="780976"/>
                </a:lnTo>
                <a:lnTo>
                  <a:pt x="6157648" y="811227"/>
                </a:lnTo>
                <a:lnTo>
                  <a:pt x="6119302" y="831071"/>
                </a:lnTo>
                <a:lnTo>
                  <a:pt x="6075172" y="838200"/>
                </a:lnTo>
                <a:lnTo>
                  <a:pt x="139700" y="838200"/>
                </a:lnTo>
                <a:lnTo>
                  <a:pt x="95569" y="831071"/>
                </a:lnTo>
                <a:lnTo>
                  <a:pt x="57223" y="811227"/>
                </a:lnTo>
                <a:lnTo>
                  <a:pt x="26972" y="780976"/>
                </a:lnTo>
                <a:lnTo>
                  <a:pt x="7128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0222" y="1299717"/>
            <a:ext cx="5371465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26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b="0" spc="-30" dirty="0">
                <a:latin typeface="Times New Roman" panose="02020603050405020304"/>
                <a:cs typeface="Times New Roman" panose="02020603050405020304"/>
              </a:rPr>
              <a:t>Wajib </a:t>
            </a:r>
            <a:r>
              <a:rPr sz="1600" b="0" spc="-5" dirty="0">
                <a:latin typeface="Times New Roman" panose="02020603050405020304"/>
                <a:cs typeface="Times New Roman" panose="02020603050405020304"/>
              </a:rPr>
              <a:t>pajak luar negeri (baik orang pribadi </a:t>
            </a:r>
            <a:r>
              <a:rPr sz="1600" b="0" spc="-10" dirty="0">
                <a:latin typeface="Times New Roman" panose="02020603050405020304"/>
                <a:cs typeface="Times New Roman" panose="02020603050405020304"/>
              </a:rPr>
              <a:t>maupun </a:t>
            </a:r>
            <a:r>
              <a:rPr sz="1600" b="0" spc="-5" dirty="0">
                <a:latin typeface="Times New Roman" panose="02020603050405020304"/>
                <a:cs typeface="Times New Roman" panose="02020603050405020304"/>
              </a:rPr>
              <a:t>badan) selain  bentuk usaha tetap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961" y="253060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3670300" y="0"/>
                </a:moveTo>
                <a:lnTo>
                  <a:pt x="139700" y="0"/>
                </a:lnTo>
                <a:lnTo>
                  <a:pt x="95569" y="7116"/>
                </a:lnTo>
                <a:lnTo>
                  <a:pt x="57223" y="26936"/>
                </a:lnTo>
                <a:lnTo>
                  <a:pt x="26972" y="57168"/>
                </a:lnTo>
                <a:lnTo>
                  <a:pt x="7128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8" y="742630"/>
                </a:lnTo>
                <a:lnTo>
                  <a:pt x="26972" y="780976"/>
                </a:lnTo>
                <a:lnTo>
                  <a:pt x="57223" y="811227"/>
                </a:lnTo>
                <a:lnTo>
                  <a:pt x="95569" y="831071"/>
                </a:lnTo>
                <a:lnTo>
                  <a:pt x="139700" y="838200"/>
                </a:lnTo>
                <a:lnTo>
                  <a:pt x="3670300" y="838200"/>
                </a:lnTo>
                <a:lnTo>
                  <a:pt x="3714430" y="831071"/>
                </a:lnTo>
                <a:lnTo>
                  <a:pt x="3752776" y="811227"/>
                </a:lnTo>
                <a:lnTo>
                  <a:pt x="3783027" y="780976"/>
                </a:lnTo>
                <a:lnTo>
                  <a:pt x="3802871" y="742630"/>
                </a:lnTo>
                <a:lnTo>
                  <a:pt x="3809999" y="698500"/>
                </a:lnTo>
                <a:lnTo>
                  <a:pt x="3809999" y="139700"/>
                </a:lnTo>
                <a:lnTo>
                  <a:pt x="3802871" y="95520"/>
                </a:lnTo>
                <a:lnTo>
                  <a:pt x="3783027" y="57168"/>
                </a:lnTo>
                <a:lnTo>
                  <a:pt x="3752776" y="26936"/>
                </a:lnTo>
                <a:lnTo>
                  <a:pt x="3714430" y="7116"/>
                </a:lnTo>
                <a:lnTo>
                  <a:pt x="3670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961" y="253060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0" y="139700"/>
                </a:moveTo>
                <a:lnTo>
                  <a:pt x="7128" y="95520"/>
                </a:lnTo>
                <a:lnTo>
                  <a:pt x="26972" y="57168"/>
                </a:lnTo>
                <a:lnTo>
                  <a:pt x="57223" y="26936"/>
                </a:lnTo>
                <a:lnTo>
                  <a:pt x="95569" y="7116"/>
                </a:lnTo>
                <a:lnTo>
                  <a:pt x="139700" y="0"/>
                </a:lnTo>
                <a:lnTo>
                  <a:pt x="3670300" y="0"/>
                </a:lnTo>
                <a:lnTo>
                  <a:pt x="3714430" y="7116"/>
                </a:lnTo>
                <a:lnTo>
                  <a:pt x="3752776" y="26936"/>
                </a:lnTo>
                <a:lnTo>
                  <a:pt x="3783027" y="57168"/>
                </a:lnTo>
                <a:lnTo>
                  <a:pt x="3802871" y="95520"/>
                </a:lnTo>
                <a:lnTo>
                  <a:pt x="3809999" y="139700"/>
                </a:lnTo>
                <a:lnTo>
                  <a:pt x="3809999" y="698500"/>
                </a:lnTo>
                <a:lnTo>
                  <a:pt x="3802871" y="742630"/>
                </a:lnTo>
                <a:lnTo>
                  <a:pt x="3783027" y="780976"/>
                </a:lnTo>
                <a:lnTo>
                  <a:pt x="3752776" y="811227"/>
                </a:lnTo>
                <a:lnTo>
                  <a:pt x="3714430" y="831071"/>
                </a:lnTo>
                <a:lnTo>
                  <a:pt x="3670300" y="838200"/>
                </a:lnTo>
                <a:lnTo>
                  <a:pt x="139700" y="838200"/>
                </a:lnTo>
                <a:lnTo>
                  <a:pt x="95569" y="831071"/>
                </a:lnTo>
                <a:lnTo>
                  <a:pt x="57223" y="811227"/>
                </a:lnTo>
                <a:lnTo>
                  <a:pt x="26972" y="780976"/>
                </a:lnTo>
                <a:lnTo>
                  <a:pt x="7128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166" y="2561082"/>
            <a:ext cx="1796414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Tarif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Pasal</a:t>
            </a:r>
            <a:r>
              <a:rPr sz="24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26: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%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20561" y="34648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0" y="0"/>
                </a:moveTo>
                <a:lnTo>
                  <a:pt x="0" y="342900"/>
                </a:lnTo>
                <a:lnTo>
                  <a:pt x="190500" y="533400"/>
                </a:lnTo>
                <a:lnTo>
                  <a:pt x="381000" y="3429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5334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0561" y="34648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381000" y="342900"/>
                </a:lnTo>
                <a:lnTo>
                  <a:pt x="190500" y="533400"/>
                </a:lnTo>
                <a:lnTo>
                  <a:pt x="0" y="3429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0561" y="39220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0" y="0"/>
                </a:moveTo>
                <a:lnTo>
                  <a:pt x="0" y="342900"/>
                </a:lnTo>
                <a:lnTo>
                  <a:pt x="190500" y="533400"/>
                </a:lnTo>
                <a:lnTo>
                  <a:pt x="381000" y="3429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5334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0561" y="3922014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381000" y="342900"/>
                </a:lnTo>
                <a:lnTo>
                  <a:pt x="190500" y="533400"/>
                </a:lnTo>
                <a:lnTo>
                  <a:pt x="0" y="3429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3201" y="457276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3670300" y="0"/>
                </a:moveTo>
                <a:lnTo>
                  <a:pt x="139700" y="0"/>
                </a:lnTo>
                <a:lnTo>
                  <a:pt x="95569" y="7116"/>
                </a:lnTo>
                <a:lnTo>
                  <a:pt x="57223" y="26936"/>
                </a:lnTo>
                <a:lnTo>
                  <a:pt x="26972" y="57168"/>
                </a:lnTo>
                <a:lnTo>
                  <a:pt x="7128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8" y="742630"/>
                </a:lnTo>
                <a:lnTo>
                  <a:pt x="26972" y="780976"/>
                </a:lnTo>
                <a:lnTo>
                  <a:pt x="57223" y="811227"/>
                </a:lnTo>
                <a:lnTo>
                  <a:pt x="95569" y="831071"/>
                </a:lnTo>
                <a:lnTo>
                  <a:pt x="139700" y="838200"/>
                </a:lnTo>
                <a:lnTo>
                  <a:pt x="3670300" y="838200"/>
                </a:lnTo>
                <a:lnTo>
                  <a:pt x="3714430" y="831071"/>
                </a:lnTo>
                <a:lnTo>
                  <a:pt x="3752776" y="811227"/>
                </a:lnTo>
                <a:lnTo>
                  <a:pt x="3783027" y="780976"/>
                </a:lnTo>
                <a:lnTo>
                  <a:pt x="3802871" y="742630"/>
                </a:lnTo>
                <a:lnTo>
                  <a:pt x="3810000" y="698500"/>
                </a:lnTo>
                <a:lnTo>
                  <a:pt x="3810000" y="139700"/>
                </a:lnTo>
                <a:lnTo>
                  <a:pt x="3802871" y="95520"/>
                </a:lnTo>
                <a:lnTo>
                  <a:pt x="3783027" y="57168"/>
                </a:lnTo>
                <a:lnTo>
                  <a:pt x="3752776" y="26936"/>
                </a:lnTo>
                <a:lnTo>
                  <a:pt x="3714430" y="7116"/>
                </a:lnTo>
                <a:lnTo>
                  <a:pt x="3670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3201" y="4572761"/>
            <a:ext cx="3810000" cy="838200"/>
          </a:xfrm>
          <a:custGeom>
            <a:avLst/>
            <a:gdLst/>
            <a:ahLst/>
            <a:cxnLst/>
            <a:rect l="l" t="t" r="r" b="b"/>
            <a:pathLst>
              <a:path w="3810000" h="838200">
                <a:moveTo>
                  <a:pt x="0" y="139700"/>
                </a:moveTo>
                <a:lnTo>
                  <a:pt x="7128" y="95520"/>
                </a:lnTo>
                <a:lnTo>
                  <a:pt x="26972" y="57168"/>
                </a:lnTo>
                <a:lnTo>
                  <a:pt x="57223" y="26936"/>
                </a:lnTo>
                <a:lnTo>
                  <a:pt x="95569" y="7116"/>
                </a:lnTo>
                <a:lnTo>
                  <a:pt x="139700" y="0"/>
                </a:lnTo>
                <a:lnTo>
                  <a:pt x="3670300" y="0"/>
                </a:lnTo>
                <a:lnTo>
                  <a:pt x="3714430" y="7116"/>
                </a:lnTo>
                <a:lnTo>
                  <a:pt x="3752776" y="26936"/>
                </a:lnTo>
                <a:lnTo>
                  <a:pt x="3783027" y="57168"/>
                </a:lnTo>
                <a:lnTo>
                  <a:pt x="3802871" y="95520"/>
                </a:lnTo>
                <a:lnTo>
                  <a:pt x="3810000" y="139700"/>
                </a:lnTo>
                <a:lnTo>
                  <a:pt x="3810000" y="698500"/>
                </a:lnTo>
                <a:lnTo>
                  <a:pt x="3802871" y="742630"/>
                </a:lnTo>
                <a:lnTo>
                  <a:pt x="3783027" y="780976"/>
                </a:lnTo>
                <a:lnTo>
                  <a:pt x="3752776" y="811227"/>
                </a:lnTo>
                <a:lnTo>
                  <a:pt x="3714430" y="831071"/>
                </a:lnTo>
                <a:lnTo>
                  <a:pt x="3670300" y="838200"/>
                </a:lnTo>
                <a:lnTo>
                  <a:pt x="139700" y="838200"/>
                </a:lnTo>
                <a:lnTo>
                  <a:pt x="95569" y="831071"/>
                </a:lnTo>
                <a:lnTo>
                  <a:pt x="57223" y="811227"/>
                </a:lnTo>
                <a:lnTo>
                  <a:pt x="26972" y="780976"/>
                </a:lnTo>
                <a:lnTo>
                  <a:pt x="7128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54346" y="4785741"/>
            <a:ext cx="226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Penghasilan</a:t>
            </a:r>
            <a:r>
              <a:rPr sz="24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Bruto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576" y="499872"/>
            <a:ext cx="6136005" cy="5683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9390" rIns="0" bIns="0" rtlCol="0">
            <a:spAutoFit/>
          </a:bodyPr>
          <a:lstStyle/>
          <a:p>
            <a:pPr marL="754380">
              <a:lnSpc>
                <a:spcPct val="100000"/>
              </a:lnSpc>
              <a:spcBef>
                <a:spcPts val="157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Contoh Penghitungan PPh Pasal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26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1989" y="2174494"/>
            <a:ext cx="7065009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7995" algn="l"/>
                <a:tab pos="2326640" algn="l"/>
                <a:tab pos="3065780" algn="l"/>
                <a:tab pos="4156710" algn="l"/>
                <a:tab pos="5033010" algn="l"/>
                <a:tab pos="6011545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perusahaan	PT	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dira	knsult.	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Mike	sudah	beristri,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1989" y="1808734"/>
            <a:ext cx="77552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97585" algn="l"/>
                <a:tab pos="2195830" algn="l"/>
                <a:tab pos="3819525" algn="l"/>
                <a:tab pos="4819650" algn="l"/>
                <a:tab pos="5765800" algn="l"/>
                <a:tab pos="7086600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Mi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e	ad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-1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kar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wan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asing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yang	b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rja	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da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an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1989" y="2540253"/>
            <a:ext cx="7757795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mempunyai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seorang anak. Dalam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bulan april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2014 mike  memperleh gaji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US$5,000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sebulan. Kurs yang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berlaku  adalah Rp.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11.500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per US$</a:t>
            </a:r>
            <a:r>
              <a:rPr sz="2400" b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1.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  <a:spcBef>
                <a:spcPts val="750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Perhitungan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PPh ppsl</a:t>
            </a:r>
            <a:r>
              <a:rPr sz="32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5" dirty="0">
                <a:latin typeface="Times New Roman" panose="02020603050405020304"/>
                <a:cs typeface="Times New Roman" panose="02020603050405020304"/>
              </a:rPr>
              <a:t>26: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3895344"/>
            <a:ext cx="1266444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1464" y="1184147"/>
            <a:ext cx="6016751" cy="3983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0279" y="1227556"/>
            <a:ext cx="5400675" cy="3022600"/>
          </a:xfrm>
          <a:custGeom>
            <a:avLst/>
            <a:gdLst/>
            <a:ahLst/>
            <a:cxnLst/>
            <a:rect l="l" t="t" r="r" b="b"/>
            <a:pathLst>
              <a:path w="5400675" h="3022600">
                <a:moveTo>
                  <a:pt x="3466187" y="2743200"/>
                </a:moveTo>
                <a:lnTo>
                  <a:pt x="2061829" y="2743200"/>
                </a:lnTo>
                <a:lnTo>
                  <a:pt x="2092698" y="2781300"/>
                </a:lnTo>
                <a:lnTo>
                  <a:pt x="2126064" y="2806700"/>
                </a:lnTo>
                <a:lnTo>
                  <a:pt x="2161803" y="2832100"/>
                </a:lnTo>
                <a:lnTo>
                  <a:pt x="2199793" y="2870200"/>
                </a:lnTo>
                <a:lnTo>
                  <a:pt x="2239910" y="2895600"/>
                </a:lnTo>
                <a:lnTo>
                  <a:pt x="2282031" y="2908300"/>
                </a:lnTo>
                <a:lnTo>
                  <a:pt x="2326033" y="2933700"/>
                </a:lnTo>
                <a:lnTo>
                  <a:pt x="2371794" y="2959100"/>
                </a:lnTo>
                <a:lnTo>
                  <a:pt x="2468098" y="2984500"/>
                </a:lnTo>
                <a:lnTo>
                  <a:pt x="2621488" y="3022600"/>
                </a:lnTo>
                <a:lnTo>
                  <a:pt x="2926268" y="3022600"/>
                </a:lnTo>
                <a:lnTo>
                  <a:pt x="3070027" y="2984500"/>
                </a:lnTo>
                <a:lnTo>
                  <a:pt x="3115847" y="2971800"/>
                </a:lnTo>
                <a:lnTo>
                  <a:pt x="3160411" y="2946400"/>
                </a:lnTo>
                <a:lnTo>
                  <a:pt x="3203597" y="2933700"/>
                </a:lnTo>
                <a:lnTo>
                  <a:pt x="3245281" y="2908300"/>
                </a:lnTo>
                <a:lnTo>
                  <a:pt x="3285340" y="2895600"/>
                </a:lnTo>
                <a:lnTo>
                  <a:pt x="3323651" y="2870200"/>
                </a:lnTo>
                <a:lnTo>
                  <a:pt x="3360090" y="2844800"/>
                </a:lnTo>
                <a:lnTo>
                  <a:pt x="3394535" y="2806700"/>
                </a:lnTo>
                <a:lnTo>
                  <a:pt x="3426861" y="2781300"/>
                </a:lnTo>
                <a:lnTo>
                  <a:pt x="3456947" y="2755900"/>
                </a:lnTo>
                <a:lnTo>
                  <a:pt x="3466187" y="2743200"/>
                </a:lnTo>
                <a:close/>
              </a:path>
              <a:path w="5400675" h="3022600">
                <a:moveTo>
                  <a:pt x="1726052" y="2832100"/>
                </a:moveTo>
                <a:lnTo>
                  <a:pt x="1380450" y="2832100"/>
                </a:lnTo>
                <a:lnTo>
                  <a:pt x="1429112" y="2844800"/>
                </a:lnTo>
                <a:lnTo>
                  <a:pt x="1676475" y="2844800"/>
                </a:lnTo>
                <a:lnTo>
                  <a:pt x="1726052" y="2832100"/>
                </a:lnTo>
                <a:close/>
              </a:path>
              <a:path w="5400675" h="3022600">
                <a:moveTo>
                  <a:pt x="1466991" y="279400"/>
                </a:moveTo>
                <a:lnTo>
                  <a:pt x="1158274" y="279400"/>
                </a:lnTo>
                <a:lnTo>
                  <a:pt x="1053263" y="304800"/>
                </a:lnTo>
                <a:lnTo>
                  <a:pt x="954703" y="330200"/>
                </a:lnTo>
                <a:lnTo>
                  <a:pt x="908080" y="355600"/>
                </a:lnTo>
                <a:lnTo>
                  <a:pt x="863356" y="381000"/>
                </a:lnTo>
                <a:lnTo>
                  <a:pt x="820624" y="393700"/>
                </a:lnTo>
                <a:lnTo>
                  <a:pt x="779980" y="419100"/>
                </a:lnTo>
                <a:lnTo>
                  <a:pt x="741519" y="444500"/>
                </a:lnTo>
                <a:lnTo>
                  <a:pt x="705337" y="482600"/>
                </a:lnTo>
                <a:lnTo>
                  <a:pt x="671528" y="508000"/>
                </a:lnTo>
                <a:lnTo>
                  <a:pt x="640187" y="546100"/>
                </a:lnTo>
                <a:lnTo>
                  <a:pt x="611409" y="571500"/>
                </a:lnTo>
                <a:lnTo>
                  <a:pt x="585290" y="609600"/>
                </a:lnTo>
                <a:lnTo>
                  <a:pt x="561924" y="647700"/>
                </a:lnTo>
                <a:lnTo>
                  <a:pt x="541407" y="673100"/>
                </a:lnTo>
                <a:lnTo>
                  <a:pt x="523833" y="711200"/>
                </a:lnTo>
                <a:lnTo>
                  <a:pt x="509298" y="749300"/>
                </a:lnTo>
                <a:lnTo>
                  <a:pt x="497897" y="800100"/>
                </a:lnTo>
                <a:lnTo>
                  <a:pt x="489724" y="838200"/>
                </a:lnTo>
                <a:lnTo>
                  <a:pt x="484875" y="876300"/>
                </a:lnTo>
                <a:lnTo>
                  <a:pt x="483445" y="914400"/>
                </a:lnTo>
                <a:lnTo>
                  <a:pt x="485528" y="952500"/>
                </a:lnTo>
                <a:lnTo>
                  <a:pt x="491220" y="1003300"/>
                </a:lnTo>
                <a:lnTo>
                  <a:pt x="486648" y="1003300"/>
                </a:lnTo>
                <a:lnTo>
                  <a:pt x="435672" y="1016000"/>
                </a:lnTo>
                <a:lnTo>
                  <a:pt x="338230" y="1041400"/>
                </a:lnTo>
                <a:lnTo>
                  <a:pt x="292328" y="1054100"/>
                </a:lnTo>
                <a:lnTo>
                  <a:pt x="248682" y="1079500"/>
                </a:lnTo>
                <a:lnTo>
                  <a:pt x="207574" y="1092200"/>
                </a:lnTo>
                <a:lnTo>
                  <a:pt x="169284" y="1117600"/>
                </a:lnTo>
                <a:lnTo>
                  <a:pt x="134096" y="1143000"/>
                </a:lnTo>
                <a:lnTo>
                  <a:pt x="102292" y="1181100"/>
                </a:lnTo>
                <a:lnTo>
                  <a:pt x="74152" y="1219200"/>
                </a:lnTo>
                <a:lnTo>
                  <a:pt x="48544" y="1244600"/>
                </a:lnTo>
                <a:lnTo>
                  <a:pt x="28422" y="1295400"/>
                </a:lnTo>
                <a:lnTo>
                  <a:pt x="13688" y="1333500"/>
                </a:lnTo>
                <a:lnTo>
                  <a:pt x="4247" y="1371600"/>
                </a:lnTo>
                <a:lnTo>
                  <a:pt x="0" y="1409700"/>
                </a:lnTo>
                <a:lnTo>
                  <a:pt x="849" y="1447800"/>
                </a:lnTo>
                <a:lnTo>
                  <a:pt x="6697" y="1485900"/>
                </a:lnTo>
                <a:lnTo>
                  <a:pt x="17447" y="1524000"/>
                </a:lnTo>
                <a:lnTo>
                  <a:pt x="33001" y="1562100"/>
                </a:lnTo>
                <a:lnTo>
                  <a:pt x="53262" y="1600200"/>
                </a:lnTo>
                <a:lnTo>
                  <a:pt x="78132" y="1638300"/>
                </a:lnTo>
                <a:lnTo>
                  <a:pt x="107514" y="1676400"/>
                </a:lnTo>
                <a:lnTo>
                  <a:pt x="141310" y="1701800"/>
                </a:lnTo>
                <a:lnTo>
                  <a:pt x="179423" y="1727200"/>
                </a:lnTo>
                <a:lnTo>
                  <a:pt x="221755" y="1765300"/>
                </a:lnTo>
                <a:lnTo>
                  <a:pt x="268208" y="1778000"/>
                </a:lnTo>
                <a:lnTo>
                  <a:pt x="229856" y="1816100"/>
                </a:lnTo>
                <a:lnTo>
                  <a:pt x="197015" y="1854200"/>
                </a:lnTo>
                <a:lnTo>
                  <a:pt x="169850" y="1892300"/>
                </a:lnTo>
                <a:lnTo>
                  <a:pt x="148527" y="1930400"/>
                </a:lnTo>
                <a:lnTo>
                  <a:pt x="133210" y="1981200"/>
                </a:lnTo>
                <a:lnTo>
                  <a:pt x="124065" y="2019300"/>
                </a:lnTo>
                <a:lnTo>
                  <a:pt x="121258" y="2070100"/>
                </a:lnTo>
                <a:lnTo>
                  <a:pt x="124952" y="2108200"/>
                </a:lnTo>
                <a:lnTo>
                  <a:pt x="133540" y="2159000"/>
                </a:lnTo>
                <a:lnTo>
                  <a:pt x="146763" y="2197100"/>
                </a:lnTo>
                <a:lnTo>
                  <a:pt x="164367" y="2222500"/>
                </a:lnTo>
                <a:lnTo>
                  <a:pt x="186101" y="2260600"/>
                </a:lnTo>
                <a:lnTo>
                  <a:pt x="211709" y="2298700"/>
                </a:lnTo>
                <a:lnTo>
                  <a:pt x="240940" y="2324100"/>
                </a:lnTo>
                <a:lnTo>
                  <a:pt x="273539" y="2349500"/>
                </a:lnTo>
                <a:lnTo>
                  <a:pt x="309254" y="2374900"/>
                </a:lnTo>
                <a:lnTo>
                  <a:pt x="347831" y="2400300"/>
                </a:lnTo>
                <a:lnTo>
                  <a:pt x="389016" y="2425700"/>
                </a:lnTo>
                <a:lnTo>
                  <a:pt x="432558" y="2438400"/>
                </a:lnTo>
                <a:lnTo>
                  <a:pt x="478202" y="2451100"/>
                </a:lnTo>
                <a:lnTo>
                  <a:pt x="574783" y="2476500"/>
                </a:lnTo>
                <a:lnTo>
                  <a:pt x="732393" y="2476500"/>
                </a:lnTo>
                <a:lnTo>
                  <a:pt x="739251" y="2489200"/>
                </a:lnTo>
                <a:lnTo>
                  <a:pt x="767714" y="2527300"/>
                </a:lnTo>
                <a:lnTo>
                  <a:pt x="798196" y="2552700"/>
                </a:lnTo>
                <a:lnTo>
                  <a:pt x="830596" y="2590800"/>
                </a:lnTo>
                <a:lnTo>
                  <a:pt x="864813" y="2616200"/>
                </a:lnTo>
                <a:lnTo>
                  <a:pt x="900747" y="2641600"/>
                </a:lnTo>
                <a:lnTo>
                  <a:pt x="938296" y="2667000"/>
                </a:lnTo>
                <a:lnTo>
                  <a:pt x="977360" y="2692400"/>
                </a:lnTo>
                <a:lnTo>
                  <a:pt x="1017838" y="2717800"/>
                </a:lnTo>
                <a:lnTo>
                  <a:pt x="1059629" y="2743200"/>
                </a:lnTo>
                <a:lnTo>
                  <a:pt x="1146745" y="2768600"/>
                </a:lnTo>
                <a:lnTo>
                  <a:pt x="1191869" y="2794000"/>
                </a:lnTo>
                <a:lnTo>
                  <a:pt x="1332294" y="2832100"/>
                </a:lnTo>
                <a:lnTo>
                  <a:pt x="1775429" y="2832100"/>
                </a:lnTo>
                <a:lnTo>
                  <a:pt x="2015775" y="2768600"/>
                </a:lnTo>
                <a:lnTo>
                  <a:pt x="2061829" y="2743200"/>
                </a:lnTo>
                <a:lnTo>
                  <a:pt x="3466187" y="2743200"/>
                </a:lnTo>
                <a:lnTo>
                  <a:pt x="3509902" y="2679700"/>
                </a:lnTo>
                <a:lnTo>
                  <a:pt x="3532525" y="2641600"/>
                </a:lnTo>
                <a:lnTo>
                  <a:pt x="3552414" y="2603500"/>
                </a:lnTo>
                <a:lnTo>
                  <a:pt x="3569446" y="2565400"/>
                </a:lnTo>
                <a:lnTo>
                  <a:pt x="4340332" y="2565400"/>
                </a:lnTo>
                <a:lnTo>
                  <a:pt x="4381947" y="2540000"/>
                </a:lnTo>
                <a:lnTo>
                  <a:pt x="4421392" y="2527300"/>
                </a:lnTo>
                <a:lnTo>
                  <a:pt x="4458526" y="2501900"/>
                </a:lnTo>
                <a:lnTo>
                  <a:pt x="4493207" y="2463800"/>
                </a:lnTo>
                <a:lnTo>
                  <a:pt x="4525296" y="2438400"/>
                </a:lnTo>
                <a:lnTo>
                  <a:pt x="4554651" y="2413000"/>
                </a:lnTo>
                <a:lnTo>
                  <a:pt x="4581133" y="2374900"/>
                </a:lnTo>
                <a:lnTo>
                  <a:pt x="4604600" y="2336800"/>
                </a:lnTo>
                <a:lnTo>
                  <a:pt x="4624911" y="2298700"/>
                </a:lnTo>
                <a:lnTo>
                  <a:pt x="4641927" y="2273300"/>
                </a:lnTo>
                <a:lnTo>
                  <a:pt x="4655506" y="2222500"/>
                </a:lnTo>
                <a:lnTo>
                  <a:pt x="4665509" y="2184400"/>
                </a:lnTo>
                <a:lnTo>
                  <a:pt x="4671793" y="2146300"/>
                </a:lnTo>
                <a:lnTo>
                  <a:pt x="4674219" y="2108200"/>
                </a:lnTo>
                <a:lnTo>
                  <a:pt x="4727795" y="2095500"/>
                </a:lnTo>
                <a:lnTo>
                  <a:pt x="4780501" y="2095500"/>
                </a:lnTo>
                <a:lnTo>
                  <a:pt x="4882674" y="2070100"/>
                </a:lnTo>
                <a:lnTo>
                  <a:pt x="4931830" y="2044700"/>
                </a:lnTo>
                <a:lnTo>
                  <a:pt x="4979490" y="2032000"/>
                </a:lnTo>
                <a:lnTo>
                  <a:pt x="5025498" y="2006600"/>
                </a:lnTo>
                <a:lnTo>
                  <a:pt x="5114434" y="1955800"/>
                </a:lnTo>
                <a:lnTo>
                  <a:pt x="5156013" y="1917700"/>
                </a:lnTo>
                <a:lnTo>
                  <a:pt x="5194413" y="1892300"/>
                </a:lnTo>
                <a:lnTo>
                  <a:pt x="5229609" y="1854200"/>
                </a:lnTo>
                <a:lnTo>
                  <a:pt x="5261578" y="1828800"/>
                </a:lnTo>
                <a:lnTo>
                  <a:pt x="5290298" y="1790700"/>
                </a:lnTo>
                <a:lnTo>
                  <a:pt x="5315746" y="1752600"/>
                </a:lnTo>
                <a:lnTo>
                  <a:pt x="5337898" y="1714500"/>
                </a:lnTo>
                <a:lnTo>
                  <a:pt x="5356731" y="1676400"/>
                </a:lnTo>
                <a:lnTo>
                  <a:pt x="5372222" y="1638300"/>
                </a:lnTo>
                <a:lnTo>
                  <a:pt x="5384349" y="1600200"/>
                </a:lnTo>
                <a:lnTo>
                  <a:pt x="5393087" y="1549400"/>
                </a:lnTo>
                <a:lnTo>
                  <a:pt x="5398414" y="1511300"/>
                </a:lnTo>
                <a:lnTo>
                  <a:pt x="5400307" y="1473200"/>
                </a:lnTo>
                <a:lnTo>
                  <a:pt x="5398743" y="1435100"/>
                </a:lnTo>
                <a:lnTo>
                  <a:pt x="5393698" y="1384300"/>
                </a:lnTo>
                <a:lnTo>
                  <a:pt x="5385150" y="1346200"/>
                </a:lnTo>
                <a:lnTo>
                  <a:pt x="5373075" y="1308100"/>
                </a:lnTo>
                <a:lnTo>
                  <a:pt x="5357450" y="1270000"/>
                </a:lnTo>
                <a:lnTo>
                  <a:pt x="5338253" y="1231900"/>
                </a:lnTo>
                <a:lnTo>
                  <a:pt x="5315459" y="1181100"/>
                </a:lnTo>
                <a:lnTo>
                  <a:pt x="5289047" y="1143000"/>
                </a:lnTo>
                <a:lnTo>
                  <a:pt x="5258992" y="1117600"/>
                </a:lnTo>
                <a:lnTo>
                  <a:pt x="5225272" y="1079500"/>
                </a:lnTo>
                <a:lnTo>
                  <a:pt x="5234035" y="1054100"/>
                </a:lnTo>
                <a:lnTo>
                  <a:pt x="5242036" y="1041400"/>
                </a:lnTo>
                <a:lnTo>
                  <a:pt x="5249275" y="1028700"/>
                </a:lnTo>
                <a:lnTo>
                  <a:pt x="5255752" y="1003300"/>
                </a:lnTo>
                <a:lnTo>
                  <a:pt x="5267975" y="965200"/>
                </a:lnTo>
                <a:lnTo>
                  <a:pt x="5275729" y="927100"/>
                </a:lnTo>
                <a:lnTo>
                  <a:pt x="5279134" y="889000"/>
                </a:lnTo>
                <a:lnTo>
                  <a:pt x="5278311" y="850900"/>
                </a:lnTo>
                <a:lnTo>
                  <a:pt x="5273380" y="812800"/>
                </a:lnTo>
                <a:lnTo>
                  <a:pt x="5264461" y="774700"/>
                </a:lnTo>
                <a:lnTo>
                  <a:pt x="5251675" y="736600"/>
                </a:lnTo>
                <a:lnTo>
                  <a:pt x="5235142" y="698500"/>
                </a:lnTo>
                <a:lnTo>
                  <a:pt x="5214982" y="660400"/>
                </a:lnTo>
                <a:lnTo>
                  <a:pt x="5191316" y="622300"/>
                </a:lnTo>
                <a:lnTo>
                  <a:pt x="5164263" y="584200"/>
                </a:lnTo>
                <a:lnTo>
                  <a:pt x="5133945" y="558800"/>
                </a:lnTo>
                <a:lnTo>
                  <a:pt x="5100482" y="533400"/>
                </a:lnTo>
                <a:lnTo>
                  <a:pt x="5063993" y="495300"/>
                </a:lnTo>
                <a:lnTo>
                  <a:pt x="5024599" y="469900"/>
                </a:lnTo>
                <a:lnTo>
                  <a:pt x="4982420" y="457200"/>
                </a:lnTo>
                <a:lnTo>
                  <a:pt x="4937577" y="431800"/>
                </a:lnTo>
                <a:lnTo>
                  <a:pt x="4890190" y="406400"/>
                </a:lnTo>
                <a:lnTo>
                  <a:pt x="4840380" y="393700"/>
                </a:lnTo>
                <a:lnTo>
                  <a:pt x="4788265" y="381000"/>
                </a:lnTo>
                <a:lnTo>
                  <a:pt x="4779208" y="355600"/>
                </a:lnTo>
                <a:lnTo>
                  <a:pt x="1752838" y="355600"/>
                </a:lnTo>
                <a:lnTo>
                  <a:pt x="1707781" y="342900"/>
                </a:lnTo>
                <a:lnTo>
                  <a:pt x="1661506" y="317500"/>
                </a:lnTo>
                <a:lnTo>
                  <a:pt x="1565857" y="292100"/>
                </a:lnTo>
                <a:lnTo>
                  <a:pt x="1516757" y="292100"/>
                </a:lnTo>
                <a:lnTo>
                  <a:pt x="1466991" y="279400"/>
                </a:lnTo>
                <a:close/>
              </a:path>
              <a:path w="5400675" h="3022600">
                <a:moveTo>
                  <a:pt x="4340332" y="2565400"/>
                </a:moveTo>
                <a:lnTo>
                  <a:pt x="3569446" y="2565400"/>
                </a:lnTo>
                <a:lnTo>
                  <a:pt x="3612620" y="2590800"/>
                </a:lnTo>
                <a:lnTo>
                  <a:pt x="3703175" y="2616200"/>
                </a:lnTo>
                <a:lnTo>
                  <a:pt x="3846963" y="2654300"/>
                </a:lnTo>
                <a:lnTo>
                  <a:pt x="4052923" y="2654300"/>
                </a:lnTo>
                <a:lnTo>
                  <a:pt x="4154972" y="2628900"/>
                </a:lnTo>
                <a:lnTo>
                  <a:pt x="4251150" y="2603500"/>
                </a:lnTo>
                <a:lnTo>
                  <a:pt x="4296685" y="2590800"/>
                </a:lnTo>
                <a:lnTo>
                  <a:pt x="4340332" y="2565400"/>
                </a:lnTo>
                <a:close/>
              </a:path>
              <a:path w="5400675" h="3022600">
                <a:moveTo>
                  <a:pt x="2510071" y="101600"/>
                </a:moveTo>
                <a:lnTo>
                  <a:pt x="2169288" y="101600"/>
                </a:lnTo>
                <a:lnTo>
                  <a:pt x="2122746" y="114300"/>
                </a:lnTo>
                <a:lnTo>
                  <a:pt x="2033271" y="139700"/>
                </a:lnTo>
                <a:lnTo>
                  <a:pt x="1990738" y="165100"/>
                </a:lnTo>
                <a:lnTo>
                  <a:pt x="1949941" y="190500"/>
                </a:lnTo>
                <a:lnTo>
                  <a:pt x="1911081" y="203200"/>
                </a:lnTo>
                <a:lnTo>
                  <a:pt x="1874358" y="228600"/>
                </a:lnTo>
                <a:lnTo>
                  <a:pt x="1839972" y="266700"/>
                </a:lnTo>
                <a:lnTo>
                  <a:pt x="1808123" y="292100"/>
                </a:lnTo>
                <a:lnTo>
                  <a:pt x="1779012" y="330200"/>
                </a:lnTo>
                <a:lnTo>
                  <a:pt x="1752838" y="355600"/>
                </a:lnTo>
                <a:lnTo>
                  <a:pt x="4779208" y="355600"/>
                </a:lnTo>
                <a:lnTo>
                  <a:pt x="4774679" y="342900"/>
                </a:lnTo>
                <a:lnTo>
                  <a:pt x="4755510" y="292100"/>
                </a:lnTo>
                <a:lnTo>
                  <a:pt x="4730976" y="254000"/>
                </a:lnTo>
                <a:lnTo>
                  <a:pt x="4711188" y="228600"/>
                </a:lnTo>
                <a:lnTo>
                  <a:pt x="2807954" y="228600"/>
                </a:lnTo>
                <a:lnTo>
                  <a:pt x="2772406" y="203200"/>
                </a:lnTo>
                <a:lnTo>
                  <a:pt x="2734644" y="190500"/>
                </a:lnTo>
                <a:lnTo>
                  <a:pt x="2694833" y="165100"/>
                </a:lnTo>
                <a:lnTo>
                  <a:pt x="2653141" y="152400"/>
                </a:lnTo>
                <a:lnTo>
                  <a:pt x="2606251" y="127000"/>
                </a:lnTo>
                <a:lnTo>
                  <a:pt x="2510071" y="101600"/>
                </a:lnTo>
                <a:close/>
              </a:path>
              <a:path w="5400675" h="3022600">
                <a:moveTo>
                  <a:pt x="1366006" y="266700"/>
                </a:moveTo>
                <a:lnTo>
                  <a:pt x="1264002" y="266700"/>
                </a:lnTo>
                <a:lnTo>
                  <a:pt x="1212961" y="279400"/>
                </a:lnTo>
                <a:lnTo>
                  <a:pt x="1416694" y="279400"/>
                </a:lnTo>
                <a:lnTo>
                  <a:pt x="1366006" y="266700"/>
                </a:lnTo>
                <a:close/>
              </a:path>
              <a:path w="5400675" h="3022600">
                <a:moveTo>
                  <a:pt x="3342349" y="0"/>
                </a:moveTo>
                <a:lnTo>
                  <a:pt x="3243019" y="0"/>
                </a:lnTo>
                <a:lnTo>
                  <a:pt x="3146235" y="25400"/>
                </a:lnTo>
                <a:lnTo>
                  <a:pt x="3054449" y="50800"/>
                </a:lnTo>
                <a:lnTo>
                  <a:pt x="3011196" y="63500"/>
                </a:lnTo>
                <a:lnTo>
                  <a:pt x="2970113" y="88900"/>
                </a:lnTo>
                <a:lnTo>
                  <a:pt x="2931504" y="114300"/>
                </a:lnTo>
                <a:lnTo>
                  <a:pt x="2895678" y="139700"/>
                </a:lnTo>
                <a:lnTo>
                  <a:pt x="2862940" y="165100"/>
                </a:lnTo>
                <a:lnTo>
                  <a:pt x="2833597" y="203200"/>
                </a:lnTo>
                <a:lnTo>
                  <a:pt x="2807954" y="228600"/>
                </a:lnTo>
                <a:lnTo>
                  <a:pt x="4711188" y="228600"/>
                </a:lnTo>
                <a:lnTo>
                  <a:pt x="4701294" y="215900"/>
                </a:lnTo>
                <a:lnTo>
                  <a:pt x="4666682" y="177800"/>
                </a:lnTo>
                <a:lnTo>
                  <a:pt x="4653575" y="165100"/>
                </a:lnTo>
                <a:lnTo>
                  <a:pt x="3728831" y="165100"/>
                </a:lnTo>
                <a:lnTo>
                  <a:pt x="3688358" y="127000"/>
                </a:lnTo>
                <a:lnTo>
                  <a:pt x="3642884" y="101600"/>
                </a:lnTo>
                <a:lnTo>
                  <a:pt x="3592886" y="76200"/>
                </a:lnTo>
                <a:lnTo>
                  <a:pt x="3538839" y="50800"/>
                </a:lnTo>
                <a:lnTo>
                  <a:pt x="3490754" y="25400"/>
                </a:lnTo>
                <a:lnTo>
                  <a:pt x="3441773" y="25400"/>
                </a:lnTo>
                <a:lnTo>
                  <a:pt x="3342349" y="0"/>
                </a:lnTo>
                <a:close/>
              </a:path>
              <a:path w="5400675" h="3022600">
                <a:moveTo>
                  <a:pt x="4312694" y="12700"/>
                </a:moveTo>
                <a:lnTo>
                  <a:pt x="4068863" y="12700"/>
                </a:lnTo>
                <a:lnTo>
                  <a:pt x="3974488" y="38100"/>
                </a:lnTo>
                <a:lnTo>
                  <a:pt x="3884992" y="63500"/>
                </a:lnTo>
                <a:lnTo>
                  <a:pt x="3842713" y="88900"/>
                </a:lnTo>
                <a:lnTo>
                  <a:pt x="3802423" y="114300"/>
                </a:lnTo>
                <a:lnTo>
                  <a:pt x="3764377" y="139700"/>
                </a:lnTo>
                <a:lnTo>
                  <a:pt x="3728831" y="165100"/>
                </a:lnTo>
                <a:lnTo>
                  <a:pt x="4653575" y="165100"/>
                </a:lnTo>
                <a:lnTo>
                  <a:pt x="4627359" y="139700"/>
                </a:lnTo>
                <a:lnTo>
                  <a:pt x="4583541" y="114300"/>
                </a:lnTo>
                <a:lnTo>
                  <a:pt x="4542183" y="88900"/>
                </a:lnTo>
                <a:lnTo>
                  <a:pt x="4498970" y="63500"/>
                </a:lnTo>
                <a:lnTo>
                  <a:pt x="4408004" y="38100"/>
                </a:lnTo>
                <a:lnTo>
                  <a:pt x="4312694" y="12700"/>
                </a:lnTo>
                <a:close/>
              </a:path>
              <a:path w="5400675" h="3022600">
                <a:moveTo>
                  <a:pt x="2412029" y="88900"/>
                </a:moveTo>
                <a:lnTo>
                  <a:pt x="2264978" y="88900"/>
                </a:lnTo>
                <a:lnTo>
                  <a:pt x="2216765" y="101600"/>
                </a:lnTo>
                <a:lnTo>
                  <a:pt x="2461183" y="101600"/>
                </a:lnTo>
                <a:lnTo>
                  <a:pt x="2412029" y="88900"/>
                </a:lnTo>
                <a:close/>
              </a:path>
              <a:path w="5400675" h="3022600">
                <a:moveTo>
                  <a:pt x="4215090" y="0"/>
                </a:moveTo>
                <a:lnTo>
                  <a:pt x="4166067" y="0"/>
                </a:lnTo>
                <a:lnTo>
                  <a:pt x="4117240" y="12700"/>
                </a:lnTo>
                <a:lnTo>
                  <a:pt x="4264051" y="12700"/>
                </a:lnTo>
                <a:lnTo>
                  <a:pt x="4215090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2423" y="4922773"/>
            <a:ext cx="168020" cy="167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4882" y="4512055"/>
            <a:ext cx="336550" cy="335915"/>
          </a:xfrm>
          <a:custGeom>
            <a:avLst/>
            <a:gdLst/>
            <a:ahLst/>
            <a:cxnLst/>
            <a:rect l="l" t="t" r="r" b="b"/>
            <a:pathLst>
              <a:path w="336550" h="335914">
                <a:moveTo>
                  <a:pt x="168020" y="0"/>
                </a:moveTo>
                <a:lnTo>
                  <a:pt x="123339" y="5998"/>
                </a:lnTo>
                <a:lnTo>
                  <a:pt x="83199" y="22925"/>
                </a:lnTo>
                <a:lnTo>
                  <a:pt x="49196" y="49180"/>
                </a:lnTo>
                <a:lnTo>
                  <a:pt x="22930" y="83161"/>
                </a:lnTo>
                <a:lnTo>
                  <a:pt x="5998" y="123266"/>
                </a:lnTo>
                <a:lnTo>
                  <a:pt x="0" y="167894"/>
                </a:lnTo>
                <a:lnTo>
                  <a:pt x="5998" y="212575"/>
                </a:lnTo>
                <a:lnTo>
                  <a:pt x="22930" y="252715"/>
                </a:lnTo>
                <a:lnTo>
                  <a:pt x="49196" y="286718"/>
                </a:lnTo>
                <a:lnTo>
                  <a:pt x="83199" y="312984"/>
                </a:lnTo>
                <a:lnTo>
                  <a:pt x="123339" y="329916"/>
                </a:lnTo>
                <a:lnTo>
                  <a:pt x="168020" y="335915"/>
                </a:lnTo>
                <a:lnTo>
                  <a:pt x="212657" y="329916"/>
                </a:lnTo>
                <a:lnTo>
                  <a:pt x="252786" y="312984"/>
                </a:lnTo>
                <a:lnTo>
                  <a:pt x="286797" y="286718"/>
                </a:lnTo>
                <a:lnTo>
                  <a:pt x="313083" y="252715"/>
                </a:lnTo>
                <a:lnTo>
                  <a:pt x="330034" y="212575"/>
                </a:lnTo>
                <a:lnTo>
                  <a:pt x="336042" y="167894"/>
                </a:lnTo>
                <a:lnTo>
                  <a:pt x="330034" y="123266"/>
                </a:lnTo>
                <a:lnTo>
                  <a:pt x="313083" y="83161"/>
                </a:lnTo>
                <a:lnTo>
                  <a:pt x="286797" y="49180"/>
                </a:lnTo>
                <a:lnTo>
                  <a:pt x="252786" y="22925"/>
                </a:lnTo>
                <a:lnTo>
                  <a:pt x="212657" y="5998"/>
                </a:lnTo>
                <a:lnTo>
                  <a:pt x="168020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2976" y="4002151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89">
                <a:moveTo>
                  <a:pt x="251968" y="0"/>
                </a:moveTo>
                <a:lnTo>
                  <a:pt x="206667" y="4058"/>
                </a:lnTo>
                <a:lnTo>
                  <a:pt x="164034" y="15759"/>
                </a:lnTo>
                <a:lnTo>
                  <a:pt x="124779" y="34393"/>
                </a:lnTo>
                <a:lnTo>
                  <a:pt x="89614" y="59248"/>
                </a:lnTo>
                <a:lnTo>
                  <a:pt x="59248" y="89614"/>
                </a:lnTo>
                <a:lnTo>
                  <a:pt x="34393" y="124779"/>
                </a:lnTo>
                <a:lnTo>
                  <a:pt x="15759" y="164034"/>
                </a:lnTo>
                <a:lnTo>
                  <a:pt x="4058" y="206667"/>
                </a:lnTo>
                <a:lnTo>
                  <a:pt x="0" y="251968"/>
                </a:lnTo>
                <a:lnTo>
                  <a:pt x="4058" y="297235"/>
                </a:lnTo>
                <a:lnTo>
                  <a:pt x="15759" y="339850"/>
                </a:lnTo>
                <a:lnTo>
                  <a:pt x="34393" y="379099"/>
                </a:lnTo>
                <a:lnTo>
                  <a:pt x="59248" y="414269"/>
                </a:lnTo>
                <a:lnTo>
                  <a:pt x="89614" y="444645"/>
                </a:lnTo>
                <a:lnTo>
                  <a:pt x="124779" y="469514"/>
                </a:lnTo>
                <a:lnTo>
                  <a:pt x="164034" y="488161"/>
                </a:lnTo>
                <a:lnTo>
                  <a:pt x="206667" y="499873"/>
                </a:lnTo>
                <a:lnTo>
                  <a:pt x="251968" y="503936"/>
                </a:lnTo>
                <a:lnTo>
                  <a:pt x="297235" y="499873"/>
                </a:lnTo>
                <a:lnTo>
                  <a:pt x="339850" y="488161"/>
                </a:lnTo>
                <a:lnTo>
                  <a:pt x="379099" y="469514"/>
                </a:lnTo>
                <a:lnTo>
                  <a:pt x="414269" y="444645"/>
                </a:lnTo>
                <a:lnTo>
                  <a:pt x="444645" y="414269"/>
                </a:lnTo>
                <a:lnTo>
                  <a:pt x="469514" y="379099"/>
                </a:lnTo>
                <a:lnTo>
                  <a:pt x="488161" y="339850"/>
                </a:lnTo>
                <a:lnTo>
                  <a:pt x="499873" y="297235"/>
                </a:lnTo>
                <a:lnTo>
                  <a:pt x="503936" y="251968"/>
                </a:lnTo>
                <a:lnTo>
                  <a:pt x="499873" y="206667"/>
                </a:lnTo>
                <a:lnTo>
                  <a:pt x="488161" y="164034"/>
                </a:lnTo>
                <a:lnTo>
                  <a:pt x="469514" y="124779"/>
                </a:lnTo>
                <a:lnTo>
                  <a:pt x="444645" y="89614"/>
                </a:lnTo>
                <a:lnTo>
                  <a:pt x="414269" y="59248"/>
                </a:lnTo>
                <a:lnTo>
                  <a:pt x="379099" y="34393"/>
                </a:lnTo>
                <a:lnTo>
                  <a:pt x="339850" y="15759"/>
                </a:lnTo>
                <a:lnTo>
                  <a:pt x="297235" y="4058"/>
                </a:lnTo>
                <a:lnTo>
                  <a:pt x="251968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0279" y="1225125"/>
            <a:ext cx="5400675" cy="3025140"/>
          </a:xfrm>
          <a:custGeom>
            <a:avLst/>
            <a:gdLst/>
            <a:ahLst/>
            <a:cxnLst/>
            <a:rect l="l" t="t" r="r" b="b"/>
            <a:pathLst>
              <a:path w="5400675" h="3025140">
                <a:moveTo>
                  <a:pt x="491220" y="995977"/>
                </a:moveTo>
                <a:lnTo>
                  <a:pt x="485528" y="953895"/>
                </a:lnTo>
                <a:lnTo>
                  <a:pt x="483445" y="912175"/>
                </a:lnTo>
                <a:lnTo>
                  <a:pt x="484875" y="870912"/>
                </a:lnTo>
                <a:lnTo>
                  <a:pt x="489724" y="830201"/>
                </a:lnTo>
                <a:lnTo>
                  <a:pt x="497897" y="790138"/>
                </a:lnTo>
                <a:lnTo>
                  <a:pt x="509298" y="750818"/>
                </a:lnTo>
                <a:lnTo>
                  <a:pt x="523833" y="712337"/>
                </a:lnTo>
                <a:lnTo>
                  <a:pt x="541407" y="674790"/>
                </a:lnTo>
                <a:lnTo>
                  <a:pt x="561924" y="638272"/>
                </a:lnTo>
                <a:lnTo>
                  <a:pt x="585290" y="602880"/>
                </a:lnTo>
                <a:lnTo>
                  <a:pt x="611409" y="568709"/>
                </a:lnTo>
                <a:lnTo>
                  <a:pt x="640187" y="535853"/>
                </a:lnTo>
                <a:lnTo>
                  <a:pt x="671528" y="504409"/>
                </a:lnTo>
                <a:lnTo>
                  <a:pt x="705337" y="474473"/>
                </a:lnTo>
                <a:lnTo>
                  <a:pt x="741519" y="446139"/>
                </a:lnTo>
                <a:lnTo>
                  <a:pt x="779980" y="419503"/>
                </a:lnTo>
                <a:lnTo>
                  <a:pt x="820624" y="394661"/>
                </a:lnTo>
                <a:lnTo>
                  <a:pt x="863356" y="371707"/>
                </a:lnTo>
                <a:lnTo>
                  <a:pt x="908080" y="350739"/>
                </a:lnTo>
                <a:lnTo>
                  <a:pt x="954703" y="331850"/>
                </a:lnTo>
                <a:lnTo>
                  <a:pt x="1003129" y="315137"/>
                </a:lnTo>
                <a:lnTo>
                  <a:pt x="1053263" y="300695"/>
                </a:lnTo>
                <a:lnTo>
                  <a:pt x="1105010" y="288619"/>
                </a:lnTo>
                <a:lnTo>
                  <a:pt x="1158274" y="279006"/>
                </a:lnTo>
                <a:lnTo>
                  <a:pt x="1212961" y="271950"/>
                </a:lnTo>
                <a:lnTo>
                  <a:pt x="1264002" y="267878"/>
                </a:lnTo>
                <a:lnTo>
                  <a:pt x="1315063" y="266180"/>
                </a:lnTo>
                <a:lnTo>
                  <a:pt x="1366006" y="266834"/>
                </a:lnTo>
                <a:lnTo>
                  <a:pt x="1416694" y="269821"/>
                </a:lnTo>
                <a:lnTo>
                  <a:pt x="1466991" y="275122"/>
                </a:lnTo>
                <a:lnTo>
                  <a:pt x="1516757" y="282715"/>
                </a:lnTo>
                <a:lnTo>
                  <a:pt x="1565857" y="292581"/>
                </a:lnTo>
                <a:lnTo>
                  <a:pt x="1614152" y="304700"/>
                </a:lnTo>
                <a:lnTo>
                  <a:pt x="1661506" y="319051"/>
                </a:lnTo>
                <a:lnTo>
                  <a:pt x="1707781" y="335616"/>
                </a:lnTo>
                <a:lnTo>
                  <a:pt x="1752838" y="354373"/>
                </a:lnTo>
                <a:lnTo>
                  <a:pt x="1779012" y="319993"/>
                </a:lnTo>
                <a:lnTo>
                  <a:pt x="1808123" y="287751"/>
                </a:lnTo>
                <a:lnTo>
                  <a:pt x="1839972" y="257693"/>
                </a:lnTo>
                <a:lnTo>
                  <a:pt x="1874358" y="229868"/>
                </a:lnTo>
                <a:lnTo>
                  <a:pt x="1911081" y="204321"/>
                </a:lnTo>
                <a:lnTo>
                  <a:pt x="1949941" y="181099"/>
                </a:lnTo>
                <a:lnTo>
                  <a:pt x="1990738" y="160251"/>
                </a:lnTo>
                <a:lnTo>
                  <a:pt x="2033271" y="141822"/>
                </a:lnTo>
                <a:lnTo>
                  <a:pt x="2077341" y="125859"/>
                </a:lnTo>
                <a:lnTo>
                  <a:pt x="2122746" y="112410"/>
                </a:lnTo>
                <a:lnTo>
                  <a:pt x="2169288" y="101522"/>
                </a:lnTo>
                <a:lnTo>
                  <a:pt x="2216765" y="93241"/>
                </a:lnTo>
                <a:lnTo>
                  <a:pt x="2264978" y="87615"/>
                </a:lnTo>
                <a:lnTo>
                  <a:pt x="2313727" y="84691"/>
                </a:lnTo>
                <a:lnTo>
                  <a:pt x="2362811" y="84514"/>
                </a:lnTo>
                <a:lnTo>
                  <a:pt x="2412029" y="87134"/>
                </a:lnTo>
                <a:lnTo>
                  <a:pt x="2461183" y="92595"/>
                </a:lnTo>
                <a:lnTo>
                  <a:pt x="2510071" y="100947"/>
                </a:lnTo>
                <a:lnTo>
                  <a:pt x="2558494" y="112234"/>
                </a:lnTo>
                <a:lnTo>
                  <a:pt x="2606251" y="126505"/>
                </a:lnTo>
                <a:lnTo>
                  <a:pt x="2653141" y="143807"/>
                </a:lnTo>
                <a:lnTo>
                  <a:pt x="2694833" y="162198"/>
                </a:lnTo>
                <a:lnTo>
                  <a:pt x="2734644" y="182827"/>
                </a:lnTo>
                <a:lnTo>
                  <a:pt x="2772406" y="205600"/>
                </a:lnTo>
                <a:lnTo>
                  <a:pt x="2807954" y="230421"/>
                </a:lnTo>
                <a:lnTo>
                  <a:pt x="2833597" y="195416"/>
                </a:lnTo>
                <a:lnTo>
                  <a:pt x="2862940" y="163024"/>
                </a:lnTo>
                <a:lnTo>
                  <a:pt x="2895678" y="133322"/>
                </a:lnTo>
                <a:lnTo>
                  <a:pt x="2931504" y="106388"/>
                </a:lnTo>
                <a:lnTo>
                  <a:pt x="2970113" y="82302"/>
                </a:lnTo>
                <a:lnTo>
                  <a:pt x="3011196" y="61142"/>
                </a:lnTo>
                <a:lnTo>
                  <a:pt x="3054449" y="42985"/>
                </a:lnTo>
                <a:lnTo>
                  <a:pt x="3099564" y="27910"/>
                </a:lnTo>
                <a:lnTo>
                  <a:pt x="3146235" y="15996"/>
                </a:lnTo>
                <a:lnTo>
                  <a:pt x="3194155" y="7321"/>
                </a:lnTo>
                <a:lnTo>
                  <a:pt x="3243019" y="1962"/>
                </a:lnTo>
                <a:lnTo>
                  <a:pt x="3292519" y="0"/>
                </a:lnTo>
                <a:lnTo>
                  <a:pt x="3342349" y="1510"/>
                </a:lnTo>
                <a:lnTo>
                  <a:pt x="3392202" y="6573"/>
                </a:lnTo>
                <a:lnTo>
                  <a:pt x="3441773" y="15267"/>
                </a:lnTo>
                <a:lnTo>
                  <a:pt x="3490754" y="27669"/>
                </a:lnTo>
                <a:lnTo>
                  <a:pt x="3538839" y="43858"/>
                </a:lnTo>
                <a:lnTo>
                  <a:pt x="3592886" y="67503"/>
                </a:lnTo>
                <a:lnTo>
                  <a:pt x="3642884" y="95578"/>
                </a:lnTo>
                <a:lnTo>
                  <a:pt x="3688358" y="127797"/>
                </a:lnTo>
                <a:lnTo>
                  <a:pt x="3728831" y="163873"/>
                </a:lnTo>
                <a:lnTo>
                  <a:pt x="3764377" y="134591"/>
                </a:lnTo>
                <a:lnTo>
                  <a:pt x="3802423" y="108158"/>
                </a:lnTo>
                <a:lnTo>
                  <a:pt x="3842713" y="84591"/>
                </a:lnTo>
                <a:lnTo>
                  <a:pt x="3884992" y="63904"/>
                </a:lnTo>
                <a:lnTo>
                  <a:pt x="3929002" y="46114"/>
                </a:lnTo>
                <a:lnTo>
                  <a:pt x="3974488" y="31238"/>
                </a:lnTo>
                <a:lnTo>
                  <a:pt x="4021194" y="19291"/>
                </a:lnTo>
                <a:lnTo>
                  <a:pt x="4068863" y="10289"/>
                </a:lnTo>
                <a:lnTo>
                  <a:pt x="4117240" y="4249"/>
                </a:lnTo>
                <a:lnTo>
                  <a:pt x="4166067" y="1187"/>
                </a:lnTo>
                <a:lnTo>
                  <a:pt x="4215090" y="1118"/>
                </a:lnTo>
                <a:lnTo>
                  <a:pt x="4264051" y="4059"/>
                </a:lnTo>
                <a:lnTo>
                  <a:pt x="4312694" y="10027"/>
                </a:lnTo>
                <a:lnTo>
                  <a:pt x="4360764" y="19036"/>
                </a:lnTo>
                <a:lnTo>
                  <a:pt x="4408004" y="31104"/>
                </a:lnTo>
                <a:lnTo>
                  <a:pt x="4454158" y="46246"/>
                </a:lnTo>
                <a:lnTo>
                  <a:pt x="4498970" y="64478"/>
                </a:lnTo>
                <a:lnTo>
                  <a:pt x="4542183" y="85817"/>
                </a:lnTo>
                <a:lnTo>
                  <a:pt x="4583541" y="110279"/>
                </a:lnTo>
                <a:lnTo>
                  <a:pt x="4627359" y="141511"/>
                </a:lnTo>
                <a:lnTo>
                  <a:pt x="4666682" y="175687"/>
                </a:lnTo>
                <a:lnTo>
                  <a:pt x="4701294" y="212516"/>
                </a:lnTo>
                <a:lnTo>
                  <a:pt x="4730976" y="251706"/>
                </a:lnTo>
                <a:lnTo>
                  <a:pt x="4755510" y="292966"/>
                </a:lnTo>
                <a:lnTo>
                  <a:pt x="4774679" y="336006"/>
                </a:lnTo>
                <a:lnTo>
                  <a:pt x="4788265" y="380535"/>
                </a:lnTo>
                <a:lnTo>
                  <a:pt x="4840380" y="393139"/>
                </a:lnTo>
                <a:lnTo>
                  <a:pt x="4890190" y="408670"/>
                </a:lnTo>
                <a:lnTo>
                  <a:pt x="4937577" y="426968"/>
                </a:lnTo>
                <a:lnTo>
                  <a:pt x="4982420" y="447871"/>
                </a:lnTo>
                <a:lnTo>
                  <a:pt x="5024599" y="471219"/>
                </a:lnTo>
                <a:lnTo>
                  <a:pt x="5063993" y="496850"/>
                </a:lnTo>
                <a:lnTo>
                  <a:pt x="5100482" y="524604"/>
                </a:lnTo>
                <a:lnTo>
                  <a:pt x="5133945" y="554319"/>
                </a:lnTo>
                <a:lnTo>
                  <a:pt x="5164263" y="585836"/>
                </a:lnTo>
                <a:lnTo>
                  <a:pt x="5191316" y="618993"/>
                </a:lnTo>
                <a:lnTo>
                  <a:pt x="5214982" y="653629"/>
                </a:lnTo>
                <a:lnTo>
                  <a:pt x="5235142" y="689584"/>
                </a:lnTo>
                <a:lnTo>
                  <a:pt x="5251675" y="726696"/>
                </a:lnTo>
                <a:lnTo>
                  <a:pt x="5264461" y="764804"/>
                </a:lnTo>
                <a:lnTo>
                  <a:pt x="5273380" y="803748"/>
                </a:lnTo>
                <a:lnTo>
                  <a:pt x="5278311" y="843367"/>
                </a:lnTo>
                <a:lnTo>
                  <a:pt x="5279134" y="883500"/>
                </a:lnTo>
                <a:lnTo>
                  <a:pt x="5275729" y="923987"/>
                </a:lnTo>
                <a:lnTo>
                  <a:pt x="5267975" y="964665"/>
                </a:lnTo>
                <a:lnTo>
                  <a:pt x="5255752" y="1005375"/>
                </a:lnTo>
                <a:lnTo>
                  <a:pt x="5234035" y="1055899"/>
                </a:lnTo>
                <a:lnTo>
                  <a:pt x="5225272" y="1072304"/>
                </a:lnTo>
                <a:lnTo>
                  <a:pt x="5258992" y="1108257"/>
                </a:lnTo>
                <a:lnTo>
                  <a:pt x="5289047" y="1145350"/>
                </a:lnTo>
                <a:lnTo>
                  <a:pt x="5315459" y="1183449"/>
                </a:lnTo>
                <a:lnTo>
                  <a:pt x="5338253" y="1222419"/>
                </a:lnTo>
                <a:lnTo>
                  <a:pt x="5357450" y="1262126"/>
                </a:lnTo>
                <a:lnTo>
                  <a:pt x="5373075" y="1302434"/>
                </a:lnTo>
                <a:lnTo>
                  <a:pt x="5385150" y="1343208"/>
                </a:lnTo>
                <a:lnTo>
                  <a:pt x="5393698" y="1384314"/>
                </a:lnTo>
                <a:lnTo>
                  <a:pt x="5398743" y="1425618"/>
                </a:lnTo>
                <a:lnTo>
                  <a:pt x="5400307" y="1466984"/>
                </a:lnTo>
                <a:lnTo>
                  <a:pt x="5398414" y="1508277"/>
                </a:lnTo>
                <a:lnTo>
                  <a:pt x="5393087" y="1549363"/>
                </a:lnTo>
                <a:lnTo>
                  <a:pt x="5384349" y="1590108"/>
                </a:lnTo>
                <a:lnTo>
                  <a:pt x="5372222" y="1630375"/>
                </a:lnTo>
                <a:lnTo>
                  <a:pt x="5356731" y="1670031"/>
                </a:lnTo>
                <a:lnTo>
                  <a:pt x="5337898" y="1708941"/>
                </a:lnTo>
                <a:lnTo>
                  <a:pt x="5315746" y="1746969"/>
                </a:lnTo>
                <a:lnTo>
                  <a:pt x="5290298" y="1783982"/>
                </a:lnTo>
                <a:lnTo>
                  <a:pt x="5261578" y="1819844"/>
                </a:lnTo>
                <a:lnTo>
                  <a:pt x="5229609" y="1854421"/>
                </a:lnTo>
                <a:lnTo>
                  <a:pt x="5194413" y="1887577"/>
                </a:lnTo>
                <a:lnTo>
                  <a:pt x="5156013" y="1919179"/>
                </a:lnTo>
                <a:lnTo>
                  <a:pt x="5114434" y="1949091"/>
                </a:lnTo>
                <a:lnTo>
                  <a:pt x="5069697" y="1977179"/>
                </a:lnTo>
                <a:lnTo>
                  <a:pt x="5025498" y="2001393"/>
                </a:lnTo>
                <a:lnTo>
                  <a:pt x="4979490" y="2023329"/>
                </a:lnTo>
                <a:lnTo>
                  <a:pt x="4931830" y="2042935"/>
                </a:lnTo>
                <a:lnTo>
                  <a:pt x="4882674" y="2060157"/>
                </a:lnTo>
                <a:lnTo>
                  <a:pt x="4832179" y="2074945"/>
                </a:lnTo>
                <a:lnTo>
                  <a:pt x="4780501" y="2087246"/>
                </a:lnTo>
                <a:lnTo>
                  <a:pt x="4727795" y="2097008"/>
                </a:lnTo>
                <a:lnTo>
                  <a:pt x="4674219" y="2104179"/>
                </a:lnTo>
                <a:lnTo>
                  <a:pt x="4671793" y="2145268"/>
                </a:lnTo>
                <a:lnTo>
                  <a:pt x="4665509" y="2185512"/>
                </a:lnTo>
                <a:lnTo>
                  <a:pt x="4655506" y="2224805"/>
                </a:lnTo>
                <a:lnTo>
                  <a:pt x="4641927" y="2263042"/>
                </a:lnTo>
                <a:lnTo>
                  <a:pt x="4624911" y="2300117"/>
                </a:lnTo>
                <a:lnTo>
                  <a:pt x="4604600" y="2335924"/>
                </a:lnTo>
                <a:lnTo>
                  <a:pt x="4581133" y="2370359"/>
                </a:lnTo>
                <a:lnTo>
                  <a:pt x="4554651" y="2403315"/>
                </a:lnTo>
                <a:lnTo>
                  <a:pt x="4525296" y="2434688"/>
                </a:lnTo>
                <a:lnTo>
                  <a:pt x="4493207" y="2464371"/>
                </a:lnTo>
                <a:lnTo>
                  <a:pt x="4458526" y="2492259"/>
                </a:lnTo>
                <a:lnTo>
                  <a:pt x="4421392" y="2518247"/>
                </a:lnTo>
                <a:lnTo>
                  <a:pt x="4381947" y="2542229"/>
                </a:lnTo>
                <a:lnTo>
                  <a:pt x="4340332" y="2564100"/>
                </a:lnTo>
                <a:lnTo>
                  <a:pt x="4296685" y="2583755"/>
                </a:lnTo>
                <a:lnTo>
                  <a:pt x="4251150" y="2601087"/>
                </a:lnTo>
                <a:lnTo>
                  <a:pt x="4203865" y="2615991"/>
                </a:lnTo>
                <a:lnTo>
                  <a:pt x="4154972" y="2628362"/>
                </a:lnTo>
                <a:lnTo>
                  <a:pt x="4104611" y="2638095"/>
                </a:lnTo>
                <a:lnTo>
                  <a:pt x="4052923" y="2645083"/>
                </a:lnTo>
                <a:lnTo>
                  <a:pt x="4000049" y="2649222"/>
                </a:lnTo>
                <a:lnTo>
                  <a:pt x="3946128" y="2650406"/>
                </a:lnTo>
                <a:lnTo>
                  <a:pt x="3896329" y="2648768"/>
                </a:lnTo>
                <a:lnTo>
                  <a:pt x="3846963" y="2644546"/>
                </a:lnTo>
                <a:lnTo>
                  <a:pt x="3798202" y="2637772"/>
                </a:lnTo>
                <a:lnTo>
                  <a:pt x="3750215" y="2628482"/>
                </a:lnTo>
                <a:lnTo>
                  <a:pt x="3703175" y="2616710"/>
                </a:lnTo>
                <a:lnTo>
                  <a:pt x="3657253" y="2602489"/>
                </a:lnTo>
                <a:lnTo>
                  <a:pt x="3612620" y="2585854"/>
                </a:lnTo>
                <a:lnTo>
                  <a:pt x="3569446" y="2566840"/>
                </a:lnTo>
                <a:lnTo>
                  <a:pt x="3552414" y="2605519"/>
                </a:lnTo>
                <a:lnTo>
                  <a:pt x="3532525" y="2642830"/>
                </a:lnTo>
                <a:lnTo>
                  <a:pt x="3509902" y="2678725"/>
                </a:lnTo>
                <a:lnTo>
                  <a:pt x="3484668" y="2713152"/>
                </a:lnTo>
                <a:lnTo>
                  <a:pt x="3456947" y="2746061"/>
                </a:lnTo>
                <a:lnTo>
                  <a:pt x="3426861" y="2777401"/>
                </a:lnTo>
                <a:lnTo>
                  <a:pt x="3394535" y="2807122"/>
                </a:lnTo>
                <a:lnTo>
                  <a:pt x="3360090" y="2835174"/>
                </a:lnTo>
                <a:lnTo>
                  <a:pt x="3323651" y="2861507"/>
                </a:lnTo>
                <a:lnTo>
                  <a:pt x="3285340" y="2886070"/>
                </a:lnTo>
                <a:lnTo>
                  <a:pt x="3245281" y="2908812"/>
                </a:lnTo>
                <a:lnTo>
                  <a:pt x="3203597" y="2929683"/>
                </a:lnTo>
                <a:lnTo>
                  <a:pt x="3160411" y="2948633"/>
                </a:lnTo>
                <a:lnTo>
                  <a:pt x="3115847" y="2965612"/>
                </a:lnTo>
                <a:lnTo>
                  <a:pt x="3070027" y="2980569"/>
                </a:lnTo>
                <a:lnTo>
                  <a:pt x="3023075" y="2993454"/>
                </a:lnTo>
                <a:lnTo>
                  <a:pt x="2975114" y="3004216"/>
                </a:lnTo>
                <a:lnTo>
                  <a:pt x="2926268" y="3012805"/>
                </a:lnTo>
                <a:lnTo>
                  <a:pt x="2876659" y="3019170"/>
                </a:lnTo>
                <a:lnTo>
                  <a:pt x="2826410" y="3023262"/>
                </a:lnTo>
                <a:lnTo>
                  <a:pt x="2775646" y="3025030"/>
                </a:lnTo>
                <a:lnTo>
                  <a:pt x="2724488" y="3024423"/>
                </a:lnTo>
                <a:lnTo>
                  <a:pt x="2673061" y="3021391"/>
                </a:lnTo>
                <a:lnTo>
                  <a:pt x="2621488" y="3015884"/>
                </a:lnTo>
                <a:lnTo>
                  <a:pt x="2569891" y="3007851"/>
                </a:lnTo>
                <a:lnTo>
                  <a:pt x="2518394" y="2997243"/>
                </a:lnTo>
                <a:lnTo>
                  <a:pt x="2468098" y="2984250"/>
                </a:lnTo>
                <a:lnTo>
                  <a:pt x="2419190" y="2968940"/>
                </a:lnTo>
                <a:lnTo>
                  <a:pt x="2371794" y="2951384"/>
                </a:lnTo>
                <a:lnTo>
                  <a:pt x="2326033" y="2931650"/>
                </a:lnTo>
                <a:lnTo>
                  <a:pt x="2282031" y="2909808"/>
                </a:lnTo>
                <a:lnTo>
                  <a:pt x="2239910" y="2885929"/>
                </a:lnTo>
                <a:lnTo>
                  <a:pt x="2199793" y="2860083"/>
                </a:lnTo>
                <a:lnTo>
                  <a:pt x="2161803" y="2832338"/>
                </a:lnTo>
                <a:lnTo>
                  <a:pt x="2126064" y="2802766"/>
                </a:lnTo>
                <a:lnTo>
                  <a:pt x="2092698" y="2771436"/>
                </a:lnTo>
                <a:lnTo>
                  <a:pt x="2061829" y="2738417"/>
                </a:lnTo>
                <a:lnTo>
                  <a:pt x="2015775" y="2758337"/>
                </a:lnTo>
                <a:lnTo>
                  <a:pt x="1968914" y="2776124"/>
                </a:lnTo>
                <a:lnTo>
                  <a:pt x="1921348" y="2791797"/>
                </a:lnTo>
                <a:lnTo>
                  <a:pt x="1873178" y="2805376"/>
                </a:lnTo>
                <a:lnTo>
                  <a:pt x="1824505" y="2816880"/>
                </a:lnTo>
                <a:lnTo>
                  <a:pt x="1775429" y="2826327"/>
                </a:lnTo>
                <a:lnTo>
                  <a:pt x="1726052" y="2833738"/>
                </a:lnTo>
                <a:lnTo>
                  <a:pt x="1676475" y="2839130"/>
                </a:lnTo>
                <a:lnTo>
                  <a:pt x="1626798" y="2842525"/>
                </a:lnTo>
                <a:lnTo>
                  <a:pt x="1577122" y="2843940"/>
                </a:lnTo>
                <a:lnTo>
                  <a:pt x="1527549" y="2843395"/>
                </a:lnTo>
                <a:lnTo>
                  <a:pt x="1478178" y="2840909"/>
                </a:lnTo>
                <a:lnTo>
                  <a:pt x="1429112" y="2836501"/>
                </a:lnTo>
                <a:lnTo>
                  <a:pt x="1380450" y="2830191"/>
                </a:lnTo>
                <a:lnTo>
                  <a:pt x="1332294" y="2821999"/>
                </a:lnTo>
                <a:lnTo>
                  <a:pt x="1284745" y="2811942"/>
                </a:lnTo>
                <a:lnTo>
                  <a:pt x="1237903" y="2800040"/>
                </a:lnTo>
                <a:lnTo>
                  <a:pt x="1191869" y="2786313"/>
                </a:lnTo>
                <a:lnTo>
                  <a:pt x="1146745" y="2770780"/>
                </a:lnTo>
                <a:lnTo>
                  <a:pt x="1102631" y="2753459"/>
                </a:lnTo>
                <a:lnTo>
                  <a:pt x="1059629" y="2734371"/>
                </a:lnTo>
                <a:lnTo>
                  <a:pt x="1017838" y="2713534"/>
                </a:lnTo>
                <a:lnTo>
                  <a:pt x="977360" y="2690968"/>
                </a:lnTo>
                <a:lnTo>
                  <a:pt x="938296" y="2666691"/>
                </a:lnTo>
                <a:lnTo>
                  <a:pt x="900747" y="2640724"/>
                </a:lnTo>
                <a:lnTo>
                  <a:pt x="864813" y="2613084"/>
                </a:lnTo>
                <a:lnTo>
                  <a:pt x="830596" y="2583793"/>
                </a:lnTo>
                <a:lnTo>
                  <a:pt x="798196" y="2552868"/>
                </a:lnTo>
                <a:lnTo>
                  <a:pt x="767714" y="2520329"/>
                </a:lnTo>
                <a:lnTo>
                  <a:pt x="739251" y="2486195"/>
                </a:lnTo>
                <a:lnTo>
                  <a:pt x="729091" y="2472860"/>
                </a:lnTo>
                <a:lnTo>
                  <a:pt x="676735" y="2475627"/>
                </a:lnTo>
                <a:lnTo>
                  <a:pt x="625214" y="2474618"/>
                </a:lnTo>
                <a:lnTo>
                  <a:pt x="574783" y="2469985"/>
                </a:lnTo>
                <a:lnTo>
                  <a:pt x="525695" y="2461879"/>
                </a:lnTo>
                <a:lnTo>
                  <a:pt x="478202" y="2450454"/>
                </a:lnTo>
                <a:lnTo>
                  <a:pt x="432558" y="2435860"/>
                </a:lnTo>
                <a:lnTo>
                  <a:pt x="389016" y="2418251"/>
                </a:lnTo>
                <a:lnTo>
                  <a:pt x="347831" y="2397778"/>
                </a:lnTo>
                <a:lnTo>
                  <a:pt x="309254" y="2374594"/>
                </a:lnTo>
                <a:lnTo>
                  <a:pt x="273539" y="2348850"/>
                </a:lnTo>
                <a:lnTo>
                  <a:pt x="240940" y="2320700"/>
                </a:lnTo>
                <a:lnTo>
                  <a:pt x="211709" y="2290294"/>
                </a:lnTo>
                <a:lnTo>
                  <a:pt x="186101" y="2257786"/>
                </a:lnTo>
                <a:lnTo>
                  <a:pt x="164367" y="2223327"/>
                </a:lnTo>
                <a:lnTo>
                  <a:pt x="146763" y="2187069"/>
                </a:lnTo>
                <a:lnTo>
                  <a:pt x="133540" y="2149165"/>
                </a:lnTo>
                <a:lnTo>
                  <a:pt x="124952" y="2109767"/>
                </a:lnTo>
                <a:lnTo>
                  <a:pt x="121258" y="2064395"/>
                </a:lnTo>
                <a:lnTo>
                  <a:pt x="124065" y="2019400"/>
                </a:lnTo>
                <a:lnTo>
                  <a:pt x="133210" y="1975158"/>
                </a:lnTo>
                <a:lnTo>
                  <a:pt x="148527" y="1932046"/>
                </a:lnTo>
                <a:lnTo>
                  <a:pt x="169850" y="1890440"/>
                </a:lnTo>
                <a:lnTo>
                  <a:pt x="197015" y="1850716"/>
                </a:lnTo>
                <a:lnTo>
                  <a:pt x="229856" y="1813252"/>
                </a:lnTo>
                <a:lnTo>
                  <a:pt x="268208" y="1778424"/>
                </a:lnTo>
                <a:lnTo>
                  <a:pt x="221755" y="1755079"/>
                </a:lnTo>
                <a:lnTo>
                  <a:pt x="179423" y="1728764"/>
                </a:lnTo>
                <a:lnTo>
                  <a:pt x="141310" y="1699766"/>
                </a:lnTo>
                <a:lnTo>
                  <a:pt x="107514" y="1668372"/>
                </a:lnTo>
                <a:lnTo>
                  <a:pt x="78132" y="1634869"/>
                </a:lnTo>
                <a:lnTo>
                  <a:pt x="53262" y="1599542"/>
                </a:lnTo>
                <a:lnTo>
                  <a:pt x="33001" y="1562679"/>
                </a:lnTo>
                <a:lnTo>
                  <a:pt x="17447" y="1524567"/>
                </a:lnTo>
                <a:lnTo>
                  <a:pt x="6697" y="1485491"/>
                </a:lnTo>
                <a:lnTo>
                  <a:pt x="849" y="1445739"/>
                </a:lnTo>
                <a:lnTo>
                  <a:pt x="0" y="1405598"/>
                </a:lnTo>
                <a:lnTo>
                  <a:pt x="4247" y="1365354"/>
                </a:lnTo>
                <a:lnTo>
                  <a:pt x="13688" y="1325294"/>
                </a:lnTo>
                <a:lnTo>
                  <a:pt x="28422" y="1285704"/>
                </a:lnTo>
                <a:lnTo>
                  <a:pt x="48544" y="1246871"/>
                </a:lnTo>
                <a:lnTo>
                  <a:pt x="74152" y="1209083"/>
                </a:lnTo>
                <a:lnTo>
                  <a:pt x="102292" y="1175944"/>
                </a:lnTo>
                <a:lnTo>
                  <a:pt x="134096" y="1145275"/>
                </a:lnTo>
                <a:lnTo>
                  <a:pt x="169284" y="1117215"/>
                </a:lnTo>
                <a:lnTo>
                  <a:pt x="207574" y="1091903"/>
                </a:lnTo>
                <a:lnTo>
                  <a:pt x="248682" y="1069478"/>
                </a:lnTo>
                <a:lnTo>
                  <a:pt x="292328" y="1050078"/>
                </a:lnTo>
                <a:lnTo>
                  <a:pt x="338230" y="1033841"/>
                </a:lnTo>
                <a:lnTo>
                  <a:pt x="386105" y="1020907"/>
                </a:lnTo>
                <a:lnTo>
                  <a:pt x="435672" y="1011415"/>
                </a:lnTo>
                <a:lnTo>
                  <a:pt x="486648" y="1005502"/>
                </a:lnTo>
                <a:lnTo>
                  <a:pt x="491220" y="9959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3373" y="4903723"/>
            <a:ext cx="206120" cy="205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4882" y="4512055"/>
            <a:ext cx="336550" cy="335915"/>
          </a:xfrm>
          <a:custGeom>
            <a:avLst/>
            <a:gdLst/>
            <a:ahLst/>
            <a:cxnLst/>
            <a:rect l="l" t="t" r="r" b="b"/>
            <a:pathLst>
              <a:path w="336550" h="335914">
                <a:moveTo>
                  <a:pt x="336042" y="167894"/>
                </a:moveTo>
                <a:lnTo>
                  <a:pt x="330034" y="212575"/>
                </a:lnTo>
                <a:lnTo>
                  <a:pt x="313083" y="252715"/>
                </a:lnTo>
                <a:lnTo>
                  <a:pt x="286797" y="286718"/>
                </a:lnTo>
                <a:lnTo>
                  <a:pt x="252786" y="312984"/>
                </a:lnTo>
                <a:lnTo>
                  <a:pt x="212657" y="329916"/>
                </a:lnTo>
                <a:lnTo>
                  <a:pt x="168020" y="335915"/>
                </a:lnTo>
                <a:lnTo>
                  <a:pt x="123339" y="329916"/>
                </a:lnTo>
                <a:lnTo>
                  <a:pt x="83199" y="312984"/>
                </a:lnTo>
                <a:lnTo>
                  <a:pt x="49196" y="286718"/>
                </a:lnTo>
                <a:lnTo>
                  <a:pt x="22930" y="252715"/>
                </a:lnTo>
                <a:lnTo>
                  <a:pt x="5998" y="212575"/>
                </a:lnTo>
                <a:lnTo>
                  <a:pt x="0" y="167894"/>
                </a:lnTo>
                <a:lnTo>
                  <a:pt x="5998" y="123266"/>
                </a:lnTo>
                <a:lnTo>
                  <a:pt x="22930" y="83161"/>
                </a:lnTo>
                <a:lnTo>
                  <a:pt x="49196" y="49180"/>
                </a:lnTo>
                <a:lnTo>
                  <a:pt x="83199" y="22925"/>
                </a:lnTo>
                <a:lnTo>
                  <a:pt x="123339" y="5998"/>
                </a:lnTo>
                <a:lnTo>
                  <a:pt x="168020" y="0"/>
                </a:lnTo>
                <a:lnTo>
                  <a:pt x="212657" y="5998"/>
                </a:lnTo>
                <a:lnTo>
                  <a:pt x="252786" y="22925"/>
                </a:lnTo>
                <a:lnTo>
                  <a:pt x="286797" y="49180"/>
                </a:lnTo>
                <a:lnTo>
                  <a:pt x="313083" y="83161"/>
                </a:lnTo>
                <a:lnTo>
                  <a:pt x="330034" y="123266"/>
                </a:lnTo>
                <a:lnTo>
                  <a:pt x="336042" y="16789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2976" y="4002151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89">
                <a:moveTo>
                  <a:pt x="503936" y="251968"/>
                </a:moveTo>
                <a:lnTo>
                  <a:pt x="499873" y="297235"/>
                </a:lnTo>
                <a:lnTo>
                  <a:pt x="488161" y="339850"/>
                </a:lnTo>
                <a:lnTo>
                  <a:pt x="469514" y="379099"/>
                </a:lnTo>
                <a:lnTo>
                  <a:pt x="444645" y="414269"/>
                </a:lnTo>
                <a:lnTo>
                  <a:pt x="414269" y="444645"/>
                </a:lnTo>
                <a:lnTo>
                  <a:pt x="379099" y="469514"/>
                </a:lnTo>
                <a:lnTo>
                  <a:pt x="339850" y="488161"/>
                </a:lnTo>
                <a:lnTo>
                  <a:pt x="297235" y="499873"/>
                </a:lnTo>
                <a:lnTo>
                  <a:pt x="251968" y="503936"/>
                </a:lnTo>
                <a:lnTo>
                  <a:pt x="206667" y="499873"/>
                </a:lnTo>
                <a:lnTo>
                  <a:pt x="164034" y="488161"/>
                </a:lnTo>
                <a:lnTo>
                  <a:pt x="124779" y="469514"/>
                </a:lnTo>
                <a:lnTo>
                  <a:pt x="89614" y="444645"/>
                </a:lnTo>
                <a:lnTo>
                  <a:pt x="59248" y="414269"/>
                </a:lnTo>
                <a:lnTo>
                  <a:pt x="34393" y="379099"/>
                </a:lnTo>
                <a:lnTo>
                  <a:pt x="15759" y="339850"/>
                </a:lnTo>
                <a:lnTo>
                  <a:pt x="4058" y="297235"/>
                </a:lnTo>
                <a:lnTo>
                  <a:pt x="0" y="251968"/>
                </a:lnTo>
                <a:lnTo>
                  <a:pt x="4058" y="206667"/>
                </a:lnTo>
                <a:lnTo>
                  <a:pt x="15759" y="164034"/>
                </a:lnTo>
                <a:lnTo>
                  <a:pt x="34393" y="124779"/>
                </a:lnTo>
                <a:lnTo>
                  <a:pt x="59248" y="89614"/>
                </a:lnTo>
                <a:lnTo>
                  <a:pt x="89614" y="59248"/>
                </a:lnTo>
                <a:lnTo>
                  <a:pt x="124779" y="34393"/>
                </a:lnTo>
                <a:lnTo>
                  <a:pt x="164034" y="15759"/>
                </a:lnTo>
                <a:lnTo>
                  <a:pt x="206667" y="4058"/>
                </a:lnTo>
                <a:lnTo>
                  <a:pt x="251968" y="0"/>
                </a:lnTo>
                <a:lnTo>
                  <a:pt x="297235" y="4058"/>
                </a:lnTo>
                <a:lnTo>
                  <a:pt x="339850" y="15759"/>
                </a:lnTo>
                <a:lnTo>
                  <a:pt x="379099" y="34393"/>
                </a:lnTo>
                <a:lnTo>
                  <a:pt x="414269" y="59248"/>
                </a:lnTo>
                <a:lnTo>
                  <a:pt x="444645" y="89614"/>
                </a:lnTo>
                <a:lnTo>
                  <a:pt x="469514" y="124779"/>
                </a:lnTo>
                <a:lnTo>
                  <a:pt x="488161" y="164034"/>
                </a:lnTo>
                <a:lnTo>
                  <a:pt x="499873" y="206667"/>
                </a:lnTo>
                <a:lnTo>
                  <a:pt x="503936" y="25196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4202" y="2991739"/>
            <a:ext cx="316230" cy="57150"/>
          </a:xfrm>
          <a:custGeom>
            <a:avLst/>
            <a:gdLst/>
            <a:ahLst/>
            <a:cxnLst/>
            <a:rect l="l" t="t" r="r" b="b"/>
            <a:pathLst>
              <a:path w="316230" h="57150">
                <a:moveTo>
                  <a:pt x="316230" y="55752"/>
                </a:moveTo>
                <a:lnTo>
                  <a:pt x="261117" y="56897"/>
                </a:lnTo>
                <a:lnTo>
                  <a:pt x="206417" y="53772"/>
                </a:lnTo>
                <a:lnTo>
                  <a:pt x="152542" y="46450"/>
                </a:lnTo>
                <a:lnTo>
                  <a:pt x="99906" y="35000"/>
                </a:lnTo>
                <a:lnTo>
                  <a:pt x="48921" y="19493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1148" y="3657980"/>
            <a:ext cx="138430" cy="26670"/>
          </a:xfrm>
          <a:custGeom>
            <a:avLst/>
            <a:gdLst/>
            <a:ahLst/>
            <a:cxnLst/>
            <a:rect l="l" t="t" r="r" b="b"/>
            <a:pathLst>
              <a:path w="138430" h="26670">
                <a:moveTo>
                  <a:pt x="138430" y="0"/>
                </a:moveTo>
                <a:lnTo>
                  <a:pt x="104727" y="9257"/>
                </a:lnTo>
                <a:lnTo>
                  <a:pt x="70357" y="16811"/>
                </a:lnTo>
                <a:lnTo>
                  <a:pt x="35417" y="22627"/>
                </a:lnTo>
                <a:lnTo>
                  <a:pt x="0" y="2667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415" y="3829558"/>
            <a:ext cx="83820" cy="121920"/>
          </a:xfrm>
          <a:custGeom>
            <a:avLst/>
            <a:gdLst/>
            <a:ahLst/>
            <a:cxnLst/>
            <a:rect l="l" t="t" r="r" b="b"/>
            <a:pathLst>
              <a:path w="83820" h="121920">
                <a:moveTo>
                  <a:pt x="83438" y="121793"/>
                </a:moveTo>
                <a:lnTo>
                  <a:pt x="59418" y="92654"/>
                </a:lnTo>
                <a:lnTo>
                  <a:pt x="37480" y="62611"/>
                </a:lnTo>
                <a:lnTo>
                  <a:pt x="17662" y="3171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0234" y="3647694"/>
            <a:ext cx="33655" cy="133985"/>
          </a:xfrm>
          <a:custGeom>
            <a:avLst/>
            <a:gdLst/>
            <a:ahLst/>
            <a:cxnLst/>
            <a:rect l="l" t="t" r="r" b="b"/>
            <a:pathLst>
              <a:path w="33654" h="133985">
                <a:moveTo>
                  <a:pt x="33400" y="0"/>
                </a:moveTo>
                <a:lnTo>
                  <a:pt x="28521" y="33823"/>
                </a:lnTo>
                <a:lnTo>
                  <a:pt x="21320" y="67421"/>
                </a:lnTo>
                <a:lnTo>
                  <a:pt x="11809" y="100709"/>
                </a:lnTo>
                <a:lnTo>
                  <a:pt x="0" y="13360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5558" y="2821939"/>
            <a:ext cx="406400" cy="499745"/>
          </a:xfrm>
          <a:custGeom>
            <a:avLst/>
            <a:gdLst/>
            <a:ahLst/>
            <a:cxnLst/>
            <a:rect l="l" t="t" r="r" b="b"/>
            <a:pathLst>
              <a:path w="406400" h="499745">
                <a:moveTo>
                  <a:pt x="0" y="0"/>
                </a:moveTo>
                <a:lnTo>
                  <a:pt x="52176" y="21441"/>
                </a:lnTo>
                <a:lnTo>
                  <a:pt x="101380" y="45803"/>
                </a:lnTo>
                <a:lnTo>
                  <a:pt x="147465" y="72902"/>
                </a:lnTo>
                <a:lnTo>
                  <a:pt x="190280" y="102556"/>
                </a:lnTo>
                <a:lnTo>
                  <a:pt x="229678" y="134583"/>
                </a:lnTo>
                <a:lnTo>
                  <a:pt x="265509" y="168800"/>
                </a:lnTo>
                <a:lnTo>
                  <a:pt x="297624" y="205025"/>
                </a:lnTo>
                <a:lnTo>
                  <a:pt x="325875" y="243075"/>
                </a:lnTo>
                <a:lnTo>
                  <a:pt x="350112" y="282768"/>
                </a:lnTo>
                <a:lnTo>
                  <a:pt x="370188" y="323922"/>
                </a:lnTo>
                <a:lnTo>
                  <a:pt x="385952" y="366353"/>
                </a:lnTo>
                <a:lnTo>
                  <a:pt x="397257" y="409880"/>
                </a:lnTo>
                <a:lnTo>
                  <a:pt x="403953" y="454320"/>
                </a:lnTo>
                <a:lnTo>
                  <a:pt x="405892" y="49949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2291" y="2290064"/>
            <a:ext cx="180975" cy="187325"/>
          </a:xfrm>
          <a:custGeom>
            <a:avLst/>
            <a:gdLst/>
            <a:ahLst/>
            <a:cxnLst/>
            <a:rect l="l" t="t" r="r" b="b"/>
            <a:pathLst>
              <a:path w="180975" h="187325">
                <a:moveTo>
                  <a:pt x="180720" y="0"/>
                </a:moveTo>
                <a:lnTo>
                  <a:pt x="153891" y="42328"/>
                </a:lnTo>
                <a:lnTo>
                  <a:pt x="122172" y="82444"/>
                </a:lnTo>
                <a:lnTo>
                  <a:pt x="85797" y="120115"/>
                </a:lnTo>
                <a:lnTo>
                  <a:pt x="44995" y="155110"/>
                </a:lnTo>
                <a:lnTo>
                  <a:pt x="0" y="187198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79306" y="1595119"/>
            <a:ext cx="9525" cy="88900"/>
          </a:xfrm>
          <a:custGeom>
            <a:avLst/>
            <a:gdLst/>
            <a:ahLst/>
            <a:cxnLst/>
            <a:rect l="l" t="t" r="r" b="b"/>
            <a:pathLst>
              <a:path w="9525" h="88900">
                <a:moveTo>
                  <a:pt x="0" y="0"/>
                </a:moveTo>
                <a:lnTo>
                  <a:pt x="4452" y="21974"/>
                </a:lnTo>
                <a:lnTo>
                  <a:pt x="7524" y="44068"/>
                </a:lnTo>
                <a:lnTo>
                  <a:pt x="9215" y="66258"/>
                </a:lnTo>
                <a:lnTo>
                  <a:pt x="9525" y="88518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4877" y="1379219"/>
            <a:ext cx="92710" cy="113030"/>
          </a:xfrm>
          <a:custGeom>
            <a:avLst/>
            <a:gdLst/>
            <a:ahLst/>
            <a:cxnLst/>
            <a:rect l="l" t="t" r="r" b="b"/>
            <a:pathLst>
              <a:path w="92710" h="113030">
                <a:moveTo>
                  <a:pt x="0" y="112775"/>
                </a:moveTo>
                <a:lnTo>
                  <a:pt x="19109" y="82742"/>
                </a:lnTo>
                <a:lnTo>
                  <a:pt x="40957" y="53863"/>
                </a:lnTo>
                <a:lnTo>
                  <a:pt x="65472" y="26247"/>
                </a:lnTo>
                <a:lnTo>
                  <a:pt x="9258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8864" y="1448435"/>
            <a:ext cx="45085" cy="97790"/>
          </a:xfrm>
          <a:custGeom>
            <a:avLst/>
            <a:gdLst/>
            <a:ahLst/>
            <a:cxnLst/>
            <a:rect l="l" t="t" r="r" b="b"/>
            <a:pathLst>
              <a:path w="45085" h="97790">
                <a:moveTo>
                  <a:pt x="0" y="97281"/>
                </a:moveTo>
                <a:lnTo>
                  <a:pt x="8183" y="72223"/>
                </a:lnTo>
                <a:lnTo>
                  <a:pt x="18415" y="47593"/>
                </a:lnTo>
                <a:lnTo>
                  <a:pt x="30646" y="23487"/>
                </a:lnTo>
                <a:lnTo>
                  <a:pt x="44831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2483" y="1578736"/>
            <a:ext cx="162560" cy="94615"/>
          </a:xfrm>
          <a:custGeom>
            <a:avLst/>
            <a:gdLst/>
            <a:ahLst/>
            <a:cxnLst/>
            <a:rect l="l" t="t" r="r" b="b"/>
            <a:pathLst>
              <a:path w="162560" h="94614">
                <a:moveTo>
                  <a:pt x="0" y="0"/>
                </a:moveTo>
                <a:lnTo>
                  <a:pt x="43344" y="20780"/>
                </a:lnTo>
                <a:lnTo>
                  <a:pt x="84915" y="43465"/>
                </a:lnTo>
                <a:lnTo>
                  <a:pt x="124604" y="68008"/>
                </a:lnTo>
                <a:lnTo>
                  <a:pt x="162305" y="9436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1500" y="2221229"/>
            <a:ext cx="28575" cy="99695"/>
          </a:xfrm>
          <a:custGeom>
            <a:avLst/>
            <a:gdLst/>
            <a:ahLst/>
            <a:cxnLst/>
            <a:rect l="l" t="t" r="r" b="b"/>
            <a:pathLst>
              <a:path w="28575" h="99694">
                <a:moveTo>
                  <a:pt x="28320" y="99187"/>
                </a:moveTo>
                <a:lnTo>
                  <a:pt x="19323" y="74741"/>
                </a:lnTo>
                <a:lnTo>
                  <a:pt x="11588" y="50022"/>
                </a:lnTo>
                <a:lnTo>
                  <a:pt x="5139" y="25088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813553" y="2269058"/>
            <a:ext cx="31705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11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PPH </a:t>
            </a:r>
            <a:r>
              <a:rPr sz="4800" b="0" spc="-919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pasal</a:t>
            </a:r>
            <a:r>
              <a:rPr sz="4800" b="0" spc="-101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4800" b="0" spc="-112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21/26</a:t>
            </a:r>
            <a:endParaRPr sz="48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517" y="3766565"/>
            <a:ext cx="3214116" cy="85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1517" y="3766565"/>
            <a:ext cx="3214370" cy="859790"/>
          </a:xfrm>
          <a:custGeom>
            <a:avLst/>
            <a:gdLst/>
            <a:ahLst/>
            <a:cxnLst/>
            <a:rect l="l" t="t" r="r" b="b"/>
            <a:pathLst>
              <a:path w="3214370" h="859789">
                <a:moveTo>
                  <a:pt x="0" y="143255"/>
                </a:moveTo>
                <a:lnTo>
                  <a:pt x="7303" y="97974"/>
                </a:lnTo>
                <a:lnTo>
                  <a:pt x="27639" y="58649"/>
                </a:lnTo>
                <a:lnTo>
                  <a:pt x="58649" y="27639"/>
                </a:lnTo>
                <a:lnTo>
                  <a:pt x="97974" y="7303"/>
                </a:lnTo>
                <a:lnTo>
                  <a:pt x="143256" y="0"/>
                </a:lnTo>
                <a:lnTo>
                  <a:pt x="3070860" y="0"/>
                </a:lnTo>
                <a:lnTo>
                  <a:pt x="3116141" y="7303"/>
                </a:lnTo>
                <a:lnTo>
                  <a:pt x="3155466" y="27639"/>
                </a:lnTo>
                <a:lnTo>
                  <a:pt x="3186476" y="58649"/>
                </a:lnTo>
                <a:lnTo>
                  <a:pt x="3206812" y="97974"/>
                </a:lnTo>
                <a:lnTo>
                  <a:pt x="3214116" y="143255"/>
                </a:lnTo>
                <a:lnTo>
                  <a:pt x="3214116" y="716279"/>
                </a:lnTo>
                <a:lnTo>
                  <a:pt x="3206812" y="761561"/>
                </a:lnTo>
                <a:lnTo>
                  <a:pt x="3186476" y="800886"/>
                </a:lnTo>
                <a:lnTo>
                  <a:pt x="3155466" y="831896"/>
                </a:lnTo>
                <a:lnTo>
                  <a:pt x="3116141" y="852232"/>
                </a:lnTo>
                <a:lnTo>
                  <a:pt x="3070860" y="859535"/>
                </a:lnTo>
                <a:lnTo>
                  <a:pt x="143256" y="859535"/>
                </a:lnTo>
                <a:lnTo>
                  <a:pt x="97974" y="852232"/>
                </a:lnTo>
                <a:lnTo>
                  <a:pt x="58649" y="831896"/>
                </a:lnTo>
                <a:lnTo>
                  <a:pt x="27639" y="800886"/>
                </a:lnTo>
                <a:lnTo>
                  <a:pt x="7303" y="761561"/>
                </a:lnTo>
                <a:lnTo>
                  <a:pt x="0" y="716279"/>
                </a:lnTo>
                <a:lnTo>
                  <a:pt x="0" y="14325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6554" y="3810761"/>
            <a:ext cx="3450336" cy="848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554" y="3810761"/>
            <a:ext cx="3450590" cy="848994"/>
          </a:xfrm>
          <a:custGeom>
            <a:avLst/>
            <a:gdLst/>
            <a:ahLst/>
            <a:cxnLst/>
            <a:rect l="l" t="t" r="r" b="b"/>
            <a:pathLst>
              <a:path w="3450590" h="848995">
                <a:moveTo>
                  <a:pt x="0" y="141477"/>
                </a:moveTo>
                <a:lnTo>
                  <a:pt x="7213" y="96771"/>
                </a:lnTo>
                <a:lnTo>
                  <a:pt x="27298" y="57936"/>
                </a:lnTo>
                <a:lnTo>
                  <a:pt x="57925" y="27306"/>
                </a:lnTo>
                <a:lnTo>
                  <a:pt x="96762" y="7215"/>
                </a:lnTo>
                <a:lnTo>
                  <a:pt x="141477" y="0"/>
                </a:lnTo>
                <a:lnTo>
                  <a:pt x="3308858" y="0"/>
                </a:lnTo>
                <a:lnTo>
                  <a:pt x="3353564" y="7215"/>
                </a:lnTo>
                <a:lnTo>
                  <a:pt x="3392399" y="27306"/>
                </a:lnTo>
                <a:lnTo>
                  <a:pt x="3423029" y="57936"/>
                </a:lnTo>
                <a:lnTo>
                  <a:pt x="3443120" y="96771"/>
                </a:lnTo>
                <a:lnTo>
                  <a:pt x="3450336" y="141477"/>
                </a:lnTo>
                <a:lnTo>
                  <a:pt x="3450336" y="707389"/>
                </a:lnTo>
                <a:lnTo>
                  <a:pt x="3443120" y="752096"/>
                </a:lnTo>
                <a:lnTo>
                  <a:pt x="3423029" y="790931"/>
                </a:lnTo>
                <a:lnTo>
                  <a:pt x="3392399" y="821561"/>
                </a:lnTo>
                <a:lnTo>
                  <a:pt x="3353564" y="841652"/>
                </a:lnTo>
                <a:lnTo>
                  <a:pt x="3308858" y="848868"/>
                </a:lnTo>
                <a:lnTo>
                  <a:pt x="141477" y="848868"/>
                </a:lnTo>
                <a:lnTo>
                  <a:pt x="96762" y="841652"/>
                </a:lnTo>
                <a:lnTo>
                  <a:pt x="57925" y="821561"/>
                </a:lnTo>
                <a:lnTo>
                  <a:pt x="27298" y="790931"/>
                </a:lnTo>
                <a:lnTo>
                  <a:pt x="7213" y="752096"/>
                </a:lnTo>
                <a:lnTo>
                  <a:pt x="0" y="707389"/>
                </a:lnTo>
                <a:lnTo>
                  <a:pt x="0" y="14147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44318" y="3883914"/>
            <a:ext cx="2962275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1335" marR="5080" indent="-50927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SUBJEK 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PAJAK</a:t>
            </a:r>
            <a:r>
              <a:rPr sz="20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DALAM  NEGERI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(SPDN)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2150" y="3812540"/>
            <a:ext cx="2750185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9895" marR="5080" indent="-41783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SUBJEK 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PAJAK</a:t>
            </a:r>
            <a:r>
              <a:rPr sz="20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LUAR  NEGERI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(SPLN)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7598" y="5133594"/>
            <a:ext cx="2571115" cy="928369"/>
          </a:xfrm>
          <a:custGeom>
            <a:avLst/>
            <a:gdLst/>
            <a:ahLst/>
            <a:cxnLst/>
            <a:rect l="l" t="t" r="r" b="b"/>
            <a:pathLst>
              <a:path w="2571115" h="928370">
                <a:moveTo>
                  <a:pt x="2416302" y="0"/>
                </a:moveTo>
                <a:lnTo>
                  <a:pt x="154686" y="0"/>
                </a:lnTo>
                <a:lnTo>
                  <a:pt x="105792" y="7882"/>
                </a:lnTo>
                <a:lnTo>
                  <a:pt x="63329" y="29833"/>
                </a:lnTo>
                <a:lnTo>
                  <a:pt x="29844" y="63313"/>
                </a:lnTo>
                <a:lnTo>
                  <a:pt x="7885" y="105777"/>
                </a:lnTo>
                <a:lnTo>
                  <a:pt x="0" y="154685"/>
                </a:lnTo>
                <a:lnTo>
                  <a:pt x="0" y="773429"/>
                </a:lnTo>
                <a:lnTo>
                  <a:pt x="7885" y="822323"/>
                </a:lnTo>
                <a:lnTo>
                  <a:pt x="29844" y="864786"/>
                </a:lnTo>
                <a:lnTo>
                  <a:pt x="63329" y="898271"/>
                </a:lnTo>
                <a:lnTo>
                  <a:pt x="105792" y="920230"/>
                </a:lnTo>
                <a:lnTo>
                  <a:pt x="154686" y="928115"/>
                </a:lnTo>
                <a:lnTo>
                  <a:pt x="2416302" y="928115"/>
                </a:lnTo>
                <a:lnTo>
                  <a:pt x="2465210" y="920230"/>
                </a:lnTo>
                <a:lnTo>
                  <a:pt x="2507674" y="898271"/>
                </a:lnTo>
                <a:lnTo>
                  <a:pt x="2541154" y="864786"/>
                </a:lnTo>
                <a:lnTo>
                  <a:pt x="2563105" y="822323"/>
                </a:lnTo>
                <a:lnTo>
                  <a:pt x="2570988" y="773429"/>
                </a:lnTo>
                <a:lnTo>
                  <a:pt x="2570988" y="154685"/>
                </a:lnTo>
                <a:lnTo>
                  <a:pt x="2563105" y="105777"/>
                </a:lnTo>
                <a:lnTo>
                  <a:pt x="2541154" y="63313"/>
                </a:lnTo>
                <a:lnTo>
                  <a:pt x="2507674" y="29833"/>
                </a:lnTo>
                <a:lnTo>
                  <a:pt x="2465210" y="7882"/>
                </a:lnTo>
                <a:lnTo>
                  <a:pt x="2416302" y="0"/>
                </a:lnTo>
                <a:close/>
              </a:path>
            </a:pathLst>
          </a:custGeom>
          <a:solidFill>
            <a:srgbClr val="787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7598" y="5133594"/>
            <a:ext cx="2571115" cy="928369"/>
          </a:xfrm>
          <a:custGeom>
            <a:avLst/>
            <a:gdLst/>
            <a:ahLst/>
            <a:cxnLst/>
            <a:rect l="l" t="t" r="r" b="b"/>
            <a:pathLst>
              <a:path w="2571115" h="928370">
                <a:moveTo>
                  <a:pt x="0" y="154685"/>
                </a:moveTo>
                <a:lnTo>
                  <a:pt x="7885" y="105777"/>
                </a:lnTo>
                <a:lnTo>
                  <a:pt x="29844" y="63313"/>
                </a:lnTo>
                <a:lnTo>
                  <a:pt x="63329" y="29833"/>
                </a:lnTo>
                <a:lnTo>
                  <a:pt x="105792" y="7882"/>
                </a:lnTo>
                <a:lnTo>
                  <a:pt x="154686" y="0"/>
                </a:lnTo>
                <a:lnTo>
                  <a:pt x="2416302" y="0"/>
                </a:lnTo>
                <a:lnTo>
                  <a:pt x="2465210" y="7882"/>
                </a:lnTo>
                <a:lnTo>
                  <a:pt x="2507674" y="29833"/>
                </a:lnTo>
                <a:lnTo>
                  <a:pt x="2541154" y="63313"/>
                </a:lnTo>
                <a:lnTo>
                  <a:pt x="2563105" y="105777"/>
                </a:lnTo>
                <a:lnTo>
                  <a:pt x="2570988" y="154685"/>
                </a:lnTo>
                <a:lnTo>
                  <a:pt x="2570988" y="773429"/>
                </a:lnTo>
                <a:lnTo>
                  <a:pt x="2563105" y="822323"/>
                </a:lnTo>
                <a:lnTo>
                  <a:pt x="2541154" y="864786"/>
                </a:lnTo>
                <a:lnTo>
                  <a:pt x="2507674" y="898271"/>
                </a:lnTo>
                <a:lnTo>
                  <a:pt x="2465210" y="920230"/>
                </a:lnTo>
                <a:lnTo>
                  <a:pt x="2416302" y="928115"/>
                </a:lnTo>
                <a:lnTo>
                  <a:pt x="154686" y="928115"/>
                </a:lnTo>
                <a:lnTo>
                  <a:pt x="105792" y="920230"/>
                </a:lnTo>
                <a:lnTo>
                  <a:pt x="63329" y="898271"/>
                </a:lnTo>
                <a:lnTo>
                  <a:pt x="29844" y="864786"/>
                </a:lnTo>
                <a:lnTo>
                  <a:pt x="7885" y="822323"/>
                </a:lnTo>
                <a:lnTo>
                  <a:pt x="0" y="773429"/>
                </a:lnTo>
                <a:lnTo>
                  <a:pt x="0" y="15468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961" y="1974342"/>
            <a:ext cx="3505200" cy="1741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961" y="1974342"/>
            <a:ext cx="3505200" cy="1742439"/>
          </a:xfrm>
          <a:custGeom>
            <a:avLst/>
            <a:gdLst/>
            <a:ahLst/>
            <a:cxnLst/>
            <a:rect l="l" t="t" r="r" b="b"/>
            <a:pathLst>
              <a:path w="3505200" h="1742439">
                <a:moveTo>
                  <a:pt x="0" y="290322"/>
                </a:moveTo>
                <a:lnTo>
                  <a:pt x="3801" y="243246"/>
                </a:lnTo>
                <a:lnTo>
                  <a:pt x="14807" y="198583"/>
                </a:lnTo>
                <a:lnTo>
                  <a:pt x="32417" y="156931"/>
                </a:lnTo>
                <a:lnTo>
                  <a:pt x="56034" y="118890"/>
                </a:lnTo>
                <a:lnTo>
                  <a:pt x="85058" y="85058"/>
                </a:lnTo>
                <a:lnTo>
                  <a:pt x="118890" y="56034"/>
                </a:lnTo>
                <a:lnTo>
                  <a:pt x="156931" y="32417"/>
                </a:lnTo>
                <a:lnTo>
                  <a:pt x="198583" y="14807"/>
                </a:lnTo>
                <a:lnTo>
                  <a:pt x="243246" y="3801"/>
                </a:lnTo>
                <a:lnTo>
                  <a:pt x="290321" y="0"/>
                </a:lnTo>
                <a:lnTo>
                  <a:pt x="3214878" y="0"/>
                </a:lnTo>
                <a:lnTo>
                  <a:pt x="3261953" y="3801"/>
                </a:lnTo>
                <a:lnTo>
                  <a:pt x="3306616" y="14807"/>
                </a:lnTo>
                <a:lnTo>
                  <a:pt x="3348268" y="32417"/>
                </a:lnTo>
                <a:lnTo>
                  <a:pt x="3386309" y="56034"/>
                </a:lnTo>
                <a:lnTo>
                  <a:pt x="3420141" y="85058"/>
                </a:lnTo>
                <a:lnTo>
                  <a:pt x="3449165" y="118890"/>
                </a:lnTo>
                <a:lnTo>
                  <a:pt x="3472782" y="156931"/>
                </a:lnTo>
                <a:lnTo>
                  <a:pt x="3490392" y="198583"/>
                </a:lnTo>
                <a:lnTo>
                  <a:pt x="3501398" y="243246"/>
                </a:lnTo>
                <a:lnTo>
                  <a:pt x="3505200" y="290322"/>
                </a:lnTo>
                <a:lnTo>
                  <a:pt x="3505200" y="1451610"/>
                </a:lnTo>
                <a:lnTo>
                  <a:pt x="3501398" y="1498685"/>
                </a:lnTo>
                <a:lnTo>
                  <a:pt x="3490392" y="1543348"/>
                </a:lnTo>
                <a:lnTo>
                  <a:pt x="3472782" y="1585000"/>
                </a:lnTo>
                <a:lnTo>
                  <a:pt x="3449165" y="1623041"/>
                </a:lnTo>
                <a:lnTo>
                  <a:pt x="3420141" y="1656873"/>
                </a:lnTo>
                <a:lnTo>
                  <a:pt x="3386309" y="1685897"/>
                </a:lnTo>
                <a:lnTo>
                  <a:pt x="3348268" y="1709514"/>
                </a:lnTo>
                <a:lnTo>
                  <a:pt x="3306616" y="1727124"/>
                </a:lnTo>
                <a:lnTo>
                  <a:pt x="3261953" y="1738130"/>
                </a:lnTo>
                <a:lnTo>
                  <a:pt x="3214878" y="1741932"/>
                </a:lnTo>
                <a:lnTo>
                  <a:pt x="290321" y="1741932"/>
                </a:lnTo>
                <a:lnTo>
                  <a:pt x="243246" y="1738130"/>
                </a:lnTo>
                <a:lnTo>
                  <a:pt x="198583" y="1727124"/>
                </a:lnTo>
                <a:lnTo>
                  <a:pt x="156931" y="1709514"/>
                </a:lnTo>
                <a:lnTo>
                  <a:pt x="118890" y="1685897"/>
                </a:lnTo>
                <a:lnTo>
                  <a:pt x="85058" y="1656873"/>
                </a:lnTo>
                <a:lnTo>
                  <a:pt x="56034" y="1623041"/>
                </a:lnTo>
                <a:lnTo>
                  <a:pt x="32417" y="1585000"/>
                </a:lnTo>
                <a:lnTo>
                  <a:pt x="14807" y="1543348"/>
                </a:lnTo>
                <a:lnTo>
                  <a:pt x="3801" y="1498685"/>
                </a:lnTo>
                <a:lnTo>
                  <a:pt x="0" y="1451610"/>
                </a:lnTo>
                <a:lnTo>
                  <a:pt x="0" y="29032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98594" y="2083435"/>
            <a:ext cx="3279775" cy="1243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indent="-26352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7686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Pekerjaan;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276225" indent="-263525">
              <a:lnSpc>
                <a:spcPct val="100000"/>
              </a:lnSpc>
              <a:buAutoNum type="arabicPeriod"/>
              <a:tabLst>
                <a:tab pos="27686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Jasa;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276225" indent="-263525">
              <a:lnSpc>
                <a:spcPct val="100000"/>
              </a:lnSpc>
              <a:buAutoNum type="arabicPeriod"/>
              <a:tabLst>
                <a:tab pos="27686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Kegiatan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 panose="020B0604020202020204"/>
                <a:cs typeface="Arial" panose="020B0604020202020204"/>
              </a:rPr>
              <a:t>yang dilakukan orang</a:t>
            </a:r>
            <a:r>
              <a:rPr sz="2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pribadi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91221" y="5121402"/>
            <a:ext cx="2286000" cy="929640"/>
          </a:xfrm>
          <a:custGeom>
            <a:avLst/>
            <a:gdLst/>
            <a:ahLst/>
            <a:cxnLst/>
            <a:rect l="l" t="t" r="r" b="b"/>
            <a:pathLst>
              <a:path w="2286000" h="929639">
                <a:moveTo>
                  <a:pt x="2131059" y="0"/>
                </a:moveTo>
                <a:lnTo>
                  <a:pt x="154939" y="0"/>
                </a:lnTo>
                <a:lnTo>
                  <a:pt x="105956" y="7896"/>
                </a:lnTo>
                <a:lnTo>
                  <a:pt x="63422" y="29886"/>
                </a:lnTo>
                <a:lnTo>
                  <a:pt x="29886" y="63422"/>
                </a:lnTo>
                <a:lnTo>
                  <a:pt x="7896" y="105956"/>
                </a:lnTo>
                <a:lnTo>
                  <a:pt x="0" y="154940"/>
                </a:lnTo>
                <a:lnTo>
                  <a:pt x="0" y="774700"/>
                </a:lnTo>
                <a:lnTo>
                  <a:pt x="7896" y="823673"/>
                </a:lnTo>
                <a:lnTo>
                  <a:pt x="29886" y="866206"/>
                </a:lnTo>
                <a:lnTo>
                  <a:pt x="63422" y="899746"/>
                </a:lnTo>
                <a:lnTo>
                  <a:pt x="105956" y="921741"/>
                </a:lnTo>
                <a:lnTo>
                  <a:pt x="154939" y="929640"/>
                </a:lnTo>
                <a:lnTo>
                  <a:pt x="2131059" y="929640"/>
                </a:lnTo>
                <a:lnTo>
                  <a:pt x="2180043" y="921741"/>
                </a:lnTo>
                <a:lnTo>
                  <a:pt x="2222577" y="899746"/>
                </a:lnTo>
                <a:lnTo>
                  <a:pt x="2256113" y="866206"/>
                </a:lnTo>
                <a:lnTo>
                  <a:pt x="2278103" y="823673"/>
                </a:lnTo>
                <a:lnTo>
                  <a:pt x="2286000" y="774700"/>
                </a:lnTo>
                <a:lnTo>
                  <a:pt x="2286000" y="154940"/>
                </a:lnTo>
                <a:lnTo>
                  <a:pt x="2278103" y="105956"/>
                </a:lnTo>
                <a:lnTo>
                  <a:pt x="2256113" y="63422"/>
                </a:lnTo>
                <a:lnTo>
                  <a:pt x="2222577" y="29886"/>
                </a:lnTo>
                <a:lnTo>
                  <a:pt x="2180043" y="7896"/>
                </a:lnTo>
                <a:lnTo>
                  <a:pt x="2131059" y="0"/>
                </a:lnTo>
                <a:close/>
              </a:path>
            </a:pathLst>
          </a:custGeom>
          <a:solidFill>
            <a:srgbClr val="787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91221" y="5121402"/>
            <a:ext cx="2286000" cy="929640"/>
          </a:xfrm>
          <a:custGeom>
            <a:avLst/>
            <a:gdLst/>
            <a:ahLst/>
            <a:cxnLst/>
            <a:rect l="l" t="t" r="r" b="b"/>
            <a:pathLst>
              <a:path w="2286000" h="929639">
                <a:moveTo>
                  <a:pt x="0" y="154940"/>
                </a:moveTo>
                <a:lnTo>
                  <a:pt x="7896" y="105956"/>
                </a:lnTo>
                <a:lnTo>
                  <a:pt x="29886" y="63422"/>
                </a:lnTo>
                <a:lnTo>
                  <a:pt x="63422" y="29886"/>
                </a:lnTo>
                <a:lnTo>
                  <a:pt x="105956" y="7896"/>
                </a:lnTo>
                <a:lnTo>
                  <a:pt x="154939" y="0"/>
                </a:lnTo>
                <a:lnTo>
                  <a:pt x="2131059" y="0"/>
                </a:lnTo>
                <a:lnTo>
                  <a:pt x="2180043" y="7896"/>
                </a:lnTo>
                <a:lnTo>
                  <a:pt x="2222577" y="29886"/>
                </a:lnTo>
                <a:lnTo>
                  <a:pt x="2256113" y="63422"/>
                </a:lnTo>
                <a:lnTo>
                  <a:pt x="2278103" y="105956"/>
                </a:lnTo>
                <a:lnTo>
                  <a:pt x="2286000" y="154940"/>
                </a:lnTo>
                <a:lnTo>
                  <a:pt x="2286000" y="774700"/>
                </a:lnTo>
                <a:lnTo>
                  <a:pt x="2278103" y="823673"/>
                </a:lnTo>
                <a:lnTo>
                  <a:pt x="2256113" y="866206"/>
                </a:lnTo>
                <a:lnTo>
                  <a:pt x="2222577" y="899746"/>
                </a:lnTo>
                <a:lnTo>
                  <a:pt x="2180043" y="921741"/>
                </a:lnTo>
                <a:lnTo>
                  <a:pt x="2131059" y="929640"/>
                </a:lnTo>
                <a:lnTo>
                  <a:pt x="154939" y="929640"/>
                </a:lnTo>
                <a:lnTo>
                  <a:pt x="105956" y="921741"/>
                </a:lnTo>
                <a:lnTo>
                  <a:pt x="63422" y="899746"/>
                </a:lnTo>
                <a:lnTo>
                  <a:pt x="29886" y="866206"/>
                </a:lnTo>
                <a:lnTo>
                  <a:pt x="7896" y="823673"/>
                </a:lnTo>
                <a:lnTo>
                  <a:pt x="0" y="774700"/>
                </a:lnTo>
                <a:lnTo>
                  <a:pt x="0" y="15494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96921" y="5439867"/>
            <a:ext cx="12528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PPh Pasal</a:t>
            </a:r>
            <a:r>
              <a:rPr sz="16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21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9155" y="5439867"/>
            <a:ext cx="12528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  <a:hlinkClick r:id="rId5" action="ppaction://hlinksldjump"/>
              </a:rPr>
              <a:t>PPh Pasal</a:t>
            </a:r>
            <a:r>
              <a:rPr sz="1600" spc="-85" dirty="0">
                <a:latin typeface="Arial" panose="020B0604020202020204"/>
                <a:cs typeface="Arial" panose="020B0604020202020204"/>
                <a:hlinkClick r:id="rId5" action="ppaction://hlinksldjump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  <a:hlinkClick r:id="rId5" action="ppaction://hlinksldjump"/>
              </a:rPr>
              <a:t>26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56457" y="565150"/>
            <a:ext cx="464947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 panose="020B0604030504040204"/>
                <a:cs typeface="Tahoma" panose="020B0604030504040204"/>
              </a:rPr>
              <a:t>Gaji, </a:t>
            </a:r>
            <a:r>
              <a:rPr sz="1800" dirty="0">
                <a:latin typeface="Tahoma" panose="020B0604030504040204"/>
                <a:cs typeface="Tahoma" panose="020B0604030504040204"/>
              </a:rPr>
              <a:t>Upah,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Honorarium, Tunjangan,</a:t>
            </a:r>
            <a:r>
              <a:rPr sz="18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dan  </a:t>
            </a:r>
            <a:r>
              <a:rPr sz="1800" dirty="0">
                <a:latin typeface="Tahoma" panose="020B0604030504040204"/>
                <a:cs typeface="Tahoma" panose="020B0604030504040204"/>
              </a:rPr>
              <a:t>Pembayaran lain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dengan nama/bentuk  </a:t>
            </a:r>
            <a:r>
              <a:rPr sz="1800" dirty="0">
                <a:latin typeface="Tahoma" panose="020B0604030504040204"/>
                <a:cs typeface="Tahoma" panose="020B0604030504040204"/>
              </a:rPr>
              <a:t>apapun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7361" y="457962"/>
            <a:ext cx="5369560" cy="1066800"/>
          </a:xfrm>
          <a:custGeom>
            <a:avLst/>
            <a:gdLst/>
            <a:ahLst/>
            <a:cxnLst/>
            <a:rect l="l" t="t" r="r" b="b"/>
            <a:pathLst>
              <a:path w="5369559" h="1066800">
                <a:moveTo>
                  <a:pt x="0" y="177800"/>
                </a:moveTo>
                <a:lnTo>
                  <a:pt x="6352" y="130542"/>
                </a:lnTo>
                <a:lnTo>
                  <a:pt x="24280" y="88072"/>
                </a:lnTo>
                <a:lnTo>
                  <a:pt x="52085" y="52085"/>
                </a:lnTo>
                <a:lnTo>
                  <a:pt x="88072" y="24280"/>
                </a:lnTo>
                <a:lnTo>
                  <a:pt x="130542" y="6352"/>
                </a:lnTo>
                <a:lnTo>
                  <a:pt x="177800" y="0"/>
                </a:lnTo>
                <a:lnTo>
                  <a:pt x="5191252" y="0"/>
                </a:lnTo>
                <a:lnTo>
                  <a:pt x="5238509" y="6352"/>
                </a:lnTo>
                <a:lnTo>
                  <a:pt x="5280979" y="24280"/>
                </a:lnTo>
                <a:lnTo>
                  <a:pt x="5316966" y="52085"/>
                </a:lnTo>
                <a:lnTo>
                  <a:pt x="5344771" y="88072"/>
                </a:lnTo>
                <a:lnTo>
                  <a:pt x="5362699" y="130542"/>
                </a:lnTo>
                <a:lnTo>
                  <a:pt x="5369052" y="177800"/>
                </a:lnTo>
                <a:lnTo>
                  <a:pt x="5369052" y="889000"/>
                </a:lnTo>
                <a:lnTo>
                  <a:pt x="5362699" y="936257"/>
                </a:lnTo>
                <a:lnTo>
                  <a:pt x="5344771" y="978727"/>
                </a:lnTo>
                <a:lnTo>
                  <a:pt x="5316966" y="1014714"/>
                </a:lnTo>
                <a:lnTo>
                  <a:pt x="5280979" y="1042519"/>
                </a:lnTo>
                <a:lnTo>
                  <a:pt x="5238509" y="1060447"/>
                </a:lnTo>
                <a:lnTo>
                  <a:pt x="5191252" y="1066800"/>
                </a:lnTo>
                <a:lnTo>
                  <a:pt x="177800" y="1066800"/>
                </a:lnTo>
                <a:lnTo>
                  <a:pt x="130542" y="1060447"/>
                </a:lnTo>
                <a:lnTo>
                  <a:pt x="88072" y="1042519"/>
                </a:lnTo>
                <a:lnTo>
                  <a:pt x="52085" y="1014714"/>
                </a:lnTo>
                <a:lnTo>
                  <a:pt x="24280" y="978727"/>
                </a:lnTo>
                <a:lnTo>
                  <a:pt x="6352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8882" y="2591561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1066799" y="876300"/>
                </a:moveTo>
                <a:lnTo>
                  <a:pt x="533399" y="876300"/>
                </a:lnTo>
                <a:lnTo>
                  <a:pt x="800099" y="1143000"/>
                </a:lnTo>
                <a:lnTo>
                  <a:pt x="1066799" y="876300"/>
                </a:lnTo>
                <a:close/>
              </a:path>
              <a:path w="1066800" h="1143000">
                <a:moveTo>
                  <a:pt x="466724" y="0"/>
                </a:moveTo>
                <a:lnTo>
                  <a:pt x="0" y="0"/>
                </a:lnTo>
                <a:lnTo>
                  <a:pt x="0" y="266700"/>
                </a:lnTo>
                <a:lnTo>
                  <a:pt x="466724" y="266700"/>
                </a:lnTo>
                <a:lnTo>
                  <a:pt x="512594" y="271981"/>
                </a:lnTo>
                <a:lnTo>
                  <a:pt x="554699" y="287027"/>
                </a:lnTo>
                <a:lnTo>
                  <a:pt x="591838" y="310637"/>
                </a:lnTo>
                <a:lnTo>
                  <a:pt x="622812" y="341611"/>
                </a:lnTo>
                <a:lnTo>
                  <a:pt x="646422" y="378750"/>
                </a:lnTo>
                <a:lnTo>
                  <a:pt x="661468" y="420855"/>
                </a:lnTo>
                <a:lnTo>
                  <a:pt x="666749" y="466725"/>
                </a:lnTo>
                <a:lnTo>
                  <a:pt x="666749" y="876300"/>
                </a:lnTo>
                <a:lnTo>
                  <a:pt x="933449" y="876300"/>
                </a:lnTo>
                <a:lnTo>
                  <a:pt x="933449" y="466725"/>
                </a:lnTo>
                <a:lnTo>
                  <a:pt x="931040" y="418997"/>
                </a:lnTo>
                <a:lnTo>
                  <a:pt x="923969" y="372650"/>
                </a:lnTo>
                <a:lnTo>
                  <a:pt x="912470" y="327918"/>
                </a:lnTo>
                <a:lnTo>
                  <a:pt x="896778" y="285035"/>
                </a:lnTo>
                <a:lnTo>
                  <a:pt x="877127" y="244236"/>
                </a:lnTo>
                <a:lnTo>
                  <a:pt x="853752" y="205754"/>
                </a:lnTo>
                <a:lnTo>
                  <a:pt x="826887" y="169825"/>
                </a:lnTo>
                <a:lnTo>
                  <a:pt x="796766" y="136683"/>
                </a:lnTo>
                <a:lnTo>
                  <a:pt x="763624" y="106562"/>
                </a:lnTo>
                <a:lnTo>
                  <a:pt x="727695" y="79697"/>
                </a:lnTo>
                <a:lnTo>
                  <a:pt x="689213" y="56322"/>
                </a:lnTo>
                <a:lnTo>
                  <a:pt x="648414" y="36671"/>
                </a:lnTo>
                <a:lnTo>
                  <a:pt x="605531" y="20979"/>
                </a:lnTo>
                <a:lnTo>
                  <a:pt x="560799" y="9480"/>
                </a:lnTo>
                <a:lnTo>
                  <a:pt x="514452" y="2409"/>
                </a:lnTo>
                <a:lnTo>
                  <a:pt x="46672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8882" y="2591561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0" y="0"/>
                </a:moveTo>
                <a:lnTo>
                  <a:pt x="466724" y="0"/>
                </a:lnTo>
                <a:lnTo>
                  <a:pt x="514452" y="2409"/>
                </a:lnTo>
                <a:lnTo>
                  <a:pt x="560799" y="9480"/>
                </a:lnTo>
                <a:lnTo>
                  <a:pt x="605531" y="20979"/>
                </a:lnTo>
                <a:lnTo>
                  <a:pt x="648414" y="36671"/>
                </a:lnTo>
                <a:lnTo>
                  <a:pt x="689213" y="56322"/>
                </a:lnTo>
                <a:lnTo>
                  <a:pt x="727695" y="79697"/>
                </a:lnTo>
                <a:lnTo>
                  <a:pt x="763624" y="106562"/>
                </a:lnTo>
                <a:lnTo>
                  <a:pt x="796766" y="136683"/>
                </a:lnTo>
                <a:lnTo>
                  <a:pt x="826887" y="169825"/>
                </a:lnTo>
                <a:lnTo>
                  <a:pt x="853752" y="205754"/>
                </a:lnTo>
                <a:lnTo>
                  <a:pt x="877127" y="244236"/>
                </a:lnTo>
                <a:lnTo>
                  <a:pt x="896778" y="285035"/>
                </a:lnTo>
                <a:lnTo>
                  <a:pt x="912470" y="327918"/>
                </a:lnTo>
                <a:lnTo>
                  <a:pt x="923969" y="372650"/>
                </a:lnTo>
                <a:lnTo>
                  <a:pt x="931040" y="418997"/>
                </a:lnTo>
                <a:lnTo>
                  <a:pt x="933449" y="466725"/>
                </a:lnTo>
                <a:lnTo>
                  <a:pt x="933449" y="876300"/>
                </a:lnTo>
                <a:lnTo>
                  <a:pt x="1066799" y="876300"/>
                </a:lnTo>
                <a:lnTo>
                  <a:pt x="800099" y="1143000"/>
                </a:lnTo>
                <a:lnTo>
                  <a:pt x="533399" y="876300"/>
                </a:lnTo>
                <a:lnTo>
                  <a:pt x="666749" y="876300"/>
                </a:lnTo>
                <a:lnTo>
                  <a:pt x="666749" y="466725"/>
                </a:lnTo>
                <a:lnTo>
                  <a:pt x="661468" y="420855"/>
                </a:lnTo>
                <a:lnTo>
                  <a:pt x="646422" y="378750"/>
                </a:lnTo>
                <a:lnTo>
                  <a:pt x="622812" y="341611"/>
                </a:lnTo>
                <a:lnTo>
                  <a:pt x="591838" y="310637"/>
                </a:lnTo>
                <a:lnTo>
                  <a:pt x="554699" y="287027"/>
                </a:lnTo>
                <a:lnTo>
                  <a:pt x="512594" y="271981"/>
                </a:lnTo>
                <a:lnTo>
                  <a:pt x="466724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0014" y="2614422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533400" y="876300"/>
                </a:moveTo>
                <a:lnTo>
                  <a:pt x="0" y="876300"/>
                </a:lnTo>
                <a:lnTo>
                  <a:pt x="266700" y="1143000"/>
                </a:lnTo>
                <a:lnTo>
                  <a:pt x="533400" y="876300"/>
                </a:lnTo>
                <a:close/>
              </a:path>
              <a:path w="1066800" h="1143000">
                <a:moveTo>
                  <a:pt x="1066800" y="0"/>
                </a:moveTo>
                <a:lnTo>
                  <a:pt x="600075" y="0"/>
                </a:lnTo>
                <a:lnTo>
                  <a:pt x="552347" y="2409"/>
                </a:lnTo>
                <a:lnTo>
                  <a:pt x="506000" y="9480"/>
                </a:lnTo>
                <a:lnTo>
                  <a:pt x="461268" y="20979"/>
                </a:lnTo>
                <a:lnTo>
                  <a:pt x="418385" y="36671"/>
                </a:lnTo>
                <a:lnTo>
                  <a:pt x="377586" y="56322"/>
                </a:lnTo>
                <a:lnTo>
                  <a:pt x="339104" y="79697"/>
                </a:lnTo>
                <a:lnTo>
                  <a:pt x="303175" y="106562"/>
                </a:lnTo>
                <a:lnTo>
                  <a:pt x="270033" y="136683"/>
                </a:lnTo>
                <a:lnTo>
                  <a:pt x="239912" y="169825"/>
                </a:lnTo>
                <a:lnTo>
                  <a:pt x="213047" y="205754"/>
                </a:lnTo>
                <a:lnTo>
                  <a:pt x="189672" y="244236"/>
                </a:lnTo>
                <a:lnTo>
                  <a:pt x="170021" y="285035"/>
                </a:lnTo>
                <a:lnTo>
                  <a:pt x="154329" y="327918"/>
                </a:lnTo>
                <a:lnTo>
                  <a:pt x="142830" y="372650"/>
                </a:lnTo>
                <a:lnTo>
                  <a:pt x="135759" y="418997"/>
                </a:lnTo>
                <a:lnTo>
                  <a:pt x="133350" y="466725"/>
                </a:lnTo>
                <a:lnTo>
                  <a:pt x="133350" y="876300"/>
                </a:lnTo>
                <a:lnTo>
                  <a:pt x="400050" y="876300"/>
                </a:lnTo>
                <a:lnTo>
                  <a:pt x="400050" y="466725"/>
                </a:lnTo>
                <a:lnTo>
                  <a:pt x="405331" y="420855"/>
                </a:lnTo>
                <a:lnTo>
                  <a:pt x="420377" y="378750"/>
                </a:lnTo>
                <a:lnTo>
                  <a:pt x="443987" y="341611"/>
                </a:lnTo>
                <a:lnTo>
                  <a:pt x="474961" y="310637"/>
                </a:lnTo>
                <a:lnTo>
                  <a:pt x="512100" y="287027"/>
                </a:lnTo>
                <a:lnTo>
                  <a:pt x="554205" y="271981"/>
                </a:lnTo>
                <a:lnTo>
                  <a:pt x="600075" y="266700"/>
                </a:lnTo>
                <a:lnTo>
                  <a:pt x="1066800" y="266700"/>
                </a:lnTo>
                <a:lnTo>
                  <a:pt x="10668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60014" y="2614422"/>
            <a:ext cx="1066800" cy="1143000"/>
          </a:xfrm>
          <a:custGeom>
            <a:avLst/>
            <a:gdLst/>
            <a:ahLst/>
            <a:cxnLst/>
            <a:rect l="l" t="t" r="r" b="b"/>
            <a:pathLst>
              <a:path w="1066800" h="1143000">
                <a:moveTo>
                  <a:pt x="1066800" y="0"/>
                </a:moveTo>
                <a:lnTo>
                  <a:pt x="600075" y="0"/>
                </a:lnTo>
                <a:lnTo>
                  <a:pt x="552347" y="2409"/>
                </a:lnTo>
                <a:lnTo>
                  <a:pt x="506000" y="9480"/>
                </a:lnTo>
                <a:lnTo>
                  <a:pt x="461268" y="20979"/>
                </a:lnTo>
                <a:lnTo>
                  <a:pt x="418385" y="36671"/>
                </a:lnTo>
                <a:lnTo>
                  <a:pt x="377586" y="56322"/>
                </a:lnTo>
                <a:lnTo>
                  <a:pt x="339104" y="79697"/>
                </a:lnTo>
                <a:lnTo>
                  <a:pt x="303175" y="106562"/>
                </a:lnTo>
                <a:lnTo>
                  <a:pt x="270033" y="136683"/>
                </a:lnTo>
                <a:lnTo>
                  <a:pt x="239912" y="169825"/>
                </a:lnTo>
                <a:lnTo>
                  <a:pt x="213047" y="205754"/>
                </a:lnTo>
                <a:lnTo>
                  <a:pt x="189672" y="244236"/>
                </a:lnTo>
                <a:lnTo>
                  <a:pt x="170021" y="285035"/>
                </a:lnTo>
                <a:lnTo>
                  <a:pt x="154329" y="327918"/>
                </a:lnTo>
                <a:lnTo>
                  <a:pt x="142830" y="372650"/>
                </a:lnTo>
                <a:lnTo>
                  <a:pt x="135759" y="418997"/>
                </a:lnTo>
                <a:lnTo>
                  <a:pt x="133350" y="466725"/>
                </a:lnTo>
                <a:lnTo>
                  <a:pt x="133350" y="876300"/>
                </a:lnTo>
                <a:lnTo>
                  <a:pt x="0" y="876300"/>
                </a:lnTo>
                <a:lnTo>
                  <a:pt x="266700" y="1143000"/>
                </a:lnTo>
                <a:lnTo>
                  <a:pt x="533400" y="876300"/>
                </a:lnTo>
                <a:lnTo>
                  <a:pt x="400050" y="876300"/>
                </a:lnTo>
                <a:lnTo>
                  <a:pt x="400050" y="466725"/>
                </a:lnTo>
                <a:lnTo>
                  <a:pt x="405331" y="420855"/>
                </a:lnTo>
                <a:lnTo>
                  <a:pt x="420377" y="378750"/>
                </a:lnTo>
                <a:lnTo>
                  <a:pt x="443987" y="341611"/>
                </a:lnTo>
                <a:lnTo>
                  <a:pt x="474961" y="310637"/>
                </a:lnTo>
                <a:lnTo>
                  <a:pt x="512100" y="287027"/>
                </a:lnTo>
                <a:lnTo>
                  <a:pt x="554205" y="271981"/>
                </a:lnTo>
                <a:lnTo>
                  <a:pt x="600075" y="266700"/>
                </a:lnTo>
                <a:lnTo>
                  <a:pt x="1066800" y="266700"/>
                </a:lnTo>
                <a:lnTo>
                  <a:pt x="10668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761" y="46489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761" y="46489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8301" y="467182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78301" y="467182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8161" y="152476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66700"/>
                </a:moveTo>
                <a:lnTo>
                  <a:pt x="0" y="266700"/>
                </a:lnTo>
                <a:lnTo>
                  <a:pt x="190500" y="457200"/>
                </a:lnTo>
                <a:lnTo>
                  <a:pt x="381000" y="266700"/>
                </a:lnTo>
                <a:close/>
              </a:path>
              <a:path w="381000" h="457200">
                <a:moveTo>
                  <a:pt x="285750" y="190500"/>
                </a:moveTo>
                <a:lnTo>
                  <a:pt x="95250" y="190500"/>
                </a:lnTo>
                <a:lnTo>
                  <a:pt x="95250" y="266700"/>
                </a:lnTo>
                <a:lnTo>
                  <a:pt x="285750" y="266700"/>
                </a:lnTo>
                <a:lnTo>
                  <a:pt x="285750" y="190500"/>
                </a:lnTo>
                <a:close/>
              </a:path>
              <a:path w="381000" h="457200">
                <a:moveTo>
                  <a:pt x="190500" y="0"/>
                </a:moveTo>
                <a:lnTo>
                  <a:pt x="0" y="190500"/>
                </a:lnTo>
                <a:lnTo>
                  <a:pt x="38100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8161" y="152476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190500"/>
                </a:moveTo>
                <a:lnTo>
                  <a:pt x="190500" y="0"/>
                </a:lnTo>
                <a:lnTo>
                  <a:pt x="381000" y="190500"/>
                </a:lnTo>
                <a:lnTo>
                  <a:pt x="285750" y="190500"/>
                </a:lnTo>
                <a:lnTo>
                  <a:pt x="285750" y="266700"/>
                </a:lnTo>
                <a:lnTo>
                  <a:pt x="381000" y="266700"/>
                </a:lnTo>
                <a:lnTo>
                  <a:pt x="190500" y="457200"/>
                </a:lnTo>
                <a:lnTo>
                  <a:pt x="0" y="266700"/>
                </a:lnTo>
                <a:lnTo>
                  <a:pt x="95250" y="266700"/>
                </a:lnTo>
                <a:lnTo>
                  <a:pt x="95250" y="190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8162" y="1078230"/>
            <a:ext cx="38100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2408" y="1065275"/>
          <a:ext cx="3792220" cy="3150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560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Penerima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pensiun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3189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38100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45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Uang Pensiun</a:t>
                      </a:r>
                      <a:r>
                        <a:rPr sz="18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Berkala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8270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38100">
                      <a:solidFill>
                        <a:srgbClr val="00946E"/>
                      </a:solidFill>
                      <a:prstDash val="solid"/>
                    </a:lnT>
                    <a:lnB w="38100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Dikurangi</a:t>
                      </a:r>
                      <a:r>
                        <a:rPr sz="18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dengan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38100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4140" marR="711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Biaya Pensiun,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5% dari pengh. 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Bruto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maks. Rp2.400.000 per 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tahun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atau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Rp200.000</a:t>
                      </a:r>
                      <a:r>
                        <a:rPr sz="1800" spc="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perbulan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58162" y="2145029"/>
            <a:ext cx="38100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45208" y="1065275"/>
          <a:ext cx="3849370" cy="366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210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spc="-15" dirty="0">
                          <a:latin typeface="Arial" panose="020B0604020202020204"/>
                          <a:cs typeface="Arial" panose="020B0604020202020204"/>
                        </a:rPr>
                        <a:t>Pegawai</a:t>
                      </a:r>
                      <a:r>
                        <a:rPr sz="1800" spc="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tetap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3189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23495" algn="ctr">
                        <a:lnSpc>
                          <a:spcPts val="2055"/>
                        </a:lnSpc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Gaji, </a:t>
                      </a:r>
                      <a:r>
                        <a:rPr sz="1800" spc="-15" dirty="0">
                          <a:latin typeface="Arial" panose="020B0604020202020204"/>
                          <a:cs typeface="Arial" panose="020B0604020202020204"/>
                        </a:rPr>
                        <a:t>Tunjangan,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Premi</a:t>
                      </a:r>
                      <a:r>
                        <a:rPr sz="1800" spc="-9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Asuransi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25400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Dibayar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Pemberi</a:t>
                      </a:r>
                      <a:r>
                        <a:rPr sz="1800" spc="4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Kerja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Dikurangi</a:t>
                      </a:r>
                      <a:r>
                        <a:rPr sz="18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dengan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3189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320">
                <a:tc>
                  <a:txBody>
                    <a:bodyPr/>
                    <a:lstStyle/>
                    <a:p>
                      <a:pPr marL="446405" marR="71755" indent="-342900" algn="just">
                        <a:lnSpc>
                          <a:spcPct val="100000"/>
                        </a:lnSpc>
                        <a:spcBef>
                          <a:spcPts val="90"/>
                        </a:spcBef>
                        <a:buAutoNum type="arabicPeriod"/>
                        <a:tabLst>
                          <a:tab pos="447040" algn="l"/>
                        </a:tabLst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Biaya jabatan, 5% dari pengh.  Bruto maks. Rp6.000.000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per 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tahun atau Rp500.000 per bulan  (Peraturan Menteri Keuangan  No.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250/PMK.03/2008)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446405" indent="-342900">
                        <a:lnSpc>
                          <a:spcPct val="100000"/>
                        </a:lnSpc>
                        <a:spcBef>
                          <a:spcPts val="645"/>
                        </a:spcBef>
                        <a:buAutoNum type="arabicPeriod"/>
                        <a:tabLst>
                          <a:tab pos="446405" algn="l"/>
                          <a:tab pos="447040" algn="l"/>
                          <a:tab pos="1125855" algn="l"/>
                          <a:tab pos="2150110" algn="l"/>
                          <a:tab pos="3235960" algn="l"/>
                        </a:tabLst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Iuran	pensiun,	THT/JHT	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yang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dibayar</a:t>
                      </a:r>
                      <a:r>
                        <a:rPr sz="1800" spc="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sendiri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25361" y="2145029"/>
            <a:ext cx="37536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5361" y="1078230"/>
            <a:ext cx="3753612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5877" y="4898897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0999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199"/>
                </a:lnTo>
                <a:lnTo>
                  <a:pt x="4724400" y="457199"/>
                </a:lnTo>
                <a:lnTo>
                  <a:pt x="4754040" y="451205"/>
                </a:lnTo>
                <a:lnTo>
                  <a:pt x="4778263" y="434863"/>
                </a:lnTo>
                <a:lnTo>
                  <a:pt x="4794605" y="410640"/>
                </a:lnTo>
                <a:lnTo>
                  <a:pt x="4800600" y="380999"/>
                </a:lnTo>
                <a:lnTo>
                  <a:pt x="4800600" y="76200"/>
                </a:lnTo>
                <a:lnTo>
                  <a:pt x="4794605" y="46559"/>
                </a:lnTo>
                <a:lnTo>
                  <a:pt x="4778263" y="22336"/>
                </a:lnTo>
                <a:lnTo>
                  <a:pt x="4754040" y="5994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5877" y="4898897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94"/>
                </a:lnTo>
                <a:lnTo>
                  <a:pt x="4778263" y="22336"/>
                </a:lnTo>
                <a:lnTo>
                  <a:pt x="4794605" y="46559"/>
                </a:lnTo>
                <a:lnTo>
                  <a:pt x="4800600" y="76200"/>
                </a:lnTo>
                <a:lnTo>
                  <a:pt x="4800600" y="380999"/>
                </a:lnTo>
                <a:lnTo>
                  <a:pt x="4794605" y="410640"/>
                </a:lnTo>
                <a:lnTo>
                  <a:pt x="4778263" y="434863"/>
                </a:lnTo>
                <a:lnTo>
                  <a:pt x="4754040" y="451205"/>
                </a:lnTo>
                <a:lnTo>
                  <a:pt x="4724400" y="457199"/>
                </a:lnTo>
                <a:lnTo>
                  <a:pt x="76200" y="457199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0999"/>
                </a:lnTo>
                <a:lnTo>
                  <a:pt x="0" y="76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6018" y="4429505"/>
            <a:ext cx="643255" cy="786765"/>
          </a:xfrm>
          <a:custGeom>
            <a:avLst/>
            <a:gdLst/>
            <a:ahLst/>
            <a:cxnLst/>
            <a:rect l="l" t="t" r="r" b="b"/>
            <a:pathLst>
              <a:path w="643254" h="786764">
                <a:moveTo>
                  <a:pt x="160781" y="464820"/>
                </a:moveTo>
                <a:lnTo>
                  <a:pt x="0" y="625602"/>
                </a:lnTo>
                <a:lnTo>
                  <a:pt x="160781" y="786384"/>
                </a:lnTo>
                <a:lnTo>
                  <a:pt x="160781" y="705993"/>
                </a:lnTo>
                <a:lnTo>
                  <a:pt x="361696" y="705993"/>
                </a:lnTo>
                <a:lnTo>
                  <a:pt x="407349" y="702310"/>
                </a:lnTo>
                <a:lnTo>
                  <a:pt x="450656" y="691648"/>
                </a:lnTo>
                <a:lnTo>
                  <a:pt x="491037" y="674586"/>
                </a:lnTo>
                <a:lnTo>
                  <a:pt x="527913" y="651706"/>
                </a:lnTo>
                <a:lnTo>
                  <a:pt x="560704" y="623585"/>
                </a:lnTo>
                <a:lnTo>
                  <a:pt x="588832" y="590806"/>
                </a:lnTo>
                <a:lnTo>
                  <a:pt x="611718" y="553946"/>
                </a:lnTo>
                <a:lnTo>
                  <a:pt x="615411" y="545211"/>
                </a:lnTo>
                <a:lnTo>
                  <a:pt x="160781" y="545211"/>
                </a:lnTo>
                <a:lnTo>
                  <a:pt x="160781" y="464820"/>
                </a:lnTo>
                <a:close/>
              </a:path>
              <a:path w="643254" h="786764">
                <a:moveTo>
                  <a:pt x="643127" y="0"/>
                </a:moveTo>
                <a:lnTo>
                  <a:pt x="482346" y="0"/>
                </a:lnTo>
                <a:lnTo>
                  <a:pt x="482320" y="424688"/>
                </a:lnTo>
                <a:lnTo>
                  <a:pt x="472870" y="471541"/>
                </a:lnTo>
                <a:lnTo>
                  <a:pt x="447024" y="509889"/>
                </a:lnTo>
                <a:lnTo>
                  <a:pt x="408676" y="535735"/>
                </a:lnTo>
                <a:lnTo>
                  <a:pt x="361696" y="545211"/>
                </a:lnTo>
                <a:lnTo>
                  <a:pt x="615411" y="545211"/>
                </a:lnTo>
                <a:lnTo>
                  <a:pt x="628782" y="513586"/>
                </a:lnTo>
                <a:lnTo>
                  <a:pt x="639445" y="470307"/>
                </a:lnTo>
                <a:lnTo>
                  <a:pt x="643127" y="424688"/>
                </a:lnTo>
                <a:lnTo>
                  <a:pt x="64312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6018" y="4429505"/>
            <a:ext cx="643255" cy="786765"/>
          </a:xfrm>
          <a:custGeom>
            <a:avLst/>
            <a:gdLst/>
            <a:ahLst/>
            <a:cxnLst/>
            <a:rect l="l" t="t" r="r" b="b"/>
            <a:pathLst>
              <a:path w="643254" h="786764">
                <a:moveTo>
                  <a:pt x="643127" y="0"/>
                </a:moveTo>
                <a:lnTo>
                  <a:pt x="643127" y="424688"/>
                </a:lnTo>
                <a:lnTo>
                  <a:pt x="639445" y="470307"/>
                </a:lnTo>
                <a:lnTo>
                  <a:pt x="628782" y="513586"/>
                </a:lnTo>
                <a:lnTo>
                  <a:pt x="611718" y="553946"/>
                </a:lnTo>
                <a:lnTo>
                  <a:pt x="588832" y="590806"/>
                </a:lnTo>
                <a:lnTo>
                  <a:pt x="560704" y="623585"/>
                </a:lnTo>
                <a:lnTo>
                  <a:pt x="527913" y="651706"/>
                </a:lnTo>
                <a:lnTo>
                  <a:pt x="491037" y="674586"/>
                </a:lnTo>
                <a:lnTo>
                  <a:pt x="450656" y="691648"/>
                </a:lnTo>
                <a:lnTo>
                  <a:pt x="407349" y="702310"/>
                </a:lnTo>
                <a:lnTo>
                  <a:pt x="361696" y="705993"/>
                </a:lnTo>
                <a:lnTo>
                  <a:pt x="160781" y="705993"/>
                </a:lnTo>
                <a:lnTo>
                  <a:pt x="160781" y="786384"/>
                </a:lnTo>
                <a:lnTo>
                  <a:pt x="0" y="625602"/>
                </a:lnTo>
                <a:lnTo>
                  <a:pt x="160781" y="464820"/>
                </a:lnTo>
                <a:lnTo>
                  <a:pt x="160781" y="545211"/>
                </a:lnTo>
                <a:lnTo>
                  <a:pt x="361696" y="545211"/>
                </a:lnTo>
                <a:lnTo>
                  <a:pt x="408676" y="535735"/>
                </a:lnTo>
                <a:lnTo>
                  <a:pt x="447024" y="509889"/>
                </a:lnTo>
                <a:lnTo>
                  <a:pt x="472870" y="471541"/>
                </a:lnTo>
                <a:lnTo>
                  <a:pt x="482346" y="424561"/>
                </a:lnTo>
                <a:lnTo>
                  <a:pt x="482346" y="0"/>
                </a:lnTo>
                <a:lnTo>
                  <a:pt x="643127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9389" y="4716017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133350" y="0"/>
                </a:moveTo>
                <a:lnTo>
                  <a:pt x="0" y="0"/>
                </a:lnTo>
                <a:lnTo>
                  <a:pt x="0" y="233298"/>
                </a:lnTo>
                <a:lnTo>
                  <a:pt x="4742" y="280338"/>
                </a:lnTo>
                <a:lnTo>
                  <a:pt x="18343" y="324153"/>
                </a:lnTo>
                <a:lnTo>
                  <a:pt x="39862" y="363804"/>
                </a:lnTo>
                <a:lnTo>
                  <a:pt x="68357" y="398351"/>
                </a:lnTo>
                <a:lnTo>
                  <a:pt x="102889" y="426856"/>
                </a:lnTo>
                <a:lnTo>
                  <a:pt x="142517" y="448379"/>
                </a:lnTo>
                <a:lnTo>
                  <a:pt x="186301" y="461982"/>
                </a:lnTo>
                <a:lnTo>
                  <a:pt x="233298" y="466724"/>
                </a:lnTo>
                <a:lnTo>
                  <a:pt x="704849" y="466724"/>
                </a:lnTo>
                <a:lnTo>
                  <a:pt x="704849" y="533399"/>
                </a:lnTo>
                <a:lnTo>
                  <a:pt x="838199" y="400049"/>
                </a:lnTo>
                <a:lnTo>
                  <a:pt x="771524" y="333374"/>
                </a:lnTo>
                <a:lnTo>
                  <a:pt x="233298" y="333374"/>
                </a:lnTo>
                <a:lnTo>
                  <a:pt x="194429" y="325506"/>
                </a:lnTo>
                <a:lnTo>
                  <a:pt x="162655" y="304053"/>
                </a:lnTo>
                <a:lnTo>
                  <a:pt x="141216" y="272242"/>
                </a:lnTo>
                <a:lnTo>
                  <a:pt x="133350" y="233298"/>
                </a:lnTo>
                <a:lnTo>
                  <a:pt x="133350" y="0"/>
                </a:lnTo>
                <a:close/>
              </a:path>
              <a:path w="838200" h="533400">
                <a:moveTo>
                  <a:pt x="704849" y="266699"/>
                </a:moveTo>
                <a:lnTo>
                  <a:pt x="704849" y="333374"/>
                </a:lnTo>
                <a:lnTo>
                  <a:pt x="771524" y="333374"/>
                </a:lnTo>
                <a:lnTo>
                  <a:pt x="704849" y="2666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9389" y="4716017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0"/>
                </a:moveTo>
                <a:lnTo>
                  <a:pt x="0" y="233298"/>
                </a:lnTo>
                <a:lnTo>
                  <a:pt x="4742" y="280338"/>
                </a:lnTo>
                <a:lnTo>
                  <a:pt x="18343" y="324153"/>
                </a:lnTo>
                <a:lnTo>
                  <a:pt x="39862" y="363804"/>
                </a:lnTo>
                <a:lnTo>
                  <a:pt x="68357" y="398351"/>
                </a:lnTo>
                <a:lnTo>
                  <a:pt x="102889" y="426856"/>
                </a:lnTo>
                <a:lnTo>
                  <a:pt x="142517" y="448379"/>
                </a:lnTo>
                <a:lnTo>
                  <a:pt x="186301" y="461982"/>
                </a:lnTo>
                <a:lnTo>
                  <a:pt x="233298" y="466724"/>
                </a:lnTo>
                <a:lnTo>
                  <a:pt x="704849" y="466724"/>
                </a:lnTo>
                <a:lnTo>
                  <a:pt x="704849" y="533399"/>
                </a:lnTo>
                <a:lnTo>
                  <a:pt x="838199" y="400049"/>
                </a:lnTo>
                <a:lnTo>
                  <a:pt x="704849" y="266699"/>
                </a:lnTo>
                <a:lnTo>
                  <a:pt x="704849" y="333374"/>
                </a:lnTo>
                <a:lnTo>
                  <a:pt x="233298" y="333374"/>
                </a:lnTo>
                <a:lnTo>
                  <a:pt x="194429" y="325506"/>
                </a:lnTo>
                <a:lnTo>
                  <a:pt x="162655" y="304053"/>
                </a:lnTo>
                <a:lnTo>
                  <a:pt x="141216" y="272242"/>
                </a:lnTo>
                <a:lnTo>
                  <a:pt x="133350" y="233298"/>
                </a:lnTo>
                <a:lnTo>
                  <a:pt x="133350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7505" y="539877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199"/>
                </a:lnTo>
                <a:lnTo>
                  <a:pt x="0" y="380999"/>
                </a:lnTo>
                <a:lnTo>
                  <a:pt x="5994" y="410662"/>
                </a:lnTo>
                <a:lnTo>
                  <a:pt x="22336" y="434882"/>
                </a:lnTo>
                <a:lnTo>
                  <a:pt x="46559" y="451212"/>
                </a:lnTo>
                <a:lnTo>
                  <a:pt x="76200" y="457199"/>
                </a:lnTo>
                <a:lnTo>
                  <a:pt x="4724400" y="457199"/>
                </a:lnTo>
                <a:lnTo>
                  <a:pt x="4754040" y="451212"/>
                </a:lnTo>
                <a:lnTo>
                  <a:pt x="4778263" y="434882"/>
                </a:lnTo>
                <a:lnTo>
                  <a:pt x="4794605" y="410662"/>
                </a:lnTo>
                <a:lnTo>
                  <a:pt x="4800600" y="380999"/>
                </a:lnTo>
                <a:lnTo>
                  <a:pt x="4800600" y="76199"/>
                </a:lnTo>
                <a:lnTo>
                  <a:pt x="4794605" y="46559"/>
                </a:lnTo>
                <a:lnTo>
                  <a:pt x="4778263" y="22336"/>
                </a:lnTo>
                <a:lnTo>
                  <a:pt x="4754040" y="5994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67505" y="539877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199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94"/>
                </a:lnTo>
                <a:lnTo>
                  <a:pt x="4778263" y="22336"/>
                </a:lnTo>
                <a:lnTo>
                  <a:pt x="4794605" y="46559"/>
                </a:lnTo>
                <a:lnTo>
                  <a:pt x="4800600" y="76199"/>
                </a:lnTo>
                <a:lnTo>
                  <a:pt x="4800600" y="380999"/>
                </a:lnTo>
                <a:lnTo>
                  <a:pt x="4794605" y="410662"/>
                </a:lnTo>
                <a:lnTo>
                  <a:pt x="4778263" y="434882"/>
                </a:lnTo>
                <a:lnTo>
                  <a:pt x="4754040" y="451212"/>
                </a:lnTo>
                <a:lnTo>
                  <a:pt x="4724400" y="457199"/>
                </a:lnTo>
                <a:lnTo>
                  <a:pt x="76200" y="457199"/>
                </a:lnTo>
                <a:lnTo>
                  <a:pt x="46559" y="451212"/>
                </a:lnTo>
                <a:lnTo>
                  <a:pt x="22336" y="434882"/>
                </a:lnTo>
                <a:lnTo>
                  <a:pt x="5994" y="410662"/>
                </a:lnTo>
                <a:lnTo>
                  <a:pt x="0" y="380999"/>
                </a:lnTo>
                <a:lnTo>
                  <a:pt x="0" y="7619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7505" y="590169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87"/>
                </a:lnTo>
                <a:lnTo>
                  <a:pt x="22336" y="22317"/>
                </a:lnTo>
                <a:lnTo>
                  <a:pt x="5994" y="46537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62"/>
                </a:lnTo>
                <a:lnTo>
                  <a:pt x="22336" y="434882"/>
                </a:lnTo>
                <a:lnTo>
                  <a:pt x="46559" y="451212"/>
                </a:lnTo>
                <a:lnTo>
                  <a:pt x="76200" y="457200"/>
                </a:lnTo>
                <a:lnTo>
                  <a:pt x="4724400" y="457200"/>
                </a:lnTo>
                <a:lnTo>
                  <a:pt x="4754040" y="451212"/>
                </a:lnTo>
                <a:lnTo>
                  <a:pt x="4778263" y="434882"/>
                </a:lnTo>
                <a:lnTo>
                  <a:pt x="4794605" y="410662"/>
                </a:lnTo>
                <a:lnTo>
                  <a:pt x="4800600" y="381000"/>
                </a:lnTo>
                <a:lnTo>
                  <a:pt x="4800600" y="76200"/>
                </a:lnTo>
                <a:lnTo>
                  <a:pt x="4794605" y="46537"/>
                </a:lnTo>
                <a:lnTo>
                  <a:pt x="4778263" y="22317"/>
                </a:lnTo>
                <a:lnTo>
                  <a:pt x="4754040" y="5987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7505" y="5901690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200"/>
                </a:moveTo>
                <a:lnTo>
                  <a:pt x="5994" y="46537"/>
                </a:lnTo>
                <a:lnTo>
                  <a:pt x="22336" y="22317"/>
                </a:lnTo>
                <a:lnTo>
                  <a:pt x="46559" y="5987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87"/>
                </a:lnTo>
                <a:lnTo>
                  <a:pt x="4778263" y="22317"/>
                </a:lnTo>
                <a:lnTo>
                  <a:pt x="4794605" y="46537"/>
                </a:lnTo>
                <a:lnTo>
                  <a:pt x="4800600" y="76200"/>
                </a:lnTo>
                <a:lnTo>
                  <a:pt x="4800600" y="381000"/>
                </a:lnTo>
                <a:lnTo>
                  <a:pt x="4794605" y="410662"/>
                </a:lnTo>
                <a:lnTo>
                  <a:pt x="4778263" y="434882"/>
                </a:lnTo>
                <a:lnTo>
                  <a:pt x="4754040" y="451212"/>
                </a:lnTo>
                <a:lnTo>
                  <a:pt x="4724400" y="457200"/>
                </a:lnTo>
                <a:lnTo>
                  <a:pt x="76200" y="457200"/>
                </a:lnTo>
                <a:lnTo>
                  <a:pt x="46559" y="451212"/>
                </a:lnTo>
                <a:lnTo>
                  <a:pt x="22336" y="434882"/>
                </a:lnTo>
                <a:lnTo>
                  <a:pt x="5994" y="410662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7505" y="6401561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4724400" y="0"/>
                </a:moveTo>
                <a:lnTo>
                  <a:pt x="76200" y="0"/>
                </a:lnTo>
                <a:lnTo>
                  <a:pt x="46559" y="5987"/>
                </a:lnTo>
                <a:lnTo>
                  <a:pt x="22336" y="22317"/>
                </a:lnTo>
                <a:lnTo>
                  <a:pt x="5994" y="46537"/>
                </a:lnTo>
                <a:lnTo>
                  <a:pt x="0" y="76199"/>
                </a:lnTo>
                <a:lnTo>
                  <a:pt x="0" y="381001"/>
                </a:lnTo>
                <a:lnTo>
                  <a:pt x="5994" y="410660"/>
                </a:lnTo>
                <a:lnTo>
                  <a:pt x="22336" y="434881"/>
                </a:lnTo>
                <a:lnTo>
                  <a:pt x="46559" y="451211"/>
                </a:lnTo>
                <a:lnTo>
                  <a:pt x="76200" y="457199"/>
                </a:lnTo>
                <a:lnTo>
                  <a:pt x="4724400" y="457199"/>
                </a:lnTo>
                <a:lnTo>
                  <a:pt x="4754040" y="451211"/>
                </a:lnTo>
                <a:lnTo>
                  <a:pt x="4778263" y="434881"/>
                </a:lnTo>
                <a:lnTo>
                  <a:pt x="4794605" y="410660"/>
                </a:lnTo>
                <a:lnTo>
                  <a:pt x="4800600" y="381001"/>
                </a:lnTo>
                <a:lnTo>
                  <a:pt x="4800600" y="76199"/>
                </a:lnTo>
                <a:lnTo>
                  <a:pt x="4794605" y="46537"/>
                </a:lnTo>
                <a:lnTo>
                  <a:pt x="4778263" y="22317"/>
                </a:lnTo>
                <a:lnTo>
                  <a:pt x="4754040" y="5987"/>
                </a:lnTo>
                <a:lnTo>
                  <a:pt x="4724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7505" y="6401561"/>
            <a:ext cx="4800600" cy="457200"/>
          </a:xfrm>
          <a:custGeom>
            <a:avLst/>
            <a:gdLst/>
            <a:ahLst/>
            <a:cxnLst/>
            <a:rect l="l" t="t" r="r" b="b"/>
            <a:pathLst>
              <a:path w="4800600" h="457200">
                <a:moveTo>
                  <a:pt x="0" y="76199"/>
                </a:moveTo>
                <a:lnTo>
                  <a:pt x="5994" y="46537"/>
                </a:lnTo>
                <a:lnTo>
                  <a:pt x="22336" y="22317"/>
                </a:lnTo>
                <a:lnTo>
                  <a:pt x="46559" y="5987"/>
                </a:lnTo>
                <a:lnTo>
                  <a:pt x="76200" y="0"/>
                </a:lnTo>
                <a:lnTo>
                  <a:pt x="4724400" y="0"/>
                </a:lnTo>
                <a:lnTo>
                  <a:pt x="4754040" y="5987"/>
                </a:lnTo>
                <a:lnTo>
                  <a:pt x="4778263" y="22317"/>
                </a:lnTo>
                <a:lnTo>
                  <a:pt x="4794605" y="46537"/>
                </a:lnTo>
                <a:lnTo>
                  <a:pt x="4800600" y="76199"/>
                </a:lnTo>
                <a:lnTo>
                  <a:pt x="4800600" y="381001"/>
                </a:lnTo>
                <a:lnTo>
                  <a:pt x="4794605" y="410660"/>
                </a:lnTo>
                <a:lnTo>
                  <a:pt x="4778263" y="434881"/>
                </a:lnTo>
                <a:lnTo>
                  <a:pt x="4754040" y="451211"/>
                </a:lnTo>
                <a:lnTo>
                  <a:pt x="4724400" y="457199"/>
                </a:lnTo>
                <a:lnTo>
                  <a:pt x="76200" y="457199"/>
                </a:lnTo>
                <a:lnTo>
                  <a:pt x="46559" y="451211"/>
                </a:lnTo>
                <a:lnTo>
                  <a:pt x="22336" y="434881"/>
                </a:lnTo>
                <a:lnTo>
                  <a:pt x="5994" y="410660"/>
                </a:lnTo>
                <a:lnTo>
                  <a:pt x="0" y="381001"/>
                </a:lnTo>
                <a:lnTo>
                  <a:pt x="0" y="7619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59148" y="4971033"/>
            <a:ext cx="4274820" cy="181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Penghasilan Neto</a:t>
            </a:r>
            <a:r>
              <a:rPr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(setahun/disetahunkan)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42240" algn="ctr">
              <a:lnSpc>
                <a:spcPct val="100000"/>
              </a:lnSpc>
              <a:spcBef>
                <a:spcPts val="1775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Dikurangi</a:t>
            </a:r>
            <a:r>
              <a:rPr sz="18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PTKP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 panose="02020603050405020304"/>
              <a:cs typeface="Times New Roman" panose="02020603050405020304"/>
            </a:endParaRPr>
          </a:p>
          <a:p>
            <a:pPr marL="143510" algn="ctr">
              <a:lnSpc>
                <a:spcPct val="100000"/>
              </a:lnSpc>
            </a:pPr>
            <a:r>
              <a:rPr sz="1800" spc="-10" dirty="0">
                <a:latin typeface="Arial" panose="020B0604020202020204"/>
                <a:cs typeface="Arial" panose="020B0604020202020204"/>
              </a:rPr>
              <a:t>Penghasilan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Kena</a:t>
            </a:r>
            <a:r>
              <a:rPr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Pajak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42875" algn="ctr">
              <a:lnSpc>
                <a:spcPct val="100000"/>
              </a:lnSpc>
              <a:spcBef>
                <a:spcPts val="178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Dikenakan 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Pasal</a:t>
            </a:r>
            <a:r>
              <a:rPr sz="1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17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67961" y="229361"/>
            <a:ext cx="36576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7961" y="229361"/>
            <a:ext cx="3657600" cy="685800"/>
          </a:xfrm>
          <a:custGeom>
            <a:avLst/>
            <a:gdLst/>
            <a:ahLst/>
            <a:cxnLst/>
            <a:rect l="l" t="t" r="r" b="b"/>
            <a:pathLst>
              <a:path w="365760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3543300" y="0"/>
                </a:lnTo>
                <a:lnTo>
                  <a:pt x="3587787" y="8983"/>
                </a:lnTo>
                <a:lnTo>
                  <a:pt x="3624119" y="33480"/>
                </a:lnTo>
                <a:lnTo>
                  <a:pt x="3648616" y="69812"/>
                </a:lnTo>
                <a:lnTo>
                  <a:pt x="3657600" y="114300"/>
                </a:lnTo>
                <a:lnTo>
                  <a:pt x="3657600" y="571500"/>
                </a:lnTo>
                <a:lnTo>
                  <a:pt x="3648616" y="615987"/>
                </a:lnTo>
                <a:lnTo>
                  <a:pt x="3624119" y="652319"/>
                </a:lnTo>
                <a:lnTo>
                  <a:pt x="3587787" y="676816"/>
                </a:lnTo>
                <a:lnTo>
                  <a:pt x="354330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10836" y="364947"/>
            <a:ext cx="33693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Times New Roman" panose="02020603050405020304"/>
                <a:cs typeface="Times New Roman" panose="02020603050405020304"/>
              </a:rPr>
              <a:t>Penghitungan </a:t>
            </a: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Pasal</a:t>
            </a:r>
            <a:r>
              <a:rPr sz="2400" b="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6361" y="1219961"/>
            <a:ext cx="1981200" cy="399415"/>
          </a:xfrm>
          <a:prstGeom prst="rect">
            <a:avLst/>
          </a:prstGeom>
          <a:solidFill>
            <a:srgbClr val="FFFF00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Rp54.000.000,-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1961" y="1219961"/>
            <a:ext cx="3352800" cy="399415"/>
          </a:xfrm>
          <a:prstGeom prst="rect">
            <a:avLst/>
          </a:prstGeom>
          <a:solidFill>
            <a:srgbClr val="00CC99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Untuk diri </a:t>
            </a:r>
            <a:r>
              <a:rPr sz="18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Wajib</a:t>
            </a:r>
            <a:r>
              <a:rPr sz="1800" spc="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Pajak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361" y="1905761"/>
            <a:ext cx="1981200" cy="399415"/>
          </a:xfrm>
          <a:prstGeom prst="rect">
            <a:avLst/>
          </a:prstGeom>
          <a:solidFill>
            <a:srgbClr val="FFFF00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Rp4.500.000,-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6361" y="2591561"/>
            <a:ext cx="1981200" cy="1080770"/>
          </a:xfrm>
          <a:prstGeom prst="rect">
            <a:avLst/>
          </a:prstGeom>
          <a:solidFill>
            <a:srgbClr val="FFFF00"/>
          </a:solidFill>
          <a:ln w="25907">
            <a:solidFill>
              <a:srgbClr val="0094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6700">
              <a:lnSpc>
                <a:spcPct val="100000"/>
              </a:lnSpc>
              <a:spcBef>
                <a:spcPts val="147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Rp4.500.000,-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961" y="1905761"/>
            <a:ext cx="3352800" cy="399415"/>
          </a:xfrm>
          <a:prstGeom prst="rect">
            <a:avLst/>
          </a:prstGeom>
          <a:solidFill>
            <a:srgbClr val="00CC99"/>
          </a:solidFill>
          <a:ln w="25907">
            <a:solidFill>
              <a:srgbClr val="00946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965"/>
              </a:spcBef>
            </a:pPr>
            <a:r>
              <a:rPr sz="18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Tambahan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utk 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WP</a:t>
            </a:r>
            <a:r>
              <a:rPr sz="18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Kawin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961" y="2591561"/>
            <a:ext cx="3352800" cy="1828800"/>
          </a:xfrm>
          <a:custGeom>
            <a:avLst/>
            <a:gdLst/>
            <a:ahLst/>
            <a:cxnLst/>
            <a:rect l="l" t="t" r="r" b="b"/>
            <a:pathLst>
              <a:path w="3352800" h="1828800">
                <a:moveTo>
                  <a:pt x="0" y="1828800"/>
                </a:moveTo>
                <a:lnTo>
                  <a:pt x="3352799" y="1828800"/>
                </a:lnTo>
                <a:lnTo>
                  <a:pt x="3352799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961" y="2591561"/>
            <a:ext cx="3352800" cy="1828800"/>
          </a:xfrm>
          <a:custGeom>
            <a:avLst/>
            <a:gdLst/>
            <a:ahLst/>
            <a:cxnLst/>
            <a:rect l="l" t="t" r="r" b="b"/>
            <a:pathLst>
              <a:path w="3352800" h="1828800">
                <a:moveTo>
                  <a:pt x="0" y="1828800"/>
                </a:moveTo>
                <a:lnTo>
                  <a:pt x="3352799" y="1828800"/>
                </a:lnTo>
                <a:lnTo>
                  <a:pt x="3352799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29577" y="2664078"/>
            <a:ext cx="982344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indent="3867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tuk 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keluarga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4861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5917" y="2664078"/>
            <a:ext cx="84010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159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setiap  seda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ah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28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3275" y="2664078"/>
            <a:ext cx="107950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am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  anggota  semenda  keturunan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6445" y="3486734"/>
            <a:ext cx="194818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13105" algn="l"/>
                <a:tab pos="1438275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	s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rta	anak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3275" y="3761613"/>
            <a:ext cx="31813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angkat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yg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menjadi tanggungan 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sepenuhnya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maksimal 3</a:t>
            </a:r>
            <a:r>
              <a:rPr sz="1800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orang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9961" y="1296161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81000" y="228600"/>
                </a:lnTo>
                <a:lnTo>
                  <a:pt x="381000" y="304800"/>
                </a:lnTo>
                <a:lnTo>
                  <a:pt x="5334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961" y="1296161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76200"/>
                </a:moveTo>
                <a:lnTo>
                  <a:pt x="381000" y="76200"/>
                </a:lnTo>
                <a:lnTo>
                  <a:pt x="381000" y="0"/>
                </a:lnTo>
                <a:lnTo>
                  <a:pt x="533400" y="152400"/>
                </a:lnTo>
                <a:lnTo>
                  <a:pt x="381000" y="304800"/>
                </a:lnTo>
                <a:lnTo>
                  <a:pt x="3810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961" y="19819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342900" y="0"/>
                </a:moveTo>
                <a:lnTo>
                  <a:pt x="3429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342900" y="285750"/>
                </a:lnTo>
                <a:lnTo>
                  <a:pt x="342900" y="381000"/>
                </a:lnTo>
                <a:lnTo>
                  <a:pt x="533400" y="1905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961" y="19819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95250"/>
                </a:moveTo>
                <a:lnTo>
                  <a:pt x="342900" y="95250"/>
                </a:lnTo>
                <a:lnTo>
                  <a:pt x="342900" y="0"/>
                </a:lnTo>
                <a:lnTo>
                  <a:pt x="533400" y="190500"/>
                </a:lnTo>
                <a:lnTo>
                  <a:pt x="342900" y="381000"/>
                </a:lnTo>
                <a:lnTo>
                  <a:pt x="3429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961" y="32773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342900" y="0"/>
                </a:moveTo>
                <a:lnTo>
                  <a:pt x="3429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342900" y="285750"/>
                </a:lnTo>
                <a:lnTo>
                  <a:pt x="342900" y="381000"/>
                </a:lnTo>
                <a:lnTo>
                  <a:pt x="533400" y="1905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961" y="3277361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95250"/>
                </a:moveTo>
                <a:lnTo>
                  <a:pt x="342900" y="95250"/>
                </a:lnTo>
                <a:lnTo>
                  <a:pt x="342900" y="0"/>
                </a:lnTo>
                <a:lnTo>
                  <a:pt x="533400" y="190500"/>
                </a:lnTo>
                <a:lnTo>
                  <a:pt x="342900" y="381000"/>
                </a:lnTo>
                <a:lnTo>
                  <a:pt x="3429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96361" y="5106161"/>
            <a:ext cx="6248400" cy="768985"/>
          </a:xfrm>
          <a:prstGeom prst="rect">
            <a:avLst/>
          </a:prstGeom>
          <a:solidFill>
            <a:srgbClr val="92D050"/>
          </a:solidFill>
          <a:ln w="25907">
            <a:solidFill>
              <a:srgbClr val="00946E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 marL="90805" marR="107950">
              <a:lnSpc>
                <a:spcPct val="100000"/>
              </a:lnSpc>
              <a:spcBef>
                <a:spcPts val="1695"/>
              </a:spcBef>
              <a:tabLst>
                <a:tab pos="2757805" algn="l"/>
              </a:tabLst>
            </a:pPr>
            <a:r>
              <a:rPr sz="1800" spc="-5" dirty="0">
                <a:latin typeface="Arial" panose="020B0604020202020204"/>
                <a:cs typeface="Arial" panose="020B0604020202020204"/>
              </a:rPr>
              <a:t>penerapan </a:t>
            </a:r>
            <a:r>
              <a:rPr sz="1800" dirty="0">
                <a:latin typeface="Arial" panose="020B0604020202020204"/>
                <a:cs typeface="Arial" panose="020B0604020202020204"/>
              </a:rPr>
              <a:t>PTKP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ditentukan oleh keadaan pada </a:t>
            </a:r>
            <a:r>
              <a:rPr sz="1800" spc="-15" dirty="0">
                <a:latin typeface="Arial" panose="020B0604020202020204"/>
                <a:cs typeface="Arial" panose="020B0604020202020204"/>
              </a:rPr>
              <a:t>awal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tahun  kalender atau</a:t>
            </a:r>
            <a:r>
              <a:rPr sz="1800" spc="4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15" dirty="0">
                <a:latin typeface="Arial" panose="020B0604020202020204"/>
                <a:cs typeface="Arial" panose="020B0604020202020204"/>
              </a:rPr>
              <a:t>awal</a:t>
            </a:r>
            <a:r>
              <a:rPr sz="1800" spc="4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bulan	dari bagian tahun</a:t>
            </a:r>
            <a:r>
              <a:rPr sz="1800" spc="2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kalender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1761" y="229361"/>
            <a:ext cx="388619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1761" y="229361"/>
            <a:ext cx="3886200" cy="762000"/>
          </a:xfrm>
          <a:custGeom>
            <a:avLst/>
            <a:gdLst/>
            <a:ahLst/>
            <a:cxnLst/>
            <a:rect l="l" t="t" r="r" b="b"/>
            <a:pathLst>
              <a:path w="3886200" h="762000">
                <a:moveTo>
                  <a:pt x="0" y="127000"/>
                </a:moveTo>
                <a:lnTo>
                  <a:pt x="9985" y="77581"/>
                </a:lnTo>
                <a:lnTo>
                  <a:pt x="37211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3759200" y="0"/>
                </a:lnTo>
                <a:lnTo>
                  <a:pt x="3808618" y="9985"/>
                </a:lnTo>
                <a:lnTo>
                  <a:pt x="3848989" y="37210"/>
                </a:lnTo>
                <a:lnTo>
                  <a:pt x="3876214" y="77581"/>
                </a:lnTo>
                <a:lnTo>
                  <a:pt x="3886199" y="127000"/>
                </a:lnTo>
                <a:lnTo>
                  <a:pt x="3886199" y="635000"/>
                </a:lnTo>
                <a:lnTo>
                  <a:pt x="3876214" y="684418"/>
                </a:lnTo>
                <a:lnTo>
                  <a:pt x="3848989" y="724789"/>
                </a:lnTo>
                <a:lnTo>
                  <a:pt x="3808618" y="752014"/>
                </a:lnTo>
                <a:lnTo>
                  <a:pt x="37592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542789" y="220167"/>
            <a:ext cx="31826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PTKP: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PMK</a:t>
            </a:r>
            <a:r>
              <a:rPr sz="2400" b="0" spc="-10" dirty="0">
                <a:latin typeface="Times New Roman" panose="02020603050405020304"/>
                <a:cs typeface="Times New Roman" panose="02020603050405020304"/>
              </a:rPr>
              <a:t> 162/PMK.011/2012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504" y="4069079"/>
            <a:ext cx="4400550" cy="1215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3872" y="2855976"/>
            <a:ext cx="2505455" cy="2429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8054" y="3855211"/>
            <a:ext cx="13074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Hanya</a:t>
            </a:r>
            <a:r>
              <a:rPr sz="1800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untuk  diri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sendiri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1399032"/>
            <a:ext cx="2743200" cy="1873250"/>
          </a:xfrm>
          <a:custGeom>
            <a:avLst/>
            <a:gdLst/>
            <a:ahLst/>
            <a:cxnLst/>
            <a:rect l="l" t="t" r="r" b="b"/>
            <a:pathLst>
              <a:path w="2743200" h="1873250">
                <a:moveTo>
                  <a:pt x="2415286" y="0"/>
                </a:moveTo>
                <a:lnTo>
                  <a:pt x="327939" y="0"/>
                </a:lnTo>
                <a:lnTo>
                  <a:pt x="279479" y="3555"/>
                </a:lnTo>
                <a:lnTo>
                  <a:pt x="233226" y="13883"/>
                </a:lnTo>
                <a:lnTo>
                  <a:pt x="189688" y="30477"/>
                </a:lnTo>
                <a:lnTo>
                  <a:pt x="149373" y="52828"/>
                </a:lnTo>
                <a:lnTo>
                  <a:pt x="112787" y="80431"/>
                </a:lnTo>
                <a:lnTo>
                  <a:pt x="80438" y="112778"/>
                </a:lnTo>
                <a:lnTo>
                  <a:pt x="52833" y="149361"/>
                </a:lnTo>
                <a:lnTo>
                  <a:pt x="30479" y="189673"/>
                </a:lnTo>
                <a:lnTo>
                  <a:pt x="13884" y="233208"/>
                </a:lnTo>
                <a:lnTo>
                  <a:pt x="3555" y="279457"/>
                </a:lnTo>
                <a:lnTo>
                  <a:pt x="0" y="327913"/>
                </a:lnTo>
                <a:lnTo>
                  <a:pt x="0" y="1545081"/>
                </a:lnTo>
                <a:lnTo>
                  <a:pt x="3555" y="1593538"/>
                </a:lnTo>
                <a:lnTo>
                  <a:pt x="13884" y="1639787"/>
                </a:lnTo>
                <a:lnTo>
                  <a:pt x="30479" y="1683322"/>
                </a:lnTo>
                <a:lnTo>
                  <a:pt x="52833" y="1723634"/>
                </a:lnTo>
                <a:lnTo>
                  <a:pt x="80438" y="1760217"/>
                </a:lnTo>
                <a:lnTo>
                  <a:pt x="112787" y="1792564"/>
                </a:lnTo>
                <a:lnTo>
                  <a:pt x="149373" y="1820167"/>
                </a:lnTo>
                <a:lnTo>
                  <a:pt x="189688" y="1842518"/>
                </a:lnTo>
                <a:lnTo>
                  <a:pt x="233226" y="1859112"/>
                </a:lnTo>
                <a:lnTo>
                  <a:pt x="279479" y="1869440"/>
                </a:lnTo>
                <a:lnTo>
                  <a:pt x="327939" y="1872995"/>
                </a:lnTo>
                <a:lnTo>
                  <a:pt x="2415286" y="1872995"/>
                </a:lnTo>
                <a:lnTo>
                  <a:pt x="2463742" y="1869440"/>
                </a:lnTo>
                <a:lnTo>
                  <a:pt x="2509991" y="1859112"/>
                </a:lnTo>
                <a:lnTo>
                  <a:pt x="2553526" y="1842518"/>
                </a:lnTo>
                <a:lnTo>
                  <a:pt x="2593838" y="1820167"/>
                </a:lnTo>
                <a:lnTo>
                  <a:pt x="2630421" y="1792564"/>
                </a:lnTo>
                <a:lnTo>
                  <a:pt x="2662768" y="1760217"/>
                </a:lnTo>
                <a:lnTo>
                  <a:pt x="2690371" y="1723634"/>
                </a:lnTo>
                <a:lnTo>
                  <a:pt x="2712722" y="1683322"/>
                </a:lnTo>
                <a:lnTo>
                  <a:pt x="2729316" y="1639787"/>
                </a:lnTo>
                <a:lnTo>
                  <a:pt x="2739644" y="1593538"/>
                </a:lnTo>
                <a:lnTo>
                  <a:pt x="2743200" y="1545081"/>
                </a:lnTo>
                <a:lnTo>
                  <a:pt x="2743200" y="327913"/>
                </a:lnTo>
                <a:lnTo>
                  <a:pt x="2739644" y="279457"/>
                </a:lnTo>
                <a:lnTo>
                  <a:pt x="2729316" y="233208"/>
                </a:lnTo>
                <a:lnTo>
                  <a:pt x="2712722" y="189673"/>
                </a:lnTo>
                <a:lnTo>
                  <a:pt x="2690371" y="149361"/>
                </a:lnTo>
                <a:lnTo>
                  <a:pt x="2662768" y="112778"/>
                </a:lnTo>
                <a:lnTo>
                  <a:pt x="2630421" y="80431"/>
                </a:lnTo>
                <a:lnTo>
                  <a:pt x="2593838" y="52828"/>
                </a:lnTo>
                <a:lnTo>
                  <a:pt x="2553526" y="30477"/>
                </a:lnTo>
                <a:lnTo>
                  <a:pt x="2509991" y="13883"/>
                </a:lnTo>
                <a:lnTo>
                  <a:pt x="2463742" y="3555"/>
                </a:lnTo>
                <a:lnTo>
                  <a:pt x="2415286" y="0"/>
                </a:lnTo>
                <a:close/>
              </a:path>
            </a:pathLst>
          </a:custGeom>
          <a:solidFill>
            <a:srgbClr val="8B7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9008" y="2756916"/>
            <a:ext cx="2624328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9008" y="1418844"/>
            <a:ext cx="2624328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7647" y="2133600"/>
            <a:ext cx="1303781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1739" y="2109216"/>
            <a:ext cx="1303782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69844" y="2187955"/>
            <a:ext cx="92583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b="1" spc="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85688" y="4107179"/>
            <a:ext cx="4202429" cy="1198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2315" y="2909316"/>
            <a:ext cx="2327148" cy="2397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37372" y="3698240"/>
            <a:ext cx="162433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Diri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sendiri;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55600" marR="5080" indent="-3556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1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  maks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72400" y="1420367"/>
            <a:ext cx="2490470" cy="2063750"/>
          </a:xfrm>
          <a:custGeom>
            <a:avLst/>
            <a:gdLst/>
            <a:ahLst/>
            <a:cxnLst/>
            <a:rect l="l" t="t" r="r" b="b"/>
            <a:pathLst>
              <a:path w="2490470" h="2063750">
                <a:moveTo>
                  <a:pt x="2128901" y="0"/>
                </a:moveTo>
                <a:lnTo>
                  <a:pt x="361315" y="0"/>
                </a:lnTo>
                <a:lnTo>
                  <a:pt x="312293" y="3298"/>
                </a:lnTo>
                <a:lnTo>
                  <a:pt x="265274" y="12908"/>
                </a:lnTo>
                <a:lnTo>
                  <a:pt x="220688" y="28398"/>
                </a:lnTo>
                <a:lnTo>
                  <a:pt x="178966" y="49337"/>
                </a:lnTo>
                <a:lnTo>
                  <a:pt x="140539" y="75294"/>
                </a:lnTo>
                <a:lnTo>
                  <a:pt x="105838" y="105838"/>
                </a:lnTo>
                <a:lnTo>
                  <a:pt x="75294" y="140539"/>
                </a:lnTo>
                <a:lnTo>
                  <a:pt x="49337" y="178966"/>
                </a:lnTo>
                <a:lnTo>
                  <a:pt x="28398" y="220688"/>
                </a:lnTo>
                <a:lnTo>
                  <a:pt x="12908" y="265274"/>
                </a:lnTo>
                <a:lnTo>
                  <a:pt x="3298" y="312293"/>
                </a:lnTo>
                <a:lnTo>
                  <a:pt x="0" y="361315"/>
                </a:lnTo>
                <a:lnTo>
                  <a:pt x="0" y="1702181"/>
                </a:lnTo>
                <a:lnTo>
                  <a:pt x="3298" y="1751202"/>
                </a:lnTo>
                <a:lnTo>
                  <a:pt x="12908" y="1798221"/>
                </a:lnTo>
                <a:lnTo>
                  <a:pt x="28398" y="1842807"/>
                </a:lnTo>
                <a:lnTo>
                  <a:pt x="49337" y="1884529"/>
                </a:lnTo>
                <a:lnTo>
                  <a:pt x="75294" y="1922956"/>
                </a:lnTo>
                <a:lnTo>
                  <a:pt x="105838" y="1957657"/>
                </a:lnTo>
                <a:lnTo>
                  <a:pt x="140539" y="1988201"/>
                </a:lnTo>
                <a:lnTo>
                  <a:pt x="178966" y="2014158"/>
                </a:lnTo>
                <a:lnTo>
                  <a:pt x="220688" y="2035097"/>
                </a:lnTo>
                <a:lnTo>
                  <a:pt x="265274" y="2050587"/>
                </a:lnTo>
                <a:lnTo>
                  <a:pt x="312293" y="2060197"/>
                </a:lnTo>
                <a:lnTo>
                  <a:pt x="361315" y="2063496"/>
                </a:lnTo>
                <a:lnTo>
                  <a:pt x="2128901" y="2063496"/>
                </a:lnTo>
                <a:lnTo>
                  <a:pt x="2177922" y="2060197"/>
                </a:lnTo>
                <a:lnTo>
                  <a:pt x="2224941" y="2050587"/>
                </a:lnTo>
                <a:lnTo>
                  <a:pt x="2269527" y="2035097"/>
                </a:lnTo>
                <a:lnTo>
                  <a:pt x="2311249" y="2014158"/>
                </a:lnTo>
                <a:lnTo>
                  <a:pt x="2349676" y="1988201"/>
                </a:lnTo>
                <a:lnTo>
                  <a:pt x="2384377" y="1957657"/>
                </a:lnTo>
                <a:lnTo>
                  <a:pt x="2414921" y="1922956"/>
                </a:lnTo>
                <a:lnTo>
                  <a:pt x="2440878" y="1884529"/>
                </a:lnTo>
                <a:lnTo>
                  <a:pt x="2461817" y="1842807"/>
                </a:lnTo>
                <a:lnTo>
                  <a:pt x="2477307" y="1798221"/>
                </a:lnTo>
                <a:lnTo>
                  <a:pt x="2486917" y="1751202"/>
                </a:lnTo>
                <a:lnTo>
                  <a:pt x="2490216" y="1702181"/>
                </a:lnTo>
                <a:lnTo>
                  <a:pt x="2490216" y="361315"/>
                </a:lnTo>
                <a:lnTo>
                  <a:pt x="2486917" y="312293"/>
                </a:lnTo>
                <a:lnTo>
                  <a:pt x="2477307" y="265274"/>
                </a:lnTo>
                <a:lnTo>
                  <a:pt x="2461817" y="220688"/>
                </a:lnTo>
                <a:lnTo>
                  <a:pt x="2440878" y="178966"/>
                </a:lnTo>
                <a:lnTo>
                  <a:pt x="2414921" y="140539"/>
                </a:lnTo>
                <a:lnTo>
                  <a:pt x="2384377" y="105838"/>
                </a:lnTo>
                <a:lnTo>
                  <a:pt x="2349676" y="75294"/>
                </a:lnTo>
                <a:lnTo>
                  <a:pt x="2311249" y="49337"/>
                </a:lnTo>
                <a:lnTo>
                  <a:pt x="2269527" y="28398"/>
                </a:lnTo>
                <a:lnTo>
                  <a:pt x="2224941" y="12908"/>
                </a:lnTo>
                <a:lnTo>
                  <a:pt x="2177922" y="3298"/>
                </a:lnTo>
                <a:lnTo>
                  <a:pt x="2128901" y="0"/>
                </a:lnTo>
                <a:close/>
              </a:path>
            </a:pathLst>
          </a:custGeom>
          <a:solidFill>
            <a:srgbClr val="F98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0311" y="2918460"/>
            <a:ext cx="2385060" cy="5105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0311" y="1443227"/>
            <a:ext cx="2385060" cy="510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8576" y="1889760"/>
            <a:ext cx="1303781" cy="10431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94192" y="1863851"/>
            <a:ext cx="582929" cy="677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74023" y="1863851"/>
            <a:ext cx="1012698" cy="6774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4192" y="2229611"/>
            <a:ext cx="1303781" cy="67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72245" y="1942846"/>
            <a:ext cx="92646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 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</a:t>
            </a:r>
            <a:r>
              <a:rPr sz="24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17947" y="3000755"/>
            <a:ext cx="2471928" cy="2318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0600" y="1432560"/>
            <a:ext cx="2667000" cy="1943100"/>
          </a:xfrm>
          <a:custGeom>
            <a:avLst/>
            <a:gdLst/>
            <a:ahLst/>
            <a:cxnLst/>
            <a:rect l="l" t="t" r="r" b="b"/>
            <a:pathLst>
              <a:path w="2667000" h="1943100">
                <a:moveTo>
                  <a:pt x="2326766" y="0"/>
                </a:moveTo>
                <a:lnTo>
                  <a:pt x="340233" y="0"/>
                </a:lnTo>
                <a:lnTo>
                  <a:pt x="294053" y="3104"/>
                </a:lnTo>
                <a:lnTo>
                  <a:pt x="249766" y="12149"/>
                </a:lnTo>
                <a:lnTo>
                  <a:pt x="207775" y="26729"/>
                </a:lnTo>
                <a:lnTo>
                  <a:pt x="168486" y="46439"/>
                </a:lnTo>
                <a:lnTo>
                  <a:pt x="132303" y="70875"/>
                </a:lnTo>
                <a:lnTo>
                  <a:pt x="99631" y="99631"/>
                </a:lnTo>
                <a:lnTo>
                  <a:pt x="70875" y="132303"/>
                </a:lnTo>
                <a:lnTo>
                  <a:pt x="46439" y="168486"/>
                </a:lnTo>
                <a:lnTo>
                  <a:pt x="26729" y="207775"/>
                </a:lnTo>
                <a:lnTo>
                  <a:pt x="12149" y="249766"/>
                </a:lnTo>
                <a:lnTo>
                  <a:pt x="3104" y="294053"/>
                </a:lnTo>
                <a:lnTo>
                  <a:pt x="0" y="340232"/>
                </a:lnTo>
                <a:lnTo>
                  <a:pt x="0" y="1602866"/>
                </a:lnTo>
                <a:lnTo>
                  <a:pt x="3104" y="1649046"/>
                </a:lnTo>
                <a:lnTo>
                  <a:pt x="12149" y="1693333"/>
                </a:lnTo>
                <a:lnTo>
                  <a:pt x="26729" y="1735324"/>
                </a:lnTo>
                <a:lnTo>
                  <a:pt x="46439" y="1774613"/>
                </a:lnTo>
                <a:lnTo>
                  <a:pt x="70875" y="1810796"/>
                </a:lnTo>
                <a:lnTo>
                  <a:pt x="99631" y="1843468"/>
                </a:lnTo>
                <a:lnTo>
                  <a:pt x="132303" y="1872224"/>
                </a:lnTo>
                <a:lnTo>
                  <a:pt x="168486" y="1896660"/>
                </a:lnTo>
                <a:lnTo>
                  <a:pt x="207775" y="1916370"/>
                </a:lnTo>
                <a:lnTo>
                  <a:pt x="249766" y="1930950"/>
                </a:lnTo>
                <a:lnTo>
                  <a:pt x="294053" y="1939995"/>
                </a:lnTo>
                <a:lnTo>
                  <a:pt x="340233" y="1943100"/>
                </a:lnTo>
                <a:lnTo>
                  <a:pt x="2326766" y="1943100"/>
                </a:lnTo>
                <a:lnTo>
                  <a:pt x="2372946" y="1939995"/>
                </a:lnTo>
                <a:lnTo>
                  <a:pt x="2417233" y="1930950"/>
                </a:lnTo>
                <a:lnTo>
                  <a:pt x="2459224" y="1916370"/>
                </a:lnTo>
                <a:lnTo>
                  <a:pt x="2498513" y="1896660"/>
                </a:lnTo>
                <a:lnTo>
                  <a:pt x="2534696" y="1872224"/>
                </a:lnTo>
                <a:lnTo>
                  <a:pt x="2567368" y="1843468"/>
                </a:lnTo>
                <a:lnTo>
                  <a:pt x="2596124" y="1810796"/>
                </a:lnTo>
                <a:lnTo>
                  <a:pt x="2620560" y="1774613"/>
                </a:lnTo>
                <a:lnTo>
                  <a:pt x="2640270" y="1735324"/>
                </a:lnTo>
                <a:lnTo>
                  <a:pt x="2654850" y="1693333"/>
                </a:lnTo>
                <a:lnTo>
                  <a:pt x="2663895" y="1649046"/>
                </a:lnTo>
                <a:lnTo>
                  <a:pt x="2667000" y="1602866"/>
                </a:lnTo>
                <a:lnTo>
                  <a:pt x="2667000" y="340232"/>
                </a:lnTo>
                <a:lnTo>
                  <a:pt x="2663895" y="294053"/>
                </a:lnTo>
                <a:lnTo>
                  <a:pt x="2654850" y="249766"/>
                </a:lnTo>
                <a:lnTo>
                  <a:pt x="2640270" y="207775"/>
                </a:lnTo>
                <a:lnTo>
                  <a:pt x="2620560" y="168486"/>
                </a:lnTo>
                <a:lnTo>
                  <a:pt x="2596124" y="132303"/>
                </a:lnTo>
                <a:lnTo>
                  <a:pt x="2567368" y="99631"/>
                </a:lnTo>
                <a:lnTo>
                  <a:pt x="2534696" y="70875"/>
                </a:lnTo>
                <a:lnTo>
                  <a:pt x="2498513" y="46439"/>
                </a:lnTo>
                <a:lnTo>
                  <a:pt x="2459224" y="26729"/>
                </a:lnTo>
                <a:lnTo>
                  <a:pt x="2417233" y="12149"/>
                </a:lnTo>
                <a:lnTo>
                  <a:pt x="2372946" y="3104"/>
                </a:lnTo>
                <a:lnTo>
                  <a:pt x="2326766" y="0"/>
                </a:lnTo>
                <a:close/>
              </a:path>
            </a:pathLst>
          </a:custGeom>
          <a:solidFill>
            <a:srgbClr val="0AB4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64608" y="2842260"/>
            <a:ext cx="2549652" cy="4831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64608" y="1455419"/>
            <a:ext cx="2549652" cy="4815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36565" y="3679952"/>
            <a:ext cx="172212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Diri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sendiri;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55600" indent="-3556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Status</a:t>
            </a:r>
            <a:r>
              <a:rPr sz="1800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kawin;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355600" marR="102235" indent="-3556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1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  maks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52415" y="1680972"/>
            <a:ext cx="2654045" cy="1408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3164" y="1656588"/>
            <a:ext cx="1303782" cy="6774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6632" y="2022348"/>
            <a:ext cx="2196845" cy="6774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28032" y="2388107"/>
            <a:ext cx="2654045" cy="6774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05832" y="1735073"/>
            <a:ext cx="227711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16865" indent="8255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Kawin 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Suami</a:t>
            </a:r>
            <a:r>
              <a:rPr sz="2400" b="1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berpenghasilan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91561" y="5715761"/>
            <a:ext cx="7010400" cy="914400"/>
          </a:xfrm>
          <a:custGeom>
            <a:avLst/>
            <a:gdLst/>
            <a:ahLst/>
            <a:cxnLst/>
            <a:rect l="l" t="t" r="r" b="b"/>
            <a:pathLst>
              <a:path w="7010400" h="914400">
                <a:moveTo>
                  <a:pt x="685800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1987"/>
                </a:lnTo>
                <a:lnTo>
                  <a:pt x="7769" y="810161"/>
                </a:lnTo>
                <a:lnTo>
                  <a:pt x="29405" y="852000"/>
                </a:lnTo>
                <a:lnTo>
                  <a:pt x="62396" y="884993"/>
                </a:lnTo>
                <a:lnTo>
                  <a:pt x="104231" y="906629"/>
                </a:lnTo>
                <a:lnTo>
                  <a:pt x="152400" y="914400"/>
                </a:lnTo>
                <a:lnTo>
                  <a:pt x="6858000" y="914400"/>
                </a:lnTo>
                <a:lnTo>
                  <a:pt x="6906182" y="906629"/>
                </a:lnTo>
                <a:lnTo>
                  <a:pt x="6948019" y="884993"/>
                </a:lnTo>
                <a:lnTo>
                  <a:pt x="6981005" y="852000"/>
                </a:lnTo>
                <a:lnTo>
                  <a:pt x="7002633" y="810161"/>
                </a:lnTo>
                <a:lnTo>
                  <a:pt x="7010400" y="761987"/>
                </a:lnTo>
                <a:lnTo>
                  <a:pt x="7010400" y="152400"/>
                </a:lnTo>
                <a:lnTo>
                  <a:pt x="7002633" y="104231"/>
                </a:lnTo>
                <a:lnTo>
                  <a:pt x="6981005" y="62396"/>
                </a:lnTo>
                <a:lnTo>
                  <a:pt x="6948019" y="29405"/>
                </a:lnTo>
                <a:lnTo>
                  <a:pt x="6906182" y="7769"/>
                </a:lnTo>
                <a:lnTo>
                  <a:pt x="6858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1561" y="5715761"/>
            <a:ext cx="7010400" cy="914400"/>
          </a:xfrm>
          <a:custGeom>
            <a:avLst/>
            <a:gdLst/>
            <a:ahLst/>
            <a:cxnLst/>
            <a:rect l="l" t="t" r="r" b="b"/>
            <a:pathLst>
              <a:path w="7010400" h="9144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6858000" y="0"/>
                </a:lnTo>
                <a:lnTo>
                  <a:pt x="6906182" y="7769"/>
                </a:lnTo>
                <a:lnTo>
                  <a:pt x="6948019" y="29405"/>
                </a:lnTo>
                <a:lnTo>
                  <a:pt x="6981005" y="62396"/>
                </a:lnTo>
                <a:lnTo>
                  <a:pt x="7002633" y="104231"/>
                </a:lnTo>
                <a:lnTo>
                  <a:pt x="7010400" y="152400"/>
                </a:lnTo>
                <a:lnTo>
                  <a:pt x="7010400" y="761987"/>
                </a:lnTo>
                <a:lnTo>
                  <a:pt x="7002633" y="810161"/>
                </a:lnTo>
                <a:lnTo>
                  <a:pt x="6981005" y="852000"/>
                </a:lnTo>
                <a:lnTo>
                  <a:pt x="6948019" y="884993"/>
                </a:lnTo>
                <a:lnTo>
                  <a:pt x="6906182" y="906629"/>
                </a:lnTo>
                <a:lnTo>
                  <a:pt x="6858000" y="914400"/>
                </a:lnTo>
                <a:lnTo>
                  <a:pt x="152400" y="914400"/>
                </a:lnTo>
                <a:lnTo>
                  <a:pt x="104231" y="906629"/>
                </a:lnTo>
                <a:lnTo>
                  <a:pt x="62396" y="884993"/>
                </a:lnTo>
                <a:lnTo>
                  <a:pt x="29405" y="852000"/>
                </a:lnTo>
                <a:lnTo>
                  <a:pt x="7769" y="810161"/>
                </a:lnTo>
                <a:lnTo>
                  <a:pt x="0" y="761987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90266" y="5743143"/>
            <a:ext cx="641159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menunjukkan 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ket.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tertulis dari pemerintah daerah setempat  serendah-rendahnya kecamatan 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bahwa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suami tidak menerima/  memperoleh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penghasilan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99582" y="5334761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600" y="190500"/>
                </a:moveTo>
                <a:lnTo>
                  <a:pt x="0" y="190500"/>
                </a:lnTo>
                <a:lnTo>
                  <a:pt x="304800" y="381000"/>
                </a:lnTo>
                <a:lnTo>
                  <a:pt x="609600" y="190500"/>
                </a:lnTo>
                <a:close/>
              </a:path>
              <a:path w="609600" h="381000">
                <a:moveTo>
                  <a:pt x="457200" y="0"/>
                </a:moveTo>
                <a:lnTo>
                  <a:pt x="152400" y="0"/>
                </a:lnTo>
                <a:lnTo>
                  <a:pt x="152400" y="190500"/>
                </a:lnTo>
                <a:lnTo>
                  <a:pt x="457200" y="190500"/>
                </a:lnTo>
                <a:lnTo>
                  <a:pt x="4572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99582" y="5334761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190500"/>
                </a:moveTo>
                <a:lnTo>
                  <a:pt x="152400" y="1905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190500"/>
                </a:lnTo>
                <a:lnTo>
                  <a:pt x="609600" y="190500"/>
                </a:lnTo>
                <a:lnTo>
                  <a:pt x="304800" y="3810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3225800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1" y="37211"/>
                </a:lnTo>
                <a:lnTo>
                  <a:pt x="9985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5" y="684418"/>
                </a:lnTo>
                <a:lnTo>
                  <a:pt x="37210" y="724788"/>
                </a:lnTo>
                <a:lnTo>
                  <a:pt x="77581" y="752014"/>
                </a:lnTo>
                <a:lnTo>
                  <a:pt x="127000" y="762000"/>
                </a:lnTo>
                <a:lnTo>
                  <a:pt x="3225800" y="762000"/>
                </a:lnTo>
                <a:lnTo>
                  <a:pt x="3275218" y="752014"/>
                </a:lnTo>
                <a:lnTo>
                  <a:pt x="3315589" y="724788"/>
                </a:lnTo>
                <a:lnTo>
                  <a:pt x="3342814" y="684418"/>
                </a:lnTo>
                <a:lnTo>
                  <a:pt x="3352800" y="635000"/>
                </a:lnTo>
                <a:lnTo>
                  <a:pt x="3352800" y="127000"/>
                </a:lnTo>
                <a:lnTo>
                  <a:pt x="3342814" y="77581"/>
                </a:lnTo>
                <a:lnTo>
                  <a:pt x="3315589" y="37211"/>
                </a:lnTo>
                <a:lnTo>
                  <a:pt x="3275218" y="9985"/>
                </a:lnTo>
                <a:lnTo>
                  <a:pt x="3225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0" y="127000"/>
                </a:moveTo>
                <a:lnTo>
                  <a:pt x="9985" y="77581"/>
                </a:lnTo>
                <a:lnTo>
                  <a:pt x="37211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3225800" y="0"/>
                </a:lnTo>
                <a:lnTo>
                  <a:pt x="3275218" y="9985"/>
                </a:lnTo>
                <a:lnTo>
                  <a:pt x="3315589" y="37211"/>
                </a:lnTo>
                <a:lnTo>
                  <a:pt x="3342814" y="77581"/>
                </a:lnTo>
                <a:lnTo>
                  <a:pt x="3352800" y="127000"/>
                </a:lnTo>
                <a:lnTo>
                  <a:pt x="3352800" y="635000"/>
                </a:lnTo>
                <a:lnTo>
                  <a:pt x="3342814" y="684418"/>
                </a:lnTo>
                <a:lnTo>
                  <a:pt x="3315589" y="724788"/>
                </a:lnTo>
                <a:lnTo>
                  <a:pt x="3275218" y="752014"/>
                </a:lnTo>
                <a:lnTo>
                  <a:pt x="3225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90261" y="632205"/>
            <a:ext cx="210566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PTKP</a:t>
            </a:r>
            <a:r>
              <a:rPr sz="2400" b="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Karyawati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00200"/>
            <a:ext cx="4767072" cy="1001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2664" y="1776983"/>
            <a:ext cx="924306" cy="6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0717" y="1861820"/>
            <a:ext cx="5467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 panose="020B0604030504040204"/>
                <a:cs typeface="Verdana" panose="020B0604030504040204"/>
              </a:rPr>
              <a:t>5%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8227" y="2057780"/>
            <a:ext cx="287083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Sampai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dengan 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</a:t>
            </a:r>
            <a:r>
              <a:rPr sz="1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2727960"/>
            <a:ext cx="5404104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6064" y="2918460"/>
            <a:ext cx="1117853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23609" y="3003550"/>
            <a:ext cx="7404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 panose="020B0604030504040204"/>
                <a:cs typeface="Verdana" panose="020B0604030504040204"/>
              </a:rPr>
              <a:t>15%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1736" y="3212084"/>
            <a:ext cx="36061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Diatas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 s.d. 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250</a:t>
            </a:r>
            <a:r>
              <a:rPr sz="1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3810000"/>
            <a:ext cx="6120384" cy="1013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1864" y="3985259"/>
            <a:ext cx="1117853" cy="67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9917" y="4069842"/>
            <a:ext cx="7416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 panose="020B0604030504040204"/>
                <a:cs typeface="Verdana" panose="020B0604030504040204"/>
              </a:rPr>
              <a:t>25%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6024" y="4295013"/>
            <a:ext cx="373443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Diatas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250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 s.d. 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500</a:t>
            </a:r>
            <a:r>
              <a:rPr sz="18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0" y="4953000"/>
            <a:ext cx="6781800" cy="1019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6140" y="5204459"/>
            <a:ext cx="1117854" cy="677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94828" y="5290515"/>
            <a:ext cx="7404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 panose="020B0604030504040204"/>
                <a:cs typeface="Verdana" panose="020B0604030504040204"/>
              </a:rPr>
              <a:t>30%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2354" y="5433466"/>
            <a:ext cx="205867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Di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atas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Rp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500</a:t>
            </a:r>
            <a:r>
              <a:rPr sz="1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juta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16622" y="1440561"/>
            <a:ext cx="2966720" cy="2141855"/>
          </a:xfrm>
          <a:custGeom>
            <a:avLst/>
            <a:gdLst/>
            <a:ahLst/>
            <a:cxnLst/>
            <a:rect l="l" t="t" r="r" b="b"/>
            <a:pathLst>
              <a:path w="2966720" h="2141854">
                <a:moveTo>
                  <a:pt x="0" y="0"/>
                </a:moveTo>
                <a:lnTo>
                  <a:pt x="680338" y="1030351"/>
                </a:lnTo>
                <a:lnTo>
                  <a:pt x="680338" y="1824101"/>
                </a:lnTo>
                <a:lnTo>
                  <a:pt x="683780" y="1871027"/>
                </a:lnTo>
                <a:lnTo>
                  <a:pt x="693778" y="1915812"/>
                </a:lnTo>
                <a:lnTo>
                  <a:pt x="709842" y="1957966"/>
                </a:lnTo>
                <a:lnTo>
                  <a:pt x="731480" y="1996999"/>
                </a:lnTo>
                <a:lnTo>
                  <a:pt x="758204" y="2032419"/>
                </a:lnTo>
                <a:lnTo>
                  <a:pt x="789520" y="2063735"/>
                </a:lnTo>
                <a:lnTo>
                  <a:pt x="824940" y="2090459"/>
                </a:lnTo>
                <a:lnTo>
                  <a:pt x="863973" y="2112097"/>
                </a:lnTo>
                <a:lnTo>
                  <a:pt x="906127" y="2128161"/>
                </a:lnTo>
                <a:lnTo>
                  <a:pt x="950912" y="2138159"/>
                </a:lnTo>
                <a:lnTo>
                  <a:pt x="997838" y="2141601"/>
                </a:lnTo>
                <a:lnTo>
                  <a:pt x="2648838" y="2141601"/>
                </a:lnTo>
                <a:lnTo>
                  <a:pt x="2695765" y="2138159"/>
                </a:lnTo>
                <a:lnTo>
                  <a:pt x="2740550" y="2128161"/>
                </a:lnTo>
                <a:lnTo>
                  <a:pt x="2782704" y="2112097"/>
                </a:lnTo>
                <a:lnTo>
                  <a:pt x="2821737" y="2090459"/>
                </a:lnTo>
                <a:lnTo>
                  <a:pt x="2857157" y="2063735"/>
                </a:lnTo>
                <a:lnTo>
                  <a:pt x="2888473" y="2032419"/>
                </a:lnTo>
                <a:lnTo>
                  <a:pt x="2915197" y="1996999"/>
                </a:lnTo>
                <a:lnTo>
                  <a:pt x="2936835" y="1957966"/>
                </a:lnTo>
                <a:lnTo>
                  <a:pt x="2952899" y="1915812"/>
                </a:lnTo>
                <a:lnTo>
                  <a:pt x="2962897" y="1871027"/>
                </a:lnTo>
                <a:lnTo>
                  <a:pt x="2966338" y="1824101"/>
                </a:lnTo>
                <a:lnTo>
                  <a:pt x="2966338" y="554101"/>
                </a:lnTo>
                <a:lnTo>
                  <a:pt x="680338" y="554101"/>
                </a:lnTo>
                <a:lnTo>
                  <a:pt x="0" y="0"/>
                </a:lnTo>
                <a:close/>
              </a:path>
              <a:path w="2966720" h="2141854">
                <a:moveTo>
                  <a:pt x="2648838" y="236600"/>
                </a:moveTo>
                <a:lnTo>
                  <a:pt x="997838" y="236600"/>
                </a:lnTo>
                <a:lnTo>
                  <a:pt x="950912" y="240042"/>
                </a:lnTo>
                <a:lnTo>
                  <a:pt x="906127" y="250040"/>
                </a:lnTo>
                <a:lnTo>
                  <a:pt x="863973" y="266104"/>
                </a:lnTo>
                <a:lnTo>
                  <a:pt x="824940" y="287742"/>
                </a:lnTo>
                <a:lnTo>
                  <a:pt x="789520" y="314466"/>
                </a:lnTo>
                <a:lnTo>
                  <a:pt x="758204" y="345782"/>
                </a:lnTo>
                <a:lnTo>
                  <a:pt x="731480" y="381202"/>
                </a:lnTo>
                <a:lnTo>
                  <a:pt x="709842" y="420235"/>
                </a:lnTo>
                <a:lnTo>
                  <a:pt x="693778" y="462389"/>
                </a:lnTo>
                <a:lnTo>
                  <a:pt x="683780" y="507174"/>
                </a:lnTo>
                <a:lnTo>
                  <a:pt x="680338" y="554101"/>
                </a:lnTo>
                <a:lnTo>
                  <a:pt x="2966338" y="554101"/>
                </a:lnTo>
                <a:lnTo>
                  <a:pt x="2962897" y="507174"/>
                </a:lnTo>
                <a:lnTo>
                  <a:pt x="2952899" y="462389"/>
                </a:lnTo>
                <a:lnTo>
                  <a:pt x="2936835" y="420235"/>
                </a:lnTo>
                <a:lnTo>
                  <a:pt x="2915197" y="381202"/>
                </a:lnTo>
                <a:lnTo>
                  <a:pt x="2888473" y="345782"/>
                </a:lnTo>
                <a:lnTo>
                  <a:pt x="2857157" y="314466"/>
                </a:lnTo>
                <a:lnTo>
                  <a:pt x="2821737" y="287742"/>
                </a:lnTo>
                <a:lnTo>
                  <a:pt x="2782704" y="266104"/>
                </a:lnTo>
                <a:lnTo>
                  <a:pt x="2740550" y="250040"/>
                </a:lnTo>
                <a:lnTo>
                  <a:pt x="2695765" y="240042"/>
                </a:lnTo>
                <a:lnTo>
                  <a:pt x="2648838" y="2366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6622" y="1440561"/>
            <a:ext cx="2966720" cy="2141855"/>
          </a:xfrm>
          <a:custGeom>
            <a:avLst/>
            <a:gdLst/>
            <a:ahLst/>
            <a:cxnLst/>
            <a:rect l="l" t="t" r="r" b="b"/>
            <a:pathLst>
              <a:path w="2966720" h="2141854">
                <a:moveTo>
                  <a:pt x="680338" y="554101"/>
                </a:moveTo>
                <a:lnTo>
                  <a:pt x="683780" y="507174"/>
                </a:lnTo>
                <a:lnTo>
                  <a:pt x="693778" y="462389"/>
                </a:lnTo>
                <a:lnTo>
                  <a:pt x="709842" y="420235"/>
                </a:lnTo>
                <a:lnTo>
                  <a:pt x="731480" y="381202"/>
                </a:lnTo>
                <a:lnTo>
                  <a:pt x="758204" y="345782"/>
                </a:lnTo>
                <a:lnTo>
                  <a:pt x="789520" y="314466"/>
                </a:lnTo>
                <a:lnTo>
                  <a:pt x="824940" y="287742"/>
                </a:lnTo>
                <a:lnTo>
                  <a:pt x="863973" y="266104"/>
                </a:lnTo>
                <a:lnTo>
                  <a:pt x="906127" y="250040"/>
                </a:lnTo>
                <a:lnTo>
                  <a:pt x="950912" y="240042"/>
                </a:lnTo>
                <a:lnTo>
                  <a:pt x="997838" y="236600"/>
                </a:lnTo>
                <a:lnTo>
                  <a:pt x="1061338" y="236600"/>
                </a:lnTo>
                <a:lnTo>
                  <a:pt x="1632838" y="236600"/>
                </a:lnTo>
                <a:lnTo>
                  <a:pt x="2648838" y="236600"/>
                </a:lnTo>
                <a:lnTo>
                  <a:pt x="2695765" y="240042"/>
                </a:lnTo>
                <a:lnTo>
                  <a:pt x="2740550" y="250040"/>
                </a:lnTo>
                <a:lnTo>
                  <a:pt x="2782704" y="266104"/>
                </a:lnTo>
                <a:lnTo>
                  <a:pt x="2821737" y="287742"/>
                </a:lnTo>
                <a:lnTo>
                  <a:pt x="2857157" y="314466"/>
                </a:lnTo>
                <a:lnTo>
                  <a:pt x="2888473" y="345782"/>
                </a:lnTo>
                <a:lnTo>
                  <a:pt x="2915197" y="381202"/>
                </a:lnTo>
                <a:lnTo>
                  <a:pt x="2936835" y="420235"/>
                </a:lnTo>
                <a:lnTo>
                  <a:pt x="2952899" y="462389"/>
                </a:lnTo>
                <a:lnTo>
                  <a:pt x="2962897" y="507174"/>
                </a:lnTo>
                <a:lnTo>
                  <a:pt x="2966338" y="554101"/>
                </a:lnTo>
                <a:lnTo>
                  <a:pt x="2966338" y="1030351"/>
                </a:lnTo>
                <a:lnTo>
                  <a:pt x="2966338" y="1824101"/>
                </a:lnTo>
                <a:lnTo>
                  <a:pt x="2962897" y="1871027"/>
                </a:lnTo>
                <a:lnTo>
                  <a:pt x="2952899" y="1915812"/>
                </a:lnTo>
                <a:lnTo>
                  <a:pt x="2936835" y="1957966"/>
                </a:lnTo>
                <a:lnTo>
                  <a:pt x="2915197" y="1996999"/>
                </a:lnTo>
                <a:lnTo>
                  <a:pt x="2888473" y="2032419"/>
                </a:lnTo>
                <a:lnTo>
                  <a:pt x="2857157" y="2063735"/>
                </a:lnTo>
                <a:lnTo>
                  <a:pt x="2821737" y="2090459"/>
                </a:lnTo>
                <a:lnTo>
                  <a:pt x="2782704" y="2112097"/>
                </a:lnTo>
                <a:lnTo>
                  <a:pt x="2740550" y="2128161"/>
                </a:lnTo>
                <a:lnTo>
                  <a:pt x="2695765" y="2138159"/>
                </a:lnTo>
                <a:lnTo>
                  <a:pt x="2648838" y="2141601"/>
                </a:lnTo>
                <a:lnTo>
                  <a:pt x="1632838" y="2141601"/>
                </a:lnTo>
                <a:lnTo>
                  <a:pt x="1061338" y="2141601"/>
                </a:lnTo>
                <a:lnTo>
                  <a:pt x="997838" y="2141601"/>
                </a:lnTo>
                <a:lnTo>
                  <a:pt x="950912" y="2138159"/>
                </a:lnTo>
                <a:lnTo>
                  <a:pt x="906127" y="2128161"/>
                </a:lnTo>
                <a:lnTo>
                  <a:pt x="863973" y="2112097"/>
                </a:lnTo>
                <a:lnTo>
                  <a:pt x="824940" y="2090459"/>
                </a:lnTo>
                <a:lnTo>
                  <a:pt x="789520" y="2063735"/>
                </a:lnTo>
                <a:lnTo>
                  <a:pt x="758204" y="2032419"/>
                </a:lnTo>
                <a:lnTo>
                  <a:pt x="731480" y="1996999"/>
                </a:lnTo>
                <a:lnTo>
                  <a:pt x="709842" y="1957966"/>
                </a:lnTo>
                <a:lnTo>
                  <a:pt x="693778" y="1915812"/>
                </a:lnTo>
                <a:lnTo>
                  <a:pt x="683780" y="1871027"/>
                </a:lnTo>
                <a:lnTo>
                  <a:pt x="680338" y="1824101"/>
                </a:lnTo>
                <a:lnTo>
                  <a:pt x="680338" y="1030351"/>
                </a:lnTo>
                <a:lnTo>
                  <a:pt x="0" y="0"/>
                </a:lnTo>
                <a:lnTo>
                  <a:pt x="680338" y="554101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9223" y="1935479"/>
            <a:ext cx="1227581" cy="567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652" y="2240279"/>
            <a:ext cx="2003298" cy="5676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58911" y="2545079"/>
            <a:ext cx="1579626" cy="5676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14359" y="2849879"/>
            <a:ext cx="1270253" cy="5676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30971" y="1998929"/>
            <a:ext cx="1616075" cy="1244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Sesuai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Pasal 17</a:t>
            </a:r>
            <a:r>
              <a:rPr sz="2000" b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ayat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42900" marR="179705" indent="-155575">
              <a:lnSpc>
                <a:spcPct val="100000"/>
              </a:lnSpc>
            </a:pPr>
            <a:r>
              <a:rPr sz="2000" b="1" dirty="0">
                <a:latin typeface="Arial" panose="020B0604020202020204"/>
                <a:cs typeface="Arial" panose="020B0604020202020204"/>
              </a:rPr>
              <a:t>(1) huruf</a:t>
            </a:r>
            <a:r>
              <a:rPr sz="20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a  UU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PPh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761" y="381761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27178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2717800" y="609600"/>
                </a:lnTo>
                <a:lnTo>
                  <a:pt x="2757356" y="601618"/>
                </a:lnTo>
                <a:lnTo>
                  <a:pt x="2789650" y="579850"/>
                </a:lnTo>
                <a:lnTo>
                  <a:pt x="2811418" y="547556"/>
                </a:lnTo>
                <a:lnTo>
                  <a:pt x="2819400" y="508000"/>
                </a:lnTo>
                <a:lnTo>
                  <a:pt x="2819400" y="101600"/>
                </a:lnTo>
                <a:lnTo>
                  <a:pt x="2811418" y="62043"/>
                </a:lnTo>
                <a:lnTo>
                  <a:pt x="2789650" y="29749"/>
                </a:lnTo>
                <a:lnTo>
                  <a:pt x="2757356" y="7981"/>
                </a:lnTo>
                <a:lnTo>
                  <a:pt x="2717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761" y="381761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2717800" y="0"/>
                </a:lnTo>
                <a:lnTo>
                  <a:pt x="2757356" y="7981"/>
                </a:lnTo>
                <a:lnTo>
                  <a:pt x="2789650" y="29749"/>
                </a:lnTo>
                <a:lnTo>
                  <a:pt x="2811418" y="62043"/>
                </a:lnTo>
                <a:lnTo>
                  <a:pt x="2819400" y="101600"/>
                </a:lnTo>
                <a:lnTo>
                  <a:pt x="2819400" y="508000"/>
                </a:lnTo>
                <a:lnTo>
                  <a:pt x="2811418" y="547556"/>
                </a:lnTo>
                <a:lnTo>
                  <a:pt x="2789650" y="579850"/>
                </a:lnTo>
                <a:lnTo>
                  <a:pt x="2757356" y="601618"/>
                </a:lnTo>
                <a:lnTo>
                  <a:pt x="2717800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585716" y="415797"/>
            <a:ext cx="279400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spc="-50" dirty="0">
                <a:latin typeface="Times New Roman" panose="02020603050405020304"/>
                <a:cs typeface="Times New Roman" panose="02020603050405020304"/>
              </a:rPr>
              <a:t>Tarif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689100"/>
            <a:ext cx="2481580" cy="127000"/>
          </a:xfrm>
          <a:custGeom>
            <a:avLst/>
            <a:gdLst/>
            <a:ahLst/>
            <a:cxnLst/>
            <a:rect l="l" t="t" r="r" b="b"/>
            <a:pathLst>
              <a:path w="2481580" h="127000">
                <a:moveTo>
                  <a:pt x="0" y="127000"/>
                </a:moveTo>
                <a:lnTo>
                  <a:pt x="2481072" y="127000"/>
                </a:lnTo>
                <a:lnTo>
                  <a:pt x="248107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A3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1816100"/>
            <a:ext cx="2481580" cy="685800"/>
          </a:xfrm>
          <a:custGeom>
            <a:avLst/>
            <a:gdLst/>
            <a:ahLst/>
            <a:cxnLst/>
            <a:rect l="l" t="t" r="r" b="b"/>
            <a:pathLst>
              <a:path w="2481580" h="685800">
                <a:moveTo>
                  <a:pt x="0" y="685800"/>
                </a:moveTo>
                <a:lnTo>
                  <a:pt x="2481072" y="685800"/>
                </a:lnTo>
                <a:lnTo>
                  <a:pt x="248107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3D82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1752600"/>
            <a:ext cx="2481072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9432" y="1689100"/>
            <a:ext cx="2514600" cy="127000"/>
          </a:xfrm>
          <a:custGeom>
            <a:avLst/>
            <a:gdLst/>
            <a:ahLst/>
            <a:cxnLst/>
            <a:rect l="l" t="t" r="r" b="b"/>
            <a:pathLst>
              <a:path w="2514600" h="127000">
                <a:moveTo>
                  <a:pt x="0" y="127000"/>
                </a:moveTo>
                <a:lnTo>
                  <a:pt x="2514599" y="127000"/>
                </a:lnTo>
                <a:lnTo>
                  <a:pt x="2514599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C5D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9432" y="18161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599" y="685800"/>
                </a:lnTo>
                <a:lnTo>
                  <a:pt x="251459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5F6A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9432" y="1752600"/>
            <a:ext cx="2514599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8800" y="1741678"/>
            <a:ext cx="248158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berkesinambungan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4254" y="1598498"/>
            <a:ext cx="2035810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 panose="020B0604020202020204"/>
                <a:cs typeface="Arial" panose="020B0604020202020204"/>
              </a:rPr>
              <a:t>Berkesinambungan</a:t>
            </a:r>
            <a:endParaRPr sz="1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9432" y="1858137"/>
            <a:ext cx="2514600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 panose="020B0604020202020204"/>
                <a:cs typeface="Arial" panose="020B0604020202020204"/>
              </a:rPr>
              <a:t>Exc. Pasal 13 </a:t>
            </a:r>
            <a:r>
              <a:rPr sz="1700" b="1" spc="-5" dirty="0">
                <a:latin typeface="Arial" panose="020B0604020202020204"/>
                <a:cs typeface="Arial" panose="020B0604020202020204"/>
              </a:rPr>
              <a:t>ayat</a:t>
            </a:r>
            <a:r>
              <a:rPr sz="17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700" b="1" dirty="0">
                <a:latin typeface="Arial" panose="020B0604020202020204"/>
                <a:cs typeface="Arial" panose="020B0604020202020204"/>
              </a:rPr>
              <a:t>(1)</a:t>
            </a:r>
            <a:endParaRPr sz="1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96200" y="1689100"/>
            <a:ext cx="2438400" cy="127000"/>
          </a:xfrm>
          <a:custGeom>
            <a:avLst/>
            <a:gdLst/>
            <a:ahLst/>
            <a:cxnLst/>
            <a:rect l="l" t="t" r="r" b="b"/>
            <a:pathLst>
              <a:path w="2438400" h="127000">
                <a:moveTo>
                  <a:pt x="0" y="127000"/>
                </a:moveTo>
                <a:lnTo>
                  <a:pt x="2438400" y="127000"/>
                </a:lnTo>
                <a:lnTo>
                  <a:pt x="243840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DFC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200" y="1816100"/>
            <a:ext cx="2438400" cy="685800"/>
          </a:xfrm>
          <a:custGeom>
            <a:avLst/>
            <a:gdLst/>
            <a:ahLst/>
            <a:cxnLst/>
            <a:rect l="l" t="t" r="r" b="b"/>
            <a:pathLst>
              <a:path w="2438400" h="685800">
                <a:moveTo>
                  <a:pt x="0" y="685800"/>
                </a:moveTo>
                <a:lnTo>
                  <a:pt x="2438400" y="685800"/>
                </a:lnTo>
                <a:lnTo>
                  <a:pt x="2438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796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6200" y="1752600"/>
            <a:ext cx="24384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6200" y="1779778"/>
            <a:ext cx="24384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163195" indent="7512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Tidak 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ber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k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dirty="0">
                <a:latin typeface="Arial" panose="020B0604020202020204"/>
                <a:cs typeface="Arial" panose="020B0604020202020204"/>
              </a:rPr>
              <a:t>i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n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a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m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u</a:t>
            </a:r>
            <a:r>
              <a:rPr sz="1800" b="1" dirty="0">
                <a:latin typeface="Arial" panose="020B0604020202020204"/>
                <a:cs typeface="Arial" panose="020B0604020202020204"/>
              </a:rPr>
              <a:t>n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g</a:t>
            </a:r>
            <a:r>
              <a:rPr sz="1800" b="1" dirty="0">
                <a:latin typeface="Arial" panose="020B0604020202020204"/>
                <a:cs typeface="Arial" panose="020B0604020202020204"/>
              </a:rPr>
              <a:t>an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2600" y="2971800"/>
            <a:ext cx="2438400" cy="2104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0700" y="2977895"/>
            <a:ext cx="2365375" cy="2065020"/>
          </a:xfrm>
          <a:custGeom>
            <a:avLst/>
            <a:gdLst/>
            <a:ahLst/>
            <a:cxnLst/>
            <a:rect l="l" t="t" r="r" b="b"/>
            <a:pathLst>
              <a:path w="2365375" h="2065020">
                <a:moveTo>
                  <a:pt x="2021077" y="0"/>
                </a:moveTo>
                <a:lnTo>
                  <a:pt x="344182" y="0"/>
                </a:lnTo>
                <a:lnTo>
                  <a:pt x="297477" y="3141"/>
                </a:lnTo>
                <a:lnTo>
                  <a:pt x="252682" y="12291"/>
                </a:lnTo>
                <a:lnTo>
                  <a:pt x="210208" y="27041"/>
                </a:lnTo>
                <a:lnTo>
                  <a:pt x="170464" y="46980"/>
                </a:lnTo>
                <a:lnTo>
                  <a:pt x="133860" y="71700"/>
                </a:lnTo>
                <a:lnTo>
                  <a:pt x="100806" y="100790"/>
                </a:lnTo>
                <a:lnTo>
                  <a:pt x="71712" y="133841"/>
                </a:lnTo>
                <a:lnTo>
                  <a:pt x="46989" y="170443"/>
                </a:lnTo>
                <a:lnTo>
                  <a:pt x="27046" y="210186"/>
                </a:lnTo>
                <a:lnTo>
                  <a:pt x="12294" y="252662"/>
                </a:lnTo>
                <a:lnTo>
                  <a:pt x="3141" y="297459"/>
                </a:lnTo>
                <a:lnTo>
                  <a:pt x="0" y="344169"/>
                </a:lnTo>
                <a:lnTo>
                  <a:pt x="0" y="1720849"/>
                </a:lnTo>
                <a:lnTo>
                  <a:pt x="3141" y="1767560"/>
                </a:lnTo>
                <a:lnTo>
                  <a:pt x="12294" y="1812357"/>
                </a:lnTo>
                <a:lnTo>
                  <a:pt x="27046" y="1854833"/>
                </a:lnTo>
                <a:lnTo>
                  <a:pt x="46989" y="1894576"/>
                </a:lnTo>
                <a:lnTo>
                  <a:pt x="71712" y="1931178"/>
                </a:lnTo>
                <a:lnTo>
                  <a:pt x="100806" y="1964229"/>
                </a:lnTo>
                <a:lnTo>
                  <a:pt x="133860" y="1993319"/>
                </a:lnTo>
                <a:lnTo>
                  <a:pt x="170464" y="2018039"/>
                </a:lnTo>
                <a:lnTo>
                  <a:pt x="210208" y="2037978"/>
                </a:lnTo>
                <a:lnTo>
                  <a:pt x="252682" y="2052728"/>
                </a:lnTo>
                <a:lnTo>
                  <a:pt x="297477" y="2061878"/>
                </a:lnTo>
                <a:lnTo>
                  <a:pt x="344182" y="2065020"/>
                </a:lnTo>
                <a:lnTo>
                  <a:pt x="2021077" y="2065020"/>
                </a:lnTo>
                <a:lnTo>
                  <a:pt x="2067788" y="2061878"/>
                </a:lnTo>
                <a:lnTo>
                  <a:pt x="2112585" y="2052728"/>
                </a:lnTo>
                <a:lnTo>
                  <a:pt x="2155061" y="2037978"/>
                </a:lnTo>
                <a:lnTo>
                  <a:pt x="2194804" y="2018039"/>
                </a:lnTo>
                <a:lnTo>
                  <a:pt x="2231406" y="1993319"/>
                </a:lnTo>
                <a:lnTo>
                  <a:pt x="2264457" y="1964229"/>
                </a:lnTo>
                <a:lnTo>
                  <a:pt x="2293547" y="1931178"/>
                </a:lnTo>
                <a:lnTo>
                  <a:pt x="2318267" y="1894576"/>
                </a:lnTo>
                <a:lnTo>
                  <a:pt x="2338206" y="1854833"/>
                </a:lnTo>
                <a:lnTo>
                  <a:pt x="2352956" y="1812357"/>
                </a:lnTo>
                <a:lnTo>
                  <a:pt x="2362106" y="1767560"/>
                </a:lnTo>
                <a:lnTo>
                  <a:pt x="2365248" y="1720849"/>
                </a:lnTo>
                <a:lnTo>
                  <a:pt x="2365248" y="344169"/>
                </a:lnTo>
                <a:lnTo>
                  <a:pt x="2362106" y="297459"/>
                </a:lnTo>
                <a:lnTo>
                  <a:pt x="2352956" y="252662"/>
                </a:lnTo>
                <a:lnTo>
                  <a:pt x="2338206" y="210186"/>
                </a:lnTo>
                <a:lnTo>
                  <a:pt x="2318267" y="170443"/>
                </a:lnTo>
                <a:lnTo>
                  <a:pt x="2293547" y="133841"/>
                </a:lnTo>
                <a:lnTo>
                  <a:pt x="2264457" y="100790"/>
                </a:lnTo>
                <a:lnTo>
                  <a:pt x="2231406" y="71700"/>
                </a:lnTo>
                <a:lnTo>
                  <a:pt x="2194804" y="46980"/>
                </a:lnTo>
                <a:lnTo>
                  <a:pt x="2155061" y="27041"/>
                </a:lnTo>
                <a:lnTo>
                  <a:pt x="2112585" y="12291"/>
                </a:lnTo>
                <a:lnTo>
                  <a:pt x="2067788" y="3141"/>
                </a:lnTo>
                <a:lnTo>
                  <a:pt x="2021077" y="0"/>
                </a:lnTo>
                <a:close/>
              </a:path>
            </a:pathLst>
          </a:custGeom>
          <a:solidFill>
            <a:srgbClr val="E9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0511" y="4497323"/>
            <a:ext cx="2331720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0511" y="2994660"/>
            <a:ext cx="2331720" cy="521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83714" y="3334003"/>
            <a:ext cx="1828800" cy="195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(50 % </a:t>
            </a: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Ph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Bruto)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-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0650" marR="112395" indent="-3175"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PTKP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sebulan,  Dihitung</a:t>
            </a:r>
            <a:r>
              <a:rPr sz="18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secara  kumulatif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90170" marR="83185"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Ps 17</a:t>
            </a:r>
            <a:r>
              <a:rPr sz="18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UU 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PPh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53711" y="2979420"/>
            <a:ext cx="2569464" cy="1821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1811" y="2985516"/>
            <a:ext cx="2493645" cy="1786255"/>
          </a:xfrm>
          <a:custGeom>
            <a:avLst/>
            <a:gdLst/>
            <a:ahLst/>
            <a:cxnLst/>
            <a:rect l="l" t="t" r="r" b="b"/>
            <a:pathLst>
              <a:path w="2493645" h="1786254">
                <a:moveTo>
                  <a:pt x="2195576" y="0"/>
                </a:moveTo>
                <a:lnTo>
                  <a:pt x="297688" y="0"/>
                </a:lnTo>
                <a:lnTo>
                  <a:pt x="249387" y="3894"/>
                </a:lnTo>
                <a:lnTo>
                  <a:pt x="203573" y="15170"/>
                </a:lnTo>
                <a:lnTo>
                  <a:pt x="160858" y="33216"/>
                </a:lnTo>
                <a:lnTo>
                  <a:pt x="121852" y="57420"/>
                </a:lnTo>
                <a:lnTo>
                  <a:pt x="87169" y="87169"/>
                </a:lnTo>
                <a:lnTo>
                  <a:pt x="57420" y="121852"/>
                </a:lnTo>
                <a:lnTo>
                  <a:pt x="33216" y="160858"/>
                </a:lnTo>
                <a:lnTo>
                  <a:pt x="15170" y="203573"/>
                </a:lnTo>
                <a:lnTo>
                  <a:pt x="3894" y="249387"/>
                </a:lnTo>
                <a:lnTo>
                  <a:pt x="0" y="297688"/>
                </a:lnTo>
                <a:lnTo>
                  <a:pt x="0" y="1488440"/>
                </a:lnTo>
                <a:lnTo>
                  <a:pt x="3894" y="1536740"/>
                </a:lnTo>
                <a:lnTo>
                  <a:pt x="15170" y="1582554"/>
                </a:lnTo>
                <a:lnTo>
                  <a:pt x="33216" y="1625269"/>
                </a:lnTo>
                <a:lnTo>
                  <a:pt x="57420" y="1664275"/>
                </a:lnTo>
                <a:lnTo>
                  <a:pt x="87169" y="1698958"/>
                </a:lnTo>
                <a:lnTo>
                  <a:pt x="121852" y="1728707"/>
                </a:lnTo>
                <a:lnTo>
                  <a:pt x="160858" y="1752911"/>
                </a:lnTo>
                <a:lnTo>
                  <a:pt x="203573" y="1770957"/>
                </a:lnTo>
                <a:lnTo>
                  <a:pt x="249387" y="1782233"/>
                </a:lnTo>
                <a:lnTo>
                  <a:pt x="297688" y="1786128"/>
                </a:lnTo>
                <a:lnTo>
                  <a:pt x="2195576" y="1786128"/>
                </a:lnTo>
                <a:lnTo>
                  <a:pt x="2243876" y="1782233"/>
                </a:lnTo>
                <a:lnTo>
                  <a:pt x="2289690" y="1770957"/>
                </a:lnTo>
                <a:lnTo>
                  <a:pt x="2332405" y="1752911"/>
                </a:lnTo>
                <a:lnTo>
                  <a:pt x="2371411" y="1728707"/>
                </a:lnTo>
                <a:lnTo>
                  <a:pt x="2406094" y="1698958"/>
                </a:lnTo>
                <a:lnTo>
                  <a:pt x="2435843" y="1664275"/>
                </a:lnTo>
                <a:lnTo>
                  <a:pt x="2460047" y="1625269"/>
                </a:lnTo>
                <a:lnTo>
                  <a:pt x="2478093" y="1582554"/>
                </a:lnTo>
                <a:lnTo>
                  <a:pt x="2489369" y="1536740"/>
                </a:lnTo>
                <a:lnTo>
                  <a:pt x="2493264" y="1488440"/>
                </a:lnTo>
                <a:lnTo>
                  <a:pt x="2493264" y="297688"/>
                </a:lnTo>
                <a:lnTo>
                  <a:pt x="2489369" y="249387"/>
                </a:lnTo>
                <a:lnTo>
                  <a:pt x="2478093" y="203573"/>
                </a:lnTo>
                <a:lnTo>
                  <a:pt x="2460047" y="160858"/>
                </a:lnTo>
                <a:lnTo>
                  <a:pt x="2435843" y="121852"/>
                </a:lnTo>
                <a:lnTo>
                  <a:pt x="2406094" y="87169"/>
                </a:lnTo>
                <a:lnTo>
                  <a:pt x="2371411" y="57420"/>
                </a:lnTo>
                <a:lnTo>
                  <a:pt x="2332405" y="33216"/>
                </a:lnTo>
                <a:lnTo>
                  <a:pt x="2289690" y="15170"/>
                </a:lnTo>
                <a:lnTo>
                  <a:pt x="2243876" y="3894"/>
                </a:lnTo>
                <a:lnTo>
                  <a:pt x="2195576" y="0"/>
                </a:lnTo>
                <a:close/>
              </a:path>
            </a:pathLst>
          </a:custGeom>
          <a:solidFill>
            <a:srgbClr val="E9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3148" y="4299203"/>
            <a:ext cx="2458212" cy="452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3148" y="2999232"/>
            <a:ext cx="2458212" cy="451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38827" y="3442461"/>
            <a:ext cx="216789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7462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(50 % </a:t>
            </a: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Ph</a:t>
            </a:r>
            <a:r>
              <a:rPr sz="1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Bruto) 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Dihitung secara  kumulatif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Ps 17 UU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PPh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96200" y="2974848"/>
            <a:ext cx="2418588" cy="17495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32776" y="2979420"/>
            <a:ext cx="2346960" cy="1717675"/>
          </a:xfrm>
          <a:custGeom>
            <a:avLst/>
            <a:gdLst/>
            <a:ahLst/>
            <a:cxnLst/>
            <a:rect l="l" t="t" r="r" b="b"/>
            <a:pathLst>
              <a:path w="2346959" h="1717675">
                <a:moveTo>
                  <a:pt x="2060702" y="0"/>
                </a:moveTo>
                <a:lnTo>
                  <a:pt x="286258" y="0"/>
                </a:lnTo>
                <a:lnTo>
                  <a:pt x="239820" y="3746"/>
                </a:lnTo>
                <a:lnTo>
                  <a:pt x="195771" y="14591"/>
                </a:lnTo>
                <a:lnTo>
                  <a:pt x="154697" y="31947"/>
                </a:lnTo>
                <a:lnTo>
                  <a:pt x="117189" y="55225"/>
                </a:lnTo>
                <a:lnTo>
                  <a:pt x="83835" y="83835"/>
                </a:lnTo>
                <a:lnTo>
                  <a:pt x="55225" y="117189"/>
                </a:lnTo>
                <a:lnTo>
                  <a:pt x="31947" y="154697"/>
                </a:lnTo>
                <a:lnTo>
                  <a:pt x="14591" y="195771"/>
                </a:lnTo>
                <a:lnTo>
                  <a:pt x="3746" y="239820"/>
                </a:lnTo>
                <a:lnTo>
                  <a:pt x="0" y="286257"/>
                </a:lnTo>
                <a:lnTo>
                  <a:pt x="0" y="1431289"/>
                </a:lnTo>
                <a:lnTo>
                  <a:pt x="3746" y="1477727"/>
                </a:lnTo>
                <a:lnTo>
                  <a:pt x="14591" y="1521776"/>
                </a:lnTo>
                <a:lnTo>
                  <a:pt x="31947" y="1562850"/>
                </a:lnTo>
                <a:lnTo>
                  <a:pt x="55225" y="1600358"/>
                </a:lnTo>
                <a:lnTo>
                  <a:pt x="83835" y="1633712"/>
                </a:lnTo>
                <a:lnTo>
                  <a:pt x="117189" y="1662322"/>
                </a:lnTo>
                <a:lnTo>
                  <a:pt x="154697" y="1685600"/>
                </a:lnTo>
                <a:lnTo>
                  <a:pt x="195771" y="1702956"/>
                </a:lnTo>
                <a:lnTo>
                  <a:pt x="239820" y="1713801"/>
                </a:lnTo>
                <a:lnTo>
                  <a:pt x="286258" y="1717547"/>
                </a:lnTo>
                <a:lnTo>
                  <a:pt x="2060702" y="1717547"/>
                </a:lnTo>
                <a:lnTo>
                  <a:pt x="2107139" y="1713801"/>
                </a:lnTo>
                <a:lnTo>
                  <a:pt x="2151188" y="1702956"/>
                </a:lnTo>
                <a:lnTo>
                  <a:pt x="2192262" y="1685600"/>
                </a:lnTo>
                <a:lnTo>
                  <a:pt x="2229770" y="1662322"/>
                </a:lnTo>
                <a:lnTo>
                  <a:pt x="2263124" y="1633712"/>
                </a:lnTo>
                <a:lnTo>
                  <a:pt x="2291734" y="1600358"/>
                </a:lnTo>
                <a:lnTo>
                  <a:pt x="2315012" y="1562850"/>
                </a:lnTo>
                <a:lnTo>
                  <a:pt x="2332368" y="1521776"/>
                </a:lnTo>
                <a:lnTo>
                  <a:pt x="2343213" y="1477727"/>
                </a:lnTo>
                <a:lnTo>
                  <a:pt x="2346959" y="1431289"/>
                </a:lnTo>
                <a:lnTo>
                  <a:pt x="2346959" y="286257"/>
                </a:lnTo>
                <a:lnTo>
                  <a:pt x="2343213" y="239820"/>
                </a:lnTo>
                <a:lnTo>
                  <a:pt x="2332368" y="195771"/>
                </a:lnTo>
                <a:lnTo>
                  <a:pt x="2315012" y="154697"/>
                </a:lnTo>
                <a:lnTo>
                  <a:pt x="2291734" y="117189"/>
                </a:lnTo>
                <a:lnTo>
                  <a:pt x="2263124" y="83835"/>
                </a:lnTo>
                <a:lnTo>
                  <a:pt x="2229770" y="55225"/>
                </a:lnTo>
                <a:lnTo>
                  <a:pt x="2192262" y="31947"/>
                </a:lnTo>
                <a:lnTo>
                  <a:pt x="2151188" y="14591"/>
                </a:lnTo>
                <a:lnTo>
                  <a:pt x="2107139" y="3746"/>
                </a:lnTo>
                <a:lnTo>
                  <a:pt x="2060702" y="0"/>
                </a:lnTo>
                <a:close/>
              </a:path>
            </a:pathLst>
          </a:custGeom>
          <a:solidFill>
            <a:srgbClr val="E9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2588" y="4244340"/>
            <a:ext cx="2314956" cy="4343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2588" y="2993135"/>
            <a:ext cx="2314956" cy="434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89570" y="3665601"/>
            <a:ext cx="19939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(50 % </a:t>
            </a:r>
            <a:r>
              <a:rPr sz="1800" dirty="0">
                <a:latin typeface="Arial" panose="020B0604020202020204"/>
                <a:cs typeface="Arial" panose="020B0604020202020204"/>
              </a:rPr>
              <a:t>x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Ph</a:t>
            </a:r>
            <a:r>
              <a:rPr sz="18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Bruto)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 panose="020B0604020202020204"/>
                <a:cs typeface="Arial" panose="020B0604020202020204"/>
              </a:rPr>
              <a:t>x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spc="-40" dirty="0">
                <a:latin typeface="Arial" panose="020B0604020202020204"/>
                <a:cs typeface="Arial" panose="020B0604020202020204"/>
              </a:rPr>
              <a:t>Tarif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Ps 17 UU</a:t>
            </a:r>
            <a:r>
              <a:rPr sz="18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PPh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33600" y="5334000"/>
            <a:ext cx="7848600" cy="11369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3995" y="5337047"/>
            <a:ext cx="7612380" cy="1115695"/>
          </a:xfrm>
          <a:custGeom>
            <a:avLst/>
            <a:gdLst/>
            <a:ahLst/>
            <a:cxnLst/>
            <a:rect l="l" t="t" r="r" b="b"/>
            <a:pathLst>
              <a:path w="7612380" h="1115695">
                <a:moveTo>
                  <a:pt x="7426452" y="0"/>
                </a:moveTo>
                <a:lnTo>
                  <a:pt x="185928" y="0"/>
                </a:lnTo>
                <a:lnTo>
                  <a:pt x="136502" y="6637"/>
                </a:lnTo>
                <a:lnTo>
                  <a:pt x="92089" y="25371"/>
                </a:lnTo>
                <a:lnTo>
                  <a:pt x="54459" y="54435"/>
                </a:lnTo>
                <a:lnTo>
                  <a:pt x="25385" y="92060"/>
                </a:lnTo>
                <a:lnTo>
                  <a:pt x="6641" y="136480"/>
                </a:lnTo>
                <a:lnTo>
                  <a:pt x="0" y="185927"/>
                </a:lnTo>
                <a:lnTo>
                  <a:pt x="0" y="929639"/>
                </a:lnTo>
                <a:lnTo>
                  <a:pt x="6641" y="979065"/>
                </a:lnTo>
                <a:lnTo>
                  <a:pt x="25385" y="1023478"/>
                </a:lnTo>
                <a:lnTo>
                  <a:pt x="54459" y="1061108"/>
                </a:lnTo>
                <a:lnTo>
                  <a:pt x="92089" y="1090182"/>
                </a:lnTo>
                <a:lnTo>
                  <a:pt x="136502" y="1108926"/>
                </a:lnTo>
                <a:lnTo>
                  <a:pt x="185928" y="1115567"/>
                </a:lnTo>
                <a:lnTo>
                  <a:pt x="7426452" y="1115567"/>
                </a:lnTo>
                <a:lnTo>
                  <a:pt x="7475899" y="1108926"/>
                </a:lnTo>
                <a:lnTo>
                  <a:pt x="7520319" y="1090182"/>
                </a:lnTo>
                <a:lnTo>
                  <a:pt x="7557944" y="1061108"/>
                </a:lnTo>
                <a:lnTo>
                  <a:pt x="7587008" y="1023478"/>
                </a:lnTo>
                <a:lnTo>
                  <a:pt x="7605742" y="979065"/>
                </a:lnTo>
                <a:lnTo>
                  <a:pt x="7612380" y="929639"/>
                </a:lnTo>
                <a:lnTo>
                  <a:pt x="7612380" y="185927"/>
                </a:lnTo>
                <a:lnTo>
                  <a:pt x="7605742" y="136480"/>
                </a:lnTo>
                <a:lnTo>
                  <a:pt x="7587008" y="92060"/>
                </a:lnTo>
                <a:lnTo>
                  <a:pt x="7557944" y="54435"/>
                </a:lnTo>
                <a:lnTo>
                  <a:pt x="7520319" y="25371"/>
                </a:lnTo>
                <a:lnTo>
                  <a:pt x="7475899" y="6637"/>
                </a:lnTo>
                <a:lnTo>
                  <a:pt x="7426452" y="0"/>
                </a:lnTo>
                <a:close/>
              </a:path>
            </a:pathLst>
          </a:custGeom>
          <a:solidFill>
            <a:srgbClr val="73E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18004" y="6158484"/>
            <a:ext cx="7508748" cy="2819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8004" y="5346191"/>
            <a:ext cx="7508748" cy="2819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42717" y="5547156"/>
            <a:ext cx="6994525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Dalam hal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Dokter 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Yang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Praktik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di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RS/Klinik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Jumlah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Penghasilan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Bruto adalah 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Sebesar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Jasa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Dokter 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Yang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Dibayarkan 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Pasien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melalui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RS/Klinik sebelum  Dipotong 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Biaya-Biaya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atau Bagi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Hasil</a:t>
            </a:r>
            <a:r>
              <a:rPr sz="1600" spc="9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RS/Klinik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3225800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1" y="37211"/>
                </a:lnTo>
                <a:lnTo>
                  <a:pt x="9985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5" y="684418"/>
                </a:lnTo>
                <a:lnTo>
                  <a:pt x="37210" y="724788"/>
                </a:lnTo>
                <a:lnTo>
                  <a:pt x="77581" y="752014"/>
                </a:lnTo>
                <a:lnTo>
                  <a:pt x="127000" y="762000"/>
                </a:lnTo>
                <a:lnTo>
                  <a:pt x="3225800" y="762000"/>
                </a:lnTo>
                <a:lnTo>
                  <a:pt x="3275218" y="752014"/>
                </a:lnTo>
                <a:lnTo>
                  <a:pt x="3315589" y="724788"/>
                </a:lnTo>
                <a:lnTo>
                  <a:pt x="3342814" y="684418"/>
                </a:lnTo>
                <a:lnTo>
                  <a:pt x="3352800" y="635000"/>
                </a:lnTo>
                <a:lnTo>
                  <a:pt x="3352800" y="127000"/>
                </a:lnTo>
                <a:lnTo>
                  <a:pt x="3342814" y="77581"/>
                </a:lnTo>
                <a:lnTo>
                  <a:pt x="3315589" y="37211"/>
                </a:lnTo>
                <a:lnTo>
                  <a:pt x="3275218" y="9985"/>
                </a:lnTo>
                <a:lnTo>
                  <a:pt x="3225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961" y="457962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0" y="127000"/>
                </a:moveTo>
                <a:lnTo>
                  <a:pt x="9985" y="77581"/>
                </a:lnTo>
                <a:lnTo>
                  <a:pt x="37211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3225800" y="0"/>
                </a:lnTo>
                <a:lnTo>
                  <a:pt x="3275218" y="9985"/>
                </a:lnTo>
                <a:lnTo>
                  <a:pt x="3315589" y="37211"/>
                </a:lnTo>
                <a:lnTo>
                  <a:pt x="3342814" y="77581"/>
                </a:lnTo>
                <a:lnTo>
                  <a:pt x="3352800" y="127000"/>
                </a:lnTo>
                <a:lnTo>
                  <a:pt x="3352800" y="635000"/>
                </a:lnTo>
                <a:lnTo>
                  <a:pt x="3342814" y="684418"/>
                </a:lnTo>
                <a:lnTo>
                  <a:pt x="3315589" y="724788"/>
                </a:lnTo>
                <a:lnTo>
                  <a:pt x="3275218" y="752014"/>
                </a:lnTo>
                <a:lnTo>
                  <a:pt x="3225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978653" y="449326"/>
            <a:ext cx="19304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21:  Bukan</a:t>
            </a:r>
            <a:r>
              <a:rPr sz="2400" b="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Pegawai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2402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2402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3761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63761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5562600"/>
            <a:ext cx="7848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0195" y="5564123"/>
            <a:ext cx="7612380" cy="599440"/>
          </a:xfrm>
          <a:custGeom>
            <a:avLst/>
            <a:gdLst/>
            <a:ahLst/>
            <a:cxnLst/>
            <a:rect l="l" t="t" r="r" b="b"/>
            <a:pathLst>
              <a:path w="7612380" h="599439">
                <a:moveTo>
                  <a:pt x="7512558" y="0"/>
                </a:moveTo>
                <a:lnTo>
                  <a:pt x="99822" y="0"/>
                </a:lnTo>
                <a:lnTo>
                  <a:pt x="60966" y="7844"/>
                </a:lnTo>
                <a:lnTo>
                  <a:pt x="29236" y="29236"/>
                </a:lnTo>
                <a:lnTo>
                  <a:pt x="7844" y="60966"/>
                </a:lnTo>
                <a:lnTo>
                  <a:pt x="0" y="99822"/>
                </a:lnTo>
                <a:lnTo>
                  <a:pt x="0" y="499109"/>
                </a:lnTo>
                <a:lnTo>
                  <a:pt x="7844" y="537965"/>
                </a:lnTo>
                <a:lnTo>
                  <a:pt x="29236" y="569695"/>
                </a:lnTo>
                <a:lnTo>
                  <a:pt x="60966" y="591087"/>
                </a:lnTo>
                <a:lnTo>
                  <a:pt x="99822" y="598932"/>
                </a:lnTo>
                <a:lnTo>
                  <a:pt x="7512558" y="598932"/>
                </a:lnTo>
                <a:lnTo>
                  <a:pt x="7551408" y="591087"/>
                </a:lnTo>
                <a:lnTo>
                  <a:pt x="7583138" y="569695"/>
                </a:lnTo>
                <a:lnTo>
                  <a:pt x="7604533" y="537965"/>
                </a:lnTo>
                <a:lnTo>
                  <a:pt x="7612380" y="499109"/>
                </a:lnTo>
                <a:lnTo>
                  <a:pt x="7612380" y="99822"/>
                </a:lnTo>
                <a:lnTo>
                  <a:pt x="7604533" y="60966"/>
                </a:lnTo>
                <a:lnTo>
                  <a:pt x="7583138" y="29236"/>
                </a:lnTo>
                <a:lnTo>
                  <a:pt x="7551408" y="7844"/>
                </a:lnTo>
                <a:lnTo>
                  <a:pt x="7512558" y="0"/>
                </a:lnTo>
                <a:close/>
              </a:path>
            </a:pathLst>
          </a:custGeom>
          <a:solidFill>
            <a:srgbClr val="73E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4203" y="6004559"/>
            <a:ext cx="7508748" cy="150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4203" y="5568696"/>
            <a:ext cx="7508748" cy="150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16348" y="5692241"/>
            <a:ext cx="3799204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Verdana" panose="020B0604030504040204"/>
                <a:cs typeface="Verdana" panose="020B0604030504040204"/>
              </a:rPr>
              <a:t>Tarif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Pasal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17 atas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Penghasilan</a:t>
            </a:r>
            <a:r>
              <a:rPr sz="1600" spc="14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Bruto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961" y="287274"/>
            <a:ext cx="3200400" cy="762000"/>
          </a:xfrm>
          <a:custGeom>
            <a:avLst/>
            <a:gdLst/>
            <a:ahLst/>
            <a:cxnLst/>
            <a:rect l="l" t="t" r="r" b="b"/>
            <a:pathLst>
              <a:path w="3200400" h="762000">
                <a:moveTo>
                  <a:pt x="3073400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1" y="37210"/>
                </a:lnTo>
                <a:lnTo>
                  <a:pt x="9985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5" y="684418"/>
                </a:lnTo>
                <a:lnTo>
                  <a:pt x="37210" y="724788"/>
                </a:lnTo>
                <a:lnTo>
                  <a:pt x="77581" y="752014"/>
                </a:lnTo>
                <a:lnTo>
                  <a:pt x="127000" y="762000"/>
                </a:lnTo>
                <a:lnTo>
                  <a:pt x="3073400" y="762000"/>
                </a:lnTo>
                <a:lnTo>
                  <a:pt x="3122818" y="752014"/>
                </a:lnTo>
                <a:lnTo>
                  <a:pt x="3163189" y="724788"/>
                </a:lnTo>
                <a:lnTo>
                  <a:pt x="3190414" y="684418"/>
                </a:lnTo>
                <a:lnTo>
                  <a:pt x="3200400" y="635000"/>
                </a:lnTo>
                <a:lnTo>
                  <a:pt x="3200400" y="127000"/>
                </a:lnTo>
                <a:lnTo>
                  <a:pt x="3190414" y="77581"/>
                </a:lnTo>
                <a:lnTo>
                  <a:pt x="3163189" y="37210"/>
                </a:lnTo>
                <a:lnTo>
                  <a:pt x="3122818" y="9985"/>
                </a:lnTo>
                <a:lnTo>
                  <a:pt x="3073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961" y="287274"/>
            <a:ext cx="3200400" cy="762000"/>
          </a:xfrm>
          <a:custGeom>
            <a:avLst/>
            <a:gdLst/>
            <a:ahLst/>
            <a:cxnLst/>
            <a:rect l="l" t="t" r="r" b="b"/>
            <a:pathLst>
              <a:path w="3200400" h="762000">
                <a:moveTo>
                  <a:pt x="0" y="127000"/>
                </a:moveTo>
                <a:lnTo>
                  <a:pt x="9985" y="77581"/>
                </a:lnTo>
                <a:lnTo>
                  <a:pt x="37211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3073400" y="0"/>
                </a:lnTo>
                <a:lnTo>
                  <a:pt x="3122818" y="9985"/>
                </a:lnTo>
                <a:lnTo>
                  <a:pt x="3163189" y="37210"/>
                </a:lnTo>
                <a:lnTo>
                  <a:pt x="3190414" y="77581"/>
                </a:lnTo>
                <a:lnTo>
                  <a:pt x="3200400" y="127000"/>
                </a:lnTo>
                <a:lnTo>
                  <a:pt x="3200400" y="635000"/>
                </a:lnTo>
                <a:lnTo>
                  <a:pt x="3190414" y="684418"/>
                </a:lnTo>
                <a:lnTo>
                  <a:pt x="3163189" y="724788"/>
                </a:lnTo>
                <a:lnTo>
                  <a:pt x="3122818" y="752014"/>
                </a:lnTo>
                <a:lnTo>
                  <a:pt x="30734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5229" y="277748"/>
            <a:ext cx="170243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 panose="02020603050405020304"/>
                <a:cs typeface="Times New Roman" panose="02020603050405020304"/>
              </a:rPr>
              <a:t>PPh Pasal</a:t>
            </a:r>
            <a:r>
              <a:rPr sz="2400" b="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0" dirty="0">
                <a:latin typeface="Times New Roman" panose="02020603050405020304"/>
                <a:cs typeface="Times New Roman" panose="02020603050405020304"/>
              </a:rPr>
              <a:t>21:  Lainnya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3294" y="251536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6702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6702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7373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228600"/>
                </a:moveTo>
                <a:lnTo>
                  <a:pt x="0" y="228600"/>
                </a:lnTo>
                <a:lnTo>
                  <a:pt x="266700" y="457200"/>
                </a:lnTo>
                <a:lnTo>
                  <a:pt x="533400" y="228600"/>
                </a:lnTo>
                <a:close/>
              </a:path>
              <a:path w="533400" h="457200">
                <a:moveTo>
                  <a:pt x="400050" y="0"/>
                </a:moveTo>
                <a:lnTo>
                  <a:pt x="133350" y="0"/>
                </a:lnTo>
                <a:lnTo>
                  <a:pt x="133350" y="228600"/>
                </a:lnTo>
                <a:lnTo>
                  <a:pt x="400050" y="2286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7373" y="249250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133350" y="2286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228600"/>
                </a:lnTo>
                <a:lnTo>
                  <a:pt x="533400" y="228600"/>
                </a:lnTo>
                <a:lnTo>
                  <a:pt x="2667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2061" y="4812029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0" y="495300"/>
                </a:lnTo>
                <a:lnTo>
                  <a:pt x="190500" y="685800"/>
                </a:lnTo>
                <a:lnTo>
                  <a:pt x="381000" y="4953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6858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2061" y="4812029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381000" y="495300"/>
                </a:lnTo>
                <a:lnTo>
                  <a:pt x="190500" y="685800"/>
                </a:lnTo>
                <a:lnTo>
                  <a:pt x="0" y="4953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5094" y="4821173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0" y="495300"/>
                </a:lnTo>
                <a:lnTo>
                  <a:pt x="190500" y="685800"/>
                </a:lnTo>
                <a:lnTo>
                  <a:pt x="381000" y="495300"/>
                </a:lnTo>
                <a:lnTo>
                  <a:pt x="381000" y="190500"/>
                </a:lnTo>
                <a:lnTo>
                  <a:pt x="190500" y="190500"/>
                </a:lnTo>
                <a:lnTo>
                  <a:pt x="0" y="0"/>
                </a:lnTo>
                <a:close/>
              </a:path>
              <a:path w="381000" h="685800">
                <a:moveTo>
                  <a:pt x="381000" y="0"/>
                </a:moveTo>
                <a:lnTo>
                  <a:pt x="1905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5094" y="4821173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381000" y="495300"/>
                </a:lnTo>
                <a:lnTo>
                  <a:pt x="190500" y="685800"/>
                </a:lnTo>
                <a:lnTo>
                  <a:pt x="0" y="495300"/>
                </a:lnTo>
                <a:lnTo>
                  <a:pt x="0" y="0"/>
                </a:lnTo>
                <a:lnTo>
                  <a:pt x="190500" y="190500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39961" y="4831841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0" y="495299"/>
                </a:lnTo>
                <a:lnTo>
                  <a:pt x="190500" y="685799"/>
                </a:lnTo>
                <a:lnTo>
                  <a:pt x="381000" y="495299"/>
                </a:lnTo>
                <a:lnTo>
                  <a:pt x="381000" y="190499"/>
                </a:lnTo>
                <a:lnTo>
                  <a:pt x="190500" y="190499"/>
                </a:lnTo>
                <a:lnTo>
                  <a:pt x="0" y="0"/>
                </a:lnTo>
                <a:close/>
              </a:path>
              <a:path w="381000" h="685800">
                <a:moveTo>
                  <a:pt x="381000" y="0"/>
                </a:moveTo>
                <a:lnTo>
                  <a:pt x="190500" y="190499"/>
                </a:lnTo>
                <a:lnTo>
                  <a:pt x="381000" y="190499"/>
                </a:lnTo>
                <a:lnTo>
                  <a:pt x="381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9961" y="4831841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381000" y="495299"/>
                </a:lnTo>
                <a:lnTo>
                  <a:pt x="190500" y="685799"/>
                </a:lnTo>
                <a:lnTo>
                  <a:pt x="0" y="495299"/>
                </a:lnTo>
                <a:lnTo>
                  <a:pt x="0" y="0"/>
                </a:lnTo>
                <a:lnTo>
                  <a:pt x="190500" y="190499"/>
                </a:lnTo>
                <a:lnTo>
                  <a:pt x="381000" y="0"/>
                </a:lnTo>
                <a:close/>
              </a:path>
            </a:pathLst>
          </a:custGeom>
          <a:ln w="25908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9561" y="1296161"/>
            <a:ext cx="22860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9561" y="1296161"/>
            <a:ext cx="2286000" cy="1143000"/>
          </a:xfrm>
          <a:custGeom>
            <a:avLst/>
            <a:gdLst/>
            <a:ahLst/>
            <a:cxnLst/>
            <a:rect l="l" t="t" r="r" b="b"/>
            <a:pathLst>
              <a:path w="22860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095500" y="0"/>
                </a:lnTo>
                <a:lnTo>
                  <a:pt x="2139162" y="5034"/>
                </a:lnTo>
                <a:lnTo>
                  <a:pt x="2179253" y="19372"/>
                </a:lnTo>
                <a:lnTo>
                  <a:pt x="2214625" y="41867"/>
                </a:lnTo>
                <a:lnTo>
                  <a:pt x="2244132" y="71374"/>
                </a:lnTo>
                <a:lnTo>
                  <a:pt x="2266627" y="106746"/>
                </a:lnTo>
                <a:lnTo>
                  <a:pt x="2280965" y="146837"/>
                </a:lnTo>
                <a:lnTo>
                  <a:pt x="2286000" y="190500"/>
                </a:lnTo>
                <a:lnTo>
                  <a:pt x="2286000" y="952500"/>
                </a:lnTo>
                <a:lnTo>
                  <a:pt x="2280965" y="996162"/>
                </a:lnTo>
                <a:lnTo>
                  <a:pt x="2266627" y="1036253"/>
                </a:lnTo>
                <a:lnTo>
                  <a:pt x="2244132" y="1071625"/>
                </a:lnTo>
                <a:lnTo>
                  <a:pt x="2214625" y="1101132"/>
                </a:lnTo>
                <a:lnTo>
                  <a:pt x="2179253" y="1123627"/>
                </a:lnTo>
                <a:lnTo>
                  <a:pt x="2139162" y="1137965"/>
                </a:lnTo>
                <a:lnTo>
                  <a:pt x="20955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1981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74595" y="1436878"/>
            <a:ext cx="199263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</a:t>
            </a:r>
            <a:r>
              <a:rPr sz="1800" b="1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Komisaris/ 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Pengawas non  Pegawai</a:t>
            </a:r>
            <a:r>
              <a:rPr sz="18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tetap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64201" y="1296161"/>
            <a:ext cx="24384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4201" y="1296161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247900" y="0"/>
                </a:lnTo>
                <a:lnTo>
                  <a:pt x="2291562" y="5034"/>
                </a:lnTo>
                <a:lnTo>
                  <a:pt x="2331653" y="19372"/>
                </a:lnTo>
                <a:lnTo>
                  <a:pt x="2367025" y="41867"/>
                </a:lnTo>
                <a:lnTo>
                  <a:pt x="2396532" y="71374"/>
                </a:lnTo>
                <a:lnTo>
                  <a:pt x="2419027" y="106746"/>
                </a:lnTo>
                <a:lnTo>
                  <a:pt x="2433365" y="146837"/>
                </a:lnTo>
                <a:lnTo>
                  <a:pt x="2438400" y="190500"/>
                </a:lnTo>
                <a:lnTo>
                  <a:pt x="2438400" y="952500"/>
                </a:lnTo>
                <a:lnTo>
                  <a:pt x="2433365" y="996162"/>
                </a:lnTo>
                <a:lnTo>
                  <a:pt x="2419027" y="1036253"/>
                </a:lnTo>
                <a:lnTo>
                  <a:pt x="2396532" y="1071625"/>
                </a:lnTo>
                <a:lnTo>
                  <a:pt x="2367025" y="1101132"/>
                </a:lnTo>
                <a:lnTo>
                  <a:pt x="2331653" y="1123627"/>
                </a:lnTo>
                <a:lnTo>
                  <a:pt x="2291562" y="1137965"/>
                </a:lnTo>
                <a:lnTo>
                  <a:pt x="2247900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1981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89703" y="1711197"/>
            <a:ext cx="180848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Mantan</a:t>
            </a:r>
            <a:r>
              <a:rPr sz="1800" b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Pegawai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40573" y="1296161"/>
            <a:ext cx="25908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0573" y="1296161"/>
            <a:ext cx="2590800" cy="1143000"/>
          </a:xfrm>
          <a:custGeom>
            <a:avLst/>
            <a:gdLst/>
            <a:ahLst/>
            <a:cxnLst/>
            <a:rect l="l" t="t" r="r" b="b"/>
            <a:pathLst>
              <a:path w="25908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400300" y="0"/>
                </a:lnTo>
                <a:lnTo>
                  <a:pt x="2443962" y="5034"/>
                </a:lnTo>
                <a:lnTo>
                  <a:pt x="2484053" y="19372"/>
                </a:lnTo>
                <a:lnTo>
                  <a:pt x="2519425" y="41867"/>
                </a:lnTo>
                <a:lnTo>
                  <a:pt x="2548932" y="71374"/>
                </a:lnTo>
                <a:lnTo>
                  <a:pt x="2571427" y="106746"/>
                </a:lnTo>
                <a:lnTo>
                  <a:pt x="2585765" y="146837"/>
                </a:lnTo>
                <a:lnTo>
                  <a:pt x="2590800" y="190500"/>
                </a:lnTo>
                <a:lnTo>
                  <a:pt x="2590800" y="952500"/>
                </a:lnTo>
                <a:lnTo>
                  <a:pt x="2585765" y="996162"/>
                </a:lnTo>
                <a:lnTo>
                  <a:pt x="2571427" y="1036253"/>
                </a:lnTo>
                <a:lnTo>
                  <a:pt x="2548932" y="1071625"/>
                </a:lnTo>
                <a:lnTo>
                  <a:pt x="2519425" y="1101132"/>
                </a:lnTo>
                <a:lnTo>
                  <a:pt x="2484053" y="1123627"/>
                </a:lnTo>
                <a:lnTo>
                  <a:pt x="2443962" y="1137965"/>
                </a:lnTo>
                <a:lnTo>
                  <a:pt x="2400300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1981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17611" y="1436878"/>
            <a:ext cx="223456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Peserta program  Pensiun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</a:t>
            </a:r>
            <a:r>
              <a:rPr sz="18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masih  Berstatus</a:t>
            </a:r>
            <a:r>
              <a:rPr sz="18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pegawai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72411" y="2971800"/>
            <a:ext cx="2438400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08988" y="2976372"/>
            <a:ext cx="2365375" cy="1795780"/>
          </a:xfrm>
          <a:custGeom>
            <a:avLst/>
            <a:gdLst/>
            <a:ahLst/>
            <a:cxnLst/>
            <a:rect l="l" t="t" r="r" b="b"/>
            <a:pathLst>
              <a:path w="2365375" h="1795779">
                <a:moveTo>
                  <a:pt x="2066036" y="0"/>
                </a:moveTo>
                <a:lnTo>
                  <a:pt x="299212" y="0"/>
                </a:lnTo>
                <a:lnTo>
                  <a:pt x="250677" y="3916"/>
                </a:lnTo>
                <a:lnTo>
                  <a:pt x="204637" y="15256"/>
                </a:lnTo>
                <a:lnTo>
                  <a:pt x="161705" y="33401"/>
                </a:lnTo>
                <a:lnTo>
                  <a:pt x="122500" y="57737"/>
                </a:lnTo>
                <a:lnTo>
                  <a:pt x="87636" y="87645"/>
                </a:lnTo>
                <a:lnTo>
                  <a:pt x="57729" y="122511"/>
                </a:lnTo>
                <a:lnTo>
                  <a:pt x="33397" y="161717"/>
                </a:lnTo>
                <a:lnTo>
                  <a:pt x="15253" y="204646"/>
                </a:lnTo>
                <a:lnTo>
                  <a:pt x="3916" y="250683"/>
                </a:lnTo>
                <a:lnTo>
                  <a:pt x="0" y="299212"/>
                </a:lnTo>
                <a:lnTo>
                  <a:pt x="0" y="1496059"/>
                </a:lnTo>
                <a:lnTo>
                  <a:pt x="3916" y="1544588"/>
                </a:lnTo>
                <a:lnTo>
                  <a:pt x="15253" y="1590625"/>
                </a:lnTo>
                <a:lnTo>
                  <a:pt x="33397" y="1633554"/>
                </a:lnTo>
                <a:lnTo>
                  <a:pt x="57729" y="1672760"/>
                </a:lnTo>
                <a:lnTo>
                  <a:pt x="87636" y="1707626"/>
                </a:lnTo>
                <a:lnTo>
                  <a:pt x="122500" y="1737534"/>
                </a:lnTo>
                <a:lnTo>
                  <a:pt x="161705" y="1761870"/>
                </a:lnTo>
                <a:lnTo>
                  <a:pt x="204637" y="1780015"/>
                </a:lnTo>
                <a:lnTo>
                  <a:pt x="250677" y="1791355"/>
                </a:lnTo>
                <a:lnTo>
                  <a:pt x="299212" y="1795271"/>
                </a:lnTo>
                <a:lnTo>
                  <a:pt x="2066036" y="1795271"/>
                </a:lnTo>
                <a:lnTo>
                  <a:pt x="2114564" y="1791355"/>
                </a:lnTo>
                <a:lnTo>
                  <a:pt x="2160601" y="1780015"/>
                </a:lnTo>
                <a:lnTo>
                  <a:pt x="2203530" y="1761870"/>
                </a:lnTo>
                <a:lnTo>
                  <a:pt x="2242736" y="1737534"/>
                </a:lnTo>
                <a:lnTo>
                  <a:pt x="2277602" y="1707626"/>
                </a:lnTo>
                <a:lnTo>
                  <a:pt x="2307510" y="1672760"/>
                </a:lnTo>
                <a:lnTo>
                  <a:pt x="2331846" y="1633554"/>
                </a:lnTo>
                <a:lnTo>
                  <a:pt x="2349991" y="1590625"/>
                </a:lnTo>
                <a:lnTo>
                  <a:pt x="2361331" y="1544588"/>
                </a:lnTo>
                <a:lnTo>
                  <a:pt x="2365248" y="1496059"/>
                </a:lnTo>
                <a:lnTo>
                  <a:pt x="2365248" y="299212"/>
                </a:lnTo>
                <a:lnTo>
                  <a:pt x="2361331" y="250683"/>
                </a:lnTo>
                <a:lnTo>
                  <a:pt x="2349991" y="204646"/>
                </a:lnTo>
                <a:lnTo>
                  <a:pt x="2331846" y="161717"/>
                </a:lnTo>
                <a:lnTo>
                  <a:pt x="2307510" y="122511"/>
                </a:lnTo>
                <a:lnTo>
                  <a:pt x="2277602" y="87645"/>
                </a:lnTo>
                <a:lnTo>
                  <a:pt x="2242736" y="57737"/>
                </a:lnTo>
                <a:lnTo>
                  <a:pt x="2203530" y="33401"/>
                </a:lnTo>
                <a:lnTo>
                  <a:pt x="2160601" y="15256"/>
                </a:lnTo>
                <a:lnTo>
                  <a:pt x="2114564" y="3916"/>
                </a:lnTo>
                <a:lnTo>
                  <a:pt x="2066036" y="0"/>
                </a:lnTo>
                <a:close/>
              </a:path>
            </a:pathLst>
          </a:custGeom>
          <a:solidFill>
            <a:srgbClr val="3BA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8800" y="4297679"/>
            <a:ext cx="2333244" cy="454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8800" y="2991611"/>
            <a:ext cx="2333244" cy="452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92883" y="3389503"/>
            <a:ext cx="20447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honorarium atau  imbalan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yang 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bersifat tidak</a:t>
            </a:r>
            <a:r>
              <a:rPr sz="1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teratur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01539" y="2971800"/>
            <a:ext cx="2438400" cy="182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9639" y="2976372"/>
            <a:ext cx="2365375" cy="1795780"/>
          </a:xfrm>
          <a:custGeom>
            <a:avLst/>
            <a:gdLst/>
            <a:ahLst/>
            <a:cxnLst/>
            <a:rect l="l" t="t" r="r" b="b"/>
            <a:pathLst>
              <a:path w="2365375" h="1795779">
                <a:moveTo>
                  <a:pt x="2066036" y="0"/>
                </a:moveTo>
                <a:lnTo>
                  <a:pt x="299212" y="0"/>
                </a:lnTo>
                <a:lnTo>
                  <a:pt x="250683" y="3916"/>
                </a:lnTo>
                <a:lnTo>
                  <a:pt x="204646" y="15256"/>
                </a:lnTo>
                <a:lnTo>
                  <a:pt x="161717" y="33401"/>
                </a:lnTo>
                <a:lnTo>
                  <a:pt x="122511" y="57737"/>
                </a:lnTo>
                <a:lnTo>
                  <a:pt x="87645" y="87645"/>
                </a:lnTo>
                <a:lnTo>
                  <a:pt x="57737" y="122511"/>
                </a:lnTo>
                <a:lnTo>
                  <a:pt x="33401" y="161717"/>
                </a:lnTo>
                <a:lnTo>
                  <a:pt x="15256" y="204646"/>
                </a:lnTo>
                <a:lnTo>
                  <a:pt x="3916" y="250683"/>
                </a:lnTo>
                <a:lnTo>
                  <a:pt x="0" y="299212"/>
                </a:lnTo>
                <a:lnTo>
                  <a:pt x="0" y="1496059"/>
                </a:lnTo>
                <a:lnTo>
                  <a:pt x="3916" y="1544588"/>
                </a:lnTo>
                <a:lnTo>
                  <a:pt x="15256" y="1590625"/>
                </a:lnTo>
                <a:lnTo>
                  <a:pt x="33401" y="1633554"/>
                </a:lnTo>
                <a:lnTo>
                  <a:pt x="57737" y="1672760"/>
                </a:lnTo>
                <a:lnTo>
                  <a:pt x="87645" y="1707626"/>
                </a:lnTo>
                <a:lnTo>
                  <a:pt x="122511" y="1737534"/>
                </a:lnTo>
                <a:lnTo>
                  <a:pt x="161717" y="1761870"/>
                </a:lnTo>
                <a:lnTo>
                  <a:pt x="204646" y="1780015"/>
                </a:lnTo>
                <a:lnTo>
                  <a:pt x="250683" y="1791355"/>
                </a:lnTo>
                <a:lnTo>
                  <a:pt x="299212" y="1795271"/>
                </a:lnTo>
                <a:lnTo>
                  <a:pt x="2066036" y="1795271"/>
                </a:lnTo>
                <a:lnTo>
                  <a:pt x="2114564" y="1791355"/>
                </a:lnTo>
                <a:lnTo>
                  <a:pt x="2160601" y="1780015"/>
                </a:lnTo>
                <a:lnTo>
                  <a:pt x="2203530" y="1761870"/>
                </a:lnTo>
                <a:lnTo>
                  <a:pt x="2242736" y="1737534"/>
                </a:lnTo>
                <a:lnTo>
                  <a:pt x="2277602" y="1707626"/>
                </a:lnTo>
                <a:lnTo>
                  <a:pt x="2307510" y="1672760"/>
                </a:lnTo>
                <a:lnTo>
                  <a:pt x="2331846" y="1633554"/>
                </a:lnTo>
                <a:lnTo>
                  <a:pt x="2349991" y="1590625"/>
                </a:lnTo>
                <a:lnTo>
                  <a:pt x="2361331" y="1544588"/>
                </a:lnTo>
                <a:lnTo>
                  <a:pt x="2365248" y="1496059"/>
                </a:lnTo>
                <a:lnTo>
                  <a:pt x="2365248" y="299212"/>
                </a:lnTo>
                <a:lnTo>
                  <a:pt x="2361331" y="250683"/>
                </a:lnTo>
                <a:lnTo>
                  <a:pt x="2349991" y="204646"/>
                </a:lnTo>
                <a:lnTo>
                  <a:pt x="2331846" y="161717"/>
                </a:lnTo>
                <a:lnTo>
                  <a:pt x="2307510" y="122511"/>
                </a:lnTo>
                <a:lnTo>
                  <a:pt x="2277602" y="87645"/>
                </a:lnTo>
                <a:lnTo>
                  <a:pt x="2242736" y="57737"/>
                </a:lnTo>
                <a:lnTo>
                  <a:pt x="2203530" y="33401"/>
                </a:lnTo>
                <a:lnTo>
                  <a:pt x="2160601" y="15256"/>
                </a:lnTo>
                <a:lnTo>
                  <a:pt x="2114564" y="3916"/>
                </a:lnTo>
                <a:lnTo>
                  <a:pt x="2066036" y="0"/>
                </a:lnTo>
                <a:close/>
              </a:path>
            </a:pathLst>
          </a:custGeom>
          <a:solidFill>
            <a:srgbClr val="3BA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59451" y="4297679"/>
            <a:ext cx="2333244" cy="454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9451" y="2991611"/>
            <a:ext cx="2333244" cy="452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30266" y="3227959"/>
            <a:ext cx="20173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jasa produksi,  tantiem, gratifikasi,  bonus atau</a:t>
            </a:r>
            <a:r>
              <a:rPr sz="18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imbalan  lain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yang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bersifat  tidak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teratur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72400" y="2971800"/>
            <a:ext cx="2438400" cy="182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10500" y="2976372"/>
            <a:ext cx="2365375" cy="1795780"/>
          </a:xfrm>
          <a:custGeom>
            <a:avLst/>
            <a:gdLst/>
            <a:ahLst/>
            <a:cxnLst/>
            <a:rect l="l" t="t" r="r" b="b"/>
            <a:pathLst>
              <a:path w="2365375" h="1795779">
                <a:moveTo>
                  <a:pt x="2066035" y="0"/>
                </a:moveTo>
                <a:lnTo>
                  <a:pt x="299211" y="0"/>
                </a:lnTo>
                <a:lnTo>
                  <a:pt x="250683" y="3916"/>
                </a:lnTo>
                <a:lnTo>
                  <a:pt x="204646" y="15256"/>
                </a:lnTo>
                <a:lnTo>
                  <a:pt x="161717" y="33401"/>
                </a:lnTo>
                <a:lnTo>
                  <a:pt x="122511" y="57737"/>
                </a:lnTo>
                <a:lnTo>
                  <a:pt x="87645" y="87645"/>
                </a:lnTo>
                <a:lnTo>
                  <a:pt x="57737" y="122511"/>
                </a:lnTo>
                <a:lnTo>
                  <a:pt x="33401" y="161717"/>
                </a:lnTo>
                <a:lnTo>
                  <a:pt x="15256" y="204646"/>
                </a:lnTo>
                <a:lnTo>
                  <a:pt x="3916" y="250683"/>
                </a:lnTo>
                <a:lnTo>
                  <a:pt x="0" y="299212"/>
                </a:lnTo>
                <a:lnTo>
                  <a:pt x="0" y="1496059"/>
                </a:lnTo>
                <a:lnTo>
                  <a:pt x="3916" y="1544588"/>
                </a:lnTo>
                <a:lnTo>
                  <a:pt x="15256" y="1590625"/>
                </a:lnTo>
                <a:lnTo>
                  <a:pt x="33401" y="1633554"/>
                </a:lnTo>
                <a:lnTo>
                  <a:pt x="57737" y="1672760"/>
                </a:lnTo>
                <a:lnTo>
                  <a:pt x="87645" y="1707626"/>
                </a:lnTo>
                <a:lnTo>
                  <a:pt x="122511" y="1737534"/>
                </a:lnTo>
                <a:lnTo>
                  <a:pt x="161717" y="1761870"/>
                </a:lnTo>
                <a:lnTo>
                  <a:pt x="204646" y="1780015"/>
                </a:lnTo>
                <a:lnTo>
                  <a:pt x="250683" y="1791355"/>
                </a:lnTo>
                <a:lnTo>
                  <a:pt x="299211" y="1795271"/>
                </a:lnTo>
                <a:lnTo>
                  <a:pt x="2066035" y="1795271"/>
                </a:lnTo>
                <a:lnTo>
                  <a:pt x="2114564" y="1791355"/>
                </a:lnTo>
                <a:lnTo>
                  <a:pt x="2160601" y="1780015"/>
                </a:lnTo>
                <a:lnTo>
                  <a:pt x="2203530" y="1761870"/>
                </a:lnTo>
                <a:lnTo>
                  <a:pt x="2242736" y="1737534"/>
                </a:lnTo>
                <a:lnTo>
                  <a:pt x="2277602" y="1707626"/>
                </a:lnTo>
                <a:lnTo>
                  <a:pt x="2307510" y="1672760"/>
                </a:lnTo>
                <a:lnTo>
                  <a:pt x="2331846" y="1633554"/>
                </a:lnTo>
                <a:lnTo>
                  <a:pt x="2349991" y="1590625"/>
                </a:lnTo>
                <a:lnTo>
                  <a:pt x="2361331" y="1544588"/>
                </a:lnTo>
                <a:lnTo>
                  <a:pt x="2365248" y="1496059"/>
                </a:lnTo>
                <a:lnTo>
                  <a:pt x="2365248" y="299212"/>
                </a:lnTo>
                <a:lnTo>
                  <a:pt x="2361331" y="250683"/>
                </a:lnTo>
                <a:lnTo>
                  <a:pt x="2349991" y="204646"/>
                </a:lnTo>
                <a:lnTo>
                  <a:pt x="2331846" y="161717"/>
                </a:lnTo>
                <a:lnTo>
                  <a:pt x="2307510" y="122511"/>
                </a:lnTo>
                <a:lnTo>
                  <a:pt x="2277602" y="87645"/>
                </a:lnTo>
                <a:lnTo>
                  <a:pt x="2242736" y="57737"/>
                </a:lnTo>
                <a:lnTo>
                  <a:pt x="2203530" y="33401"/>
                </a:lnTo>
                <a:lnTo>
                  <a:pt x="2160601" y="15256"/>
                </a:lnTo>
                <a:lnTo>
                  <a:pt x="2114564" y="3916"/>
                </a:lnTo>
                <a:lnTo>
                  <a:pt x="2066035" y="0"/>
                </a:lnTo>
                <a:close/>
              </a:path>
            </a:pathLst>
          </a:custGeom>
          <a:solidFill>
            <a:srgbClr val="3BA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30311" y="4297679"/>
            <a:ext cx="2331719" cy="454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30311" y="2991611"/>
            <a:ext cx="2331719" cy="4526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209915" y="3609213"/>
            <a:ext cx="1599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080" indent="-3886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penarikan</a:t>
            </a:r>
            <a:r>
              <a:rPr sz="18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dana  pensiun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1387</Words>
  <Application>Microsoft Office PowerPoint</Application>
  <PresentationFormat>Widescreen</PresentationFormat>
  <Paragraphs>325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Verdana</vt:lpstr>
      <vt:lpstr>Office Theme</vt:lpstr>
      <vt:lpstr>1_Office Theme</vt:lpstr>
      <vt:lpstr>POLITEKNIK STMI  KEMENTERIAN PERINDUSTRIAN RI </vt:lpstr>
      <vt:lpstr>PPH pasal 21/26</vt:lpstr>
      <vt:lpstr>Gaji, Upah, Honorarium, Tunjangan, dan  Pembayaran lain dengan nama/bentuk  apapun</vt:lpstr>
      <vt:lpstr>Penghitungan PPh Pasal 21</vt:lpstr>
      <vt:lpstr>PTKP: PMK 162/PMK.011/2012</vt:lpstr>
      <vt:lpstr>PTKP Karyawati</vt:lpstr>
      <vt:lpstr>Tarif</vt:lpstr>
      <vt:lpstr>PPh Pasal 21:  Bukan Pegawai</vt:lpstr>
      <vt:lpstr>PPh Pasal 21:  Lainnya</vt:lpstr>
      <vt:lpstr>PPh Pasal 21 Pegawai Tidak Tetap/Tenaga Kerja  Lepas</vt:lpstr>
      <vt:lpstr>PowerPoint Presentation</vt:lpstr>
      <vt:lpstr>Contoh Penghitungan PPh Pasal 21</vt:lpstr>
      <vt:lpstr>PowerPoint Presentation</vt:lpstr>
      <vt:lpstr>Budiyanta pada tahun 2013 bekerja di PT Aman Bahagia  dengan gaji sebulan Rp 8.000.000,00 dan membayar iuran  pensiun sebesar Rp. 200.000,00. Budiyanta menikah tetapi  belum mempunyai anak.</vt:lpstr>
      <vt:lpstr>PowerPoint Presentation</vt:lpstr>
      <vt:lpstr>PowerPoint Presentation</vt:lpstr>
      <vt:lpstr>PPh Pasal 26 Wajib pajak luar negeri (baik orang pribadi maupun badan) selain  bentuk usaha tetap</vt:lpstr>
      <vt:lpstr>Contoh Penghitungan PPh Pasal 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PPh 21/26</dc:title>
  <dc:creator>USER</dc:creator>
  <cp:lastModifiedBy>key 365</cp:lastModifiedBy>
  <cp:revision>5</cp:revision>
  <dcterms:created xsi:type="dcterms:W3CDTF">2019-03-26T11:44:00Z</dcterms:created>
  <dcterms:modified xsi:type="dcterms:W3CDTF">2020-10-16T06:32:04Z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