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1" r:id="rId1"/>
  </p:sldMasterIdLst>
  <p:notesMasterIdLst>
    <p:notesMasterId r:id="rId35"/>
  </p:notesMasterIdLst>
  <p:sldIdLst>
    <p:sldId id="313" r:id="rId2"/>
    <p:sldId id="333" r:id="rId3"/>
    <p:sldId id="341" r:id="rId4"/>
    <p:sldId id="334" r:id="rId5"/>
    <p:sldId id="335" r:id="rId6"/>
    <p:sldId id="336" r:id="rId7"/>
    <p:sldId id="342" r:id="rId8"/>
    <p:sldId id="343" r:id="rId9"/>
    <p:sldId id="337" r:id="rId10"/>
    <p:sldId id="339" r:id="rId11"/>
    <p:sldId id="338" r:id="rId12"/>
    <p:sldId id="345" r:id="rId13"/>
    <p:sldId id="358" r:id="rId14"/>
    <p:sldId id="346" r:id="rId15"/>
    <p:sldId id="359" r:id="rId16"/>
    <p:sldId id="349" r:id="rId17"/>
    <p:sldId id="360" r:id="rId18"/>
    <p:sldId id="361" r:id="rId19"/>
    <p:sldId id="350" r:id="rId20"/>
    <p:sldId id="362" r:id="rId21"/>
    <p:sldId id="347" r:id="rId22"/>
    <p:sldId id="351" r:id="rId23"/>
    <p:sldId id="363" r:id="rId24"/>
    <p:sldId id="348" r:id="rId25"/>
    <p:sldId id="355" r:id="rId26"/>
    <p:sldId id="352" r:id="rId27"/>
    <p:sldId id="353" r:id="rId28"/>
    <p:sldId id="357" r:id="rId29"/>
    <p:sldId id="354" r:id="rId30"/>
    <p:sldId id="356" r:id="rId31"/>
    <p:sldId id="344" r:id="rId32"/>
    <p:sldId id="364" r:id="rId33"/>
    <p:sldId id="365"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3300"/>
    <a:srgbClr val="0066FF"/>
    <a:srgbClr val="9933FF"/>
    <a:srgbClr val="33CCFF"/>
    <a:srgbClr val="CC99FF"/>
    <a:srgbClr val="66FF33"/>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02" autoAdjust="0"/>
    <p:restoredTop sz="94660"/>
  </p:normalViewPr>
  <p:slideViewPr>
    <p:cSldViewPr>
      <p:cViewPr>
        <p:scale>
          <a:sx n="75" d="100"/>
          <a:sy n="75" d="100"/>
        </p:scale>
        <p:origin x="-1200" y="-6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71EA58-CB6C-4902-9CDE-EDF005AEC4F7}" type="datetimeFigureOut">
              <a:rPr lang="id-ID" smtClean="0"/>
              <a:pPr/>
              <a:t>16/09/2014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0A935-7467-4C07-8B74-86D0640421F7}" type="slidenum">
              <a:rPr lang="id-ID" smtClean="0"/>
              <a:pPr/>
              <a:t>‹#›</a:t>
            </a:fld>
            <a:endParaRPr lang="id-ID"/>
          </a:p>
        </p:txBody>
      </p:sp>
    </p:spTree>
    <p:extLst>
      <p:ext uri="{BB962C8B-B14F-4D97-AF65-F5344CB8AC3E}">
        <p14:creationId xmlns:p14="http://schemas.microsoft.com/office/powerpoint/2010/main" xmlns="" val="302714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EBD3A39-28CF-449B-AF8B-F54396D69318}"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FE3858BF-5DB9-4BD4-A3EC-39E03BF36D5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A203AE12-4B62-42B0-8BA4-4B3BA9FEE0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74C92FB9-D2F3-4B69-838A-E9B5FB0E5F5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DF41EA8-BE5A-4DF6-A02B-70A52B2DFC3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8E40FA4A-2D9F-4476-A162-D325BD3C9FB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CEA6F60C-9FDF-44A2-B90F-23FD5FE814F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417DDAF2-2614-47B9-953D-473B3B1E6A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327104F2-A7E8-447F-8608-4C5859DD87F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941025F1-869E-41C9-ACD0-8ACDE8B38F18}"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73376BDA-92B7-4587-88DA-C28030E87AC5}"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Metodologi Penelitian| Sesi 01 | Noveriza Y, MT</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4EB1304-7504-4281-9C53-E3B4FB87B2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iming>
    <p:tnLst>
      <p:par>
        <p:cTn id="1" dur="indefinite" restart="never" nodeType="tmRoot"/>
      </p:par>
    </p:tnLst>
  </p:timing>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d.wikipedia.org/wiki/Kebenar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AutoShape 2"/>
          <p:cNvSpPr>
            <a:spLocks noGrp="1" noChangeArrowheads="1"/>
          </p:cNvSpPr>
          <p:nvPr>
            <p:ph type="ctrTitle"/>
          </p:nvPr>
        </p:nvSpPr>
        <p:spPr/>
        <p:txBody>
          <a:bodyPr>
            <a:normAutofit fontScale="90000"/>
          </a:bodyPr>
          <a:lstStyle/>
          <a:p>
            <a:r>
              <a:rPr lang="en-US" sz="6000" dirty="0" err="1" smtClean="0">
                <a:solidFill>
                  <a:srgbClr val="FF0000"/>
                </a:solidFill>
              </a:rPr>
              <a:t>Konsep</a:t>
            </a:r>
            <a:r>
              <a:rPr lang="en-US" sz="6000" dirty="0" smtClean="0">
                <a:solidFill>
                  <a:srgbClr val="FF0000"/>
                </a:solidFill>
              </a:rPr>
              <a:t/>
            </a:r>
            <a:br>
              <a:rPr lang="en-US" sz="6000" dirty="0" smtClean="0">
                <a:solidFill>
                  <a:srgbClr val="FF0000"/>
                </a:solidFill>
              </a:rPr>
            </a:br>
            <a:r>
              <a:rPr lang="en-US" sz="6000" dirty="0" err="1" smtClean="0">
                <a:solidFill>
                  <a:srgbClr val="FF0000"/>
                </a:solidFill>
              </a:rPr>
              <a:t>Definisi</a:t>
            </a:r>
            <a:endParaRPr lang="en-US" sz="6000" dirty="0">
              <a:solidFill>
                <a:srgbClr val="FF0000"/>
              </a:solidFill>
            </a:endParaRPr>
          </a:p>
        </p:txBody>
      </p:sp>
      <p:sp>
        <p:nvSpPr>
          <p:cNvPr id="153603" name="Rectangle 3"/>
          <p:cNvSpPr>
            <a:spLocks noGrp="1" noChangeArrowheads="1"/>
          </p:cNvSpPr>
          <p:nvPr>
            <p:ph type="subTitle" idx="1"/>
          </p:nvPr>
        </p:nvSpPr>
        <p:spPr/>
        <p:txBody>
          <a:bodyPr>
            <a:normAutofit/>
          </a:bodyPr>
          <a:lstStyle/>
          <a:p>
            <a:pPr>
              <a:buFont typeface="Wingdings" pitchFamily="2" charset="2"/>
              <a:buNone/>
            </a:pPr>
            <a:r>
              <a:rPr lang="en-US" dirty="0" err="1" smtClean="0"/>
              <a:t>Sesi</a:t>
            </a:r>
            <a:r>
              <a:rPr lang="en-US" dirty="0" smtClean="0"/>
              <a:t> 01</a:t>
            </a:r>
          </a:p>
          <a:p>
            <a:pPr>
              <a:buFont typeface="Wingdings" pitchFamily="2" charset="2"/>
              <a:buNone/>
            </a:pPr>
            <a:endParaRPr lang="en-US" dirty="0"/>
          </a:p>
          <a:p>
            <a:pPr>
              <a:buFont typeface="Wingdings" pitchFamily="2" charset="2"/>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Fungsi</a:t>
            </a:r>
            <a:r>
              <a:rPr lang="en-US" dirty="0" err="1" smtClean="0">
                <a:solidFill>
                  <a:schemeClr val="tx2">
                    <a:lumMod val="90000"/>
                  </a:schemeClr>
                </a:solidFill>
              </a:rPr>
              <a:t>Penelitian</a:t>
            </a:r>
            <a:endParaRPr lang="id-ID" dirty="0">
              <a:solidFill>
                <a:schemeClr val="tx2">
                  <a:lumMod val="90000"/>
                </a:schemeClr>
              </a:solidFill>
            </a:endParaRPr>
          </a:p>
        </p:txBody>
      </p:sp>
      <p:sp>
        <p:nvSpPr>
          <p:cNvPr id="2" name="Content Placeholder 1"/>
          <p:cNvSpPr>
            <a:spLocks noGrp="1"/>
          </p:cNvSpPr>
          <p:nvPr>
            <p:ph idx="1"/>
          </p:nvPr>
        </p:nvSpPr>
        <p:spPr/>
        <p:txBody>
          <a:bodyPr/>
          <a:lstStyle/>
          <a:p>
            <a:pPr marL="514350" indent="-514350">
              <a:buClr>
                <a:srgbClr val="FFC000"/>
              </a:buClr>
              <a:buFont typeface="+mj-lt"/>
              <a:buAutoNum type="arabicPeriod"/>
            </a:pPr>
            <a:r>
              <a:rPr lang="id-ID" dirty="0"/>
              <a:t>Memahami berarti memperjelas suatu masalah atau informasi yang tidak diketahui dan selanjutnya menjadi fakta </a:t>
            </a:r>
          </a:p>
          <a:p>
            <a:pPr marL="514350" indent="-514350">
              <a:buClr>
                <a:srgbClr val="FFC000"/>
              </a:buClr>
              <a:buFont typeface="+mj-lt"/>
              <a:buAutoNum type="arabicPeriod"/>
            </a:pPr>
            <a:r>
              <a:rPr lang="id-ID" dirty="0"/>
              <a:t>Memecahkan berarti meminimalkan atau menghilangkan masalah. </a:t>
            </a:r>
          </a:p>
          <a:p>
            <a:pPr marL="514350" indent="-514350">
              <a:buClr>
                <a:srgbClr val="FFC000"/>
              </a:buClr>
              <a:buFont typeface="+mj-lt"/>
              <a:buAutoNum type="arabicPeriod"/>
            </a:pPr>
            <a:r>
              <a:rPr lang="id-ID" dirty="0"/>
              <a:t>Mengantisipasi berarti mengupayakan agar masalah tidak terjadi </a:t>
            </a:r>
          </a:p>
          <a:p>
            <a:pPr>
              <a:buClr>
                <a:srgbClr val="FFC000"/>
              </a:buClr>
            </a:pP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10</a:t>
            </a:fld>
            <a:endParaRPr lang="en-US"/>
          </a:p>
        </p:txBody>
      </p:sp>
    </p:spTree>
    <p:extLst>
      <p:ext uri="{BB962C8B-B14F-4D97-AF65-F5344CB8AC3E}">
        <p14:creationId xmlns:p14="http://schemas.microsoft.com/office/powerpoint/2010/main" xmlns="" val="3920656591"/>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Jenis</a:t>
            </a:r>
            <a:r>
              <a:rPr lang="en-US" dirty="0" err="1" smtClean="0">
                <a:solidFill>
                  <a:schemeClr val="tx2">
                    <a:lumMod val="90000"/>
                  </a:schemeClr>
                </a:solidFill>
              </a:rPr>
              <a:t>Penelitian</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92500" lnSpcReduction="10000"/>
          </a:bodyPr>
          <a:lstStyle/>
          <a:p>
            <a:pPr marL="0" indent="0">
              <a:buClr>
                <a:srgbClr val="FFC000"/>
              </a:buClr>
              <a:buNone/>
            </a:pPr>
            <a:r>
              <a:rPr lang="nn-NO" sz="3200" dirty="0"/>
              <a:t>Jenis penelitian dapat dikelompokkan menurut : </a:t>
            </a:r>
            <a:endParaRPr lang="nn-NO" sz="3200" dirty="0" smtClean="0"/>
          </a:p>
          <a:p>
            <a:pPr>
              <a:buClr>
                <a:srgbClr val="FFC000"/>
              </a:buClr>
            </a:pPr>
            <a:r>
              <a:rPr lang="nn-NO" sz="3200" dirty="0" smtClean="0"/>
              <a:t>Tujuan</a:t>
            </a:r>
            <a:r>
              <a:rPr lang="nn-NO" sz="3200" dirty="0"/>
              <a:t>, </a:t>
            </a:r>
            <a:endParaRPr lang="nn-NO" sz="3200" dirty="0" smtClean="0"/>
          </a:p>
          <a:p>
            <a:pPr>
              <a:buClr>
                <a:srgbClr val="FFC000"/>
              </a:buClr>
            </a:pPr>
            <a:r>
              <a:rPr lang="nn-NO" sz="3200" dirty="0" smtClean="0"/>
              <a:t>Pendekatan/Metode, </a:t>
            </a:r>
          </a:p>
          <a:p>
            <a:pPr>
              <a:buClr>
                <a:srgbClr val="FFC000"/>
              </a:buClr>
            </a:pPr>
            <a:r>
              <a:rPr lang="nn-NO" sz="3200" dirty="0" smtClean="0"/>
              <a:t>Tingkat </a:t>
            </a:r>
            <a:r>
              <a:rPr lang="nn-NO" sz="3200" dirty="0"/>
              <a:t>eksplanasi, </a:t>
            </a:r>
            <a:endParaRPr lang="nn-NO" sz="3200" dirty="0" smtClean="0"/>
          </a:p>
          <a:p>
            <a:pPr>
              <a:buClr>
                <a:srgbClr val="FFC000"/>
              </a:buClr>
            </a:pPr>
            <a:r>
              <a:rPr lang="nn-NO" sz="3200" dirty="0" smtClean="0"/>
              <a:t>Analisis </a:t>
            </a:r>
            <a:r>
              <a:rPr lang="nn-NO" sz="3200" dirty="0"/>
              <a:t>&amp; jenis data.</a:t>
            </a:r>
            <a:r>
              <a:rPr lang="nn-NO" sz="3200" b="1" dirty="0"/>
              <a:t/>
            </a:r>
            <a:br>
              <a:rPr lang="nn-NO" sz="3200" b="1" dirty="0"/>
            </a:br>
            <a:endParaRPr lang="id-ID" sz="32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11</a:t>
            </a:fld>
            <a:endParaRPr lang="en-US"/>
          </a:p>
        </p:txBody>
      </p:sp>
    </p:spTree>
    <p:extLst>
      <p:ext uri="{BB962C8B-B14F-4D97-AF65-F5344CB8AC3E}">
        <p14:creationId xmlns:p14="http://schemas.microsoft.com/office/powerpoint/2010/main" xmlns="" val="1073930285"/>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Tujuan</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r>
              <a:rPr lang="id-ID" sz="2400" i="1" dirty="0">
                <a:solidFill>
                  <a:srgbClr val="FFC000"/>
                </a:solidFill>
              </a:rPr>
              <a:t>Penelitian Terapan</a:t>
            </a:r>
            <a:r>
              <a:rPr lang="id-ID" sz="2400" dirty="0">
                <a:solidFill>
                  <a:srgbClr val="FFC000"/>
                </a:solidFill>
              </a:rPr>
              <a:t> </a:t>
            </a:r>
            <a:r>
              <a:rPr lang="id-ID" sz="2400" dirty="0"/>
              <a:t>adalah penelitian yang diarahkan untuk mendapatkan informasi yang dapat digunakan untuk memecahkan masalah</a:t>
            </a:r>
            <a:r>
              <a:rPr lang="id-ID" sz="2400" dirty="0" smtClean="0"/>
              <a:t>.</a:t>
            </a:r>
            <a:endParaRPr lang="en-US" sz="2400" dirty="0" smtClean="0"/>
          </a:p>
          <a:p>
            <a:endParaRPr lang="id-ID" sz="2400" dirty="0"/>
          </a:p>
          <a:p>
            <a:pPr marL="0" indent="0">
              <a:buClr>
                <a:srgbClr val="FFC000"/>
              </a:buClr>
              <a:buNone/>
            </a:pPr>
            <a:r>
              <a:rPr lang="nn-NO" sz="2400" b="1" dirty="0"/>
              <a:t/>
            </a:r>
            <a:br>
              <a:rPr lang="nn-NO" sz="2400" b="1" dirty="0"/>
            </a:br>
            <a:endParaRPr lang="id-ID" sz="24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12</a:t>
            </a:fld>
            <a:endParaRPr lang="en-US"/>
          </a:p>
        </p:txBody>
      </p:sp>
    </p:spTree>
    <p:extLst>
      <p:ext uri="{BB962C8B-B14F-4D97-AF65-F5344CB8AC3E}">
        <p14:creationId xmlns:p14="http://schemas.microsoft.com/office/powerpoint/2010/main" xmlns="" val="271502379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i="1" dirty="0">
                <a:solidFill>
                  <a:srgbClr val="FFC000"/>
                </a:solidFill>
              </a:rPr>
              <a:t>Penelitian Murni/Dasar</a:t>
            </a:r>
            <a:r>
              <a:rPr lang="id-ID" dirty="0">
                <a:solidFill>
                  <a:srgbClr val="FFC000"/>
                </a:solidFill>
              </a:rPr>
              <a:t> </a:t>
            </a:r>
            <a:r>
              <a:rPr lang="id-ID" dirty="0"/>
              <a:t>adalah penelitian yang dilakukan diarahkan sekedar untuk memahami masalah dalam organisasi secara mendalam (tanpa ingin menerapkan hasilnya). Penelitian dasar bertujuan untuk mengembangkan teori dan tidak memperhatikan kegunaan yang langsung bersifat praktis. Jadi penelitian murni/dasar berkenaan dengan penemuan dan pengembangan ilmu.</a:t>
            </a:r>
          </a:p>
          <a:p>
            <a:pPr marL="68580" indent="0">
              <a:buNone/>
            </a:pPr>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13</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Tujuan</a:t>
            </a:r>
            <a:endParaRPr lang="id-ID" sz="2800" dirty="0">
              <a:solidFill>
                <a:schemeClr val="tx2">
                  <a:lumMod val="90000"/>
                </a:schemeClr>
              </a:solidFill>
            </a:endParaRPr>
          </a:p>
        </p:txBody>
      </p:sp>
    </p:spTree>
    <p:extLst>
      <p:ext uri="{BB962C8B-B14F-4D97-AF65-F5344CB8AC3E}">
        <p14:creationId xmlns:p14="http://schemas.microsoft.com/office/powerpoint/2010/main" xmlns="" val="16246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pPr>
              <a:buClr>
                <a:srgbClr val="FFC000"/>
              </a:buClr>
            </a:pPr>
            <a:r>
              <a:rPr lang="id-ID" sz="2100" i="1" dirty="0">
                <a:solidFill>
                  <a:srgbClr val="FFC000"/>
                </a:solidFill>
              </a:rPr>
              <a:t>Penelitian Survey</a:t>
            </a:r>
            <a:r>
              <a:rPr lang="id-ID" sz="2100" dirty="0">
                <a:solidFill>
                  <a:srgbClr val="FFC000"/>
                </a:solidFill>
              </a:rPr>
              <a:t> </a:t>
            </a:r>
            <a:r>
              <a:rPr lang="id-ID" sz="2100" dirty="0"/>
              <a:t>adalah Penelitian yang dilakukan pada popolasi besar maupun kecil, tetapi data yangdipelajari adalah data dari sampel yang diambil dari populasi tersebut, sehingga ditemukan kejadian-kejadian relatif, distribusi dan hubungan-hubungan antar variabel sosilogis maupun psikologis</a:t>
            </a:r>
            <a:r>
              <a:rPr lang="id-ID" sz="2100" dirty="0" smtClean="0"/>
              <a:t>.</a:t>
            </a:r>
            <a:endParaRPr lang="en-US" sz="2100" dirty="0" smtClean="0"/>
          </a:p>
        </p:txBody>
      </p:sp>
      <p:sp>
        <p:nvSpPr>
          <p:cNvPr id="3" name="Slide Number Placeholder 2"/>
          <p:cNvSpPr>
            <a:spLocks noGrp="1"/>
          </p:cNvSpPr>
          <p:nvPr>
            <p:ph type="sldNum" sz="quarter" idx="12"/>
          </p:nvPr>
        </p:nvSpPr>
        <p:spPr/>
        <p:txBody>
          <a:bodyPr/>
          <a:lstStyle/>
          <a:p>
            <a:fld id="{74C92FB9-D2F3-4B69-838A-E9B5FB0E5F51}" type="slidenum">
              <a:rPr lang="en-US" smtClean="0"/>
              <a:pPr/>
              <a:t>14</a:t>
            </a:fld>
            <a:endParaRPr lang="en-US"/>
          </a:p>
        </p:txBody>
      </p:sp>
    </p:spTree>
    <p:extLst>
      <p:ext uri="{BB962C8B-B14F-4D97-AF65-F5344CB8AC3E}">
        <p14:creationId xmlns:p14="http://schemas.microsoft.com/office/powerpoint/2010/main" xmlns="" val="34098621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Clr>
                <a:srgbClr val="FFC000"/>
              </a:buClr>
            </a:pPr>
            <a:r>
              <a:rPr lang="id-ID" i="1" dirty="0">
                <a:solidFill>
                  <a:srgbClr val="FFC000"/>
                </a:solidFill>
              </a:rPr>
              <a:t>Penelitian Ex Post Facto </a:t>
            </a:r>
            <a:r>
              <a:rPr lang="id-ID" dirty="0"/>
              <a:t>Yaitu penelitian yang dilakukan untuk meneliti peristiwa yang telah terjadi yang kemudian merunut ke belakang untuk mengetahui faktor-faktor yang dapat menimbulkan kejadian tersebut.</a:t>
            </a:r>
            <a:endParaRPr lang="en-US" dirty="0"/>
          </a:p>
          <a:p>
            <a:pPr>
              <a:buClr>
                <a:srgbClr val="FFC000"/>
              </a:buClr>
            </a:pPr>
            <a:r>
              <a:rPr lang="id-ID" i="1" dirty="0">
                <a:solidFill>
                  <a:srgbClr val="FFC000"/>
                </a:solidFill>
              </a:rPr>
              <a:t>Penelitian Eksperimen</a:t>
            </a:r>
            <a:r>
              <a:rPr lang="id-ID" dirty="0">
                <a:solidFill>
                  <a:srgbClr val="FFC000"/>
                </a:solidFill>
              </a:rPr>
              <a:t> </a:t>
            </a:r>
            <a:r>
              <a:rPr lang="id-ID" dirty="0"/>
              <a:t>Yaitu suatu penelitian yang berusaha mencari pengaruh variabel tertentu terhadap variabel yang lain dalam kondisi yang terkontrol secara ketat. Variabel independennya dimanipulasi oleh peneliti.</a:t>
            </a:r>
            <a:endParaRPr lang="en-US" dirty="0"/>
          </a:p>
          <a:p>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15</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 (2)</a:t>
            </a:r>
            <a:endParaRPr lang="id-ID" sz="2800" dirty="0">
              <a:solidFill>
                <a:schemeClr val="tx2">
                  <a:lumMod val="90000"/>
                </a:schemeClr>
              </a:solidFill>
            </a:endParaRPr>
          </a:p>
        </p:txBody>
      </p:sp>
    </p:spTree>
    <p:extLst>
      <p:ext uri="{BB962C8B-B14F-4D97-AF65-F5344CB8AC3E}">
        <p14:creationId xmlns:p14="http://schemas.microsoft.com/office/powerpoint/2010/main" xmlns="" val="2932102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(3)</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pPr>
              <a:buClr>
                <a:srgbClr val="FFC000"/>
              </a:buClr>
            </a:pPr>
            <a:r>
              <a:rPr lang="id-ID" sz="1900" i="1" dirty="0" smtClean="0">
                <a:solidFill>
                  <a:srgbClr val="FFC000"/>
                </a:solidFill>
              </a:rPr>
              <a:t>Penelitian </a:t>
            </a:r>
            <a:r>
              <a:rPr lang="id-ID" sz="1900" i="1" dirty="0">
                <a:solidFill>
                  <a:srgbClr val="FFC000"/>
                </a:solidFill>
              </a:rPr>
              <a:t>Naturalistic </a:t>
            </a:r>
            <a:r>
              <a:rPr lang="id-ID" sz="1900" dirty="0"/>
              <a:t>yaitu Metode penelitian ini sering disebut dengan metode kualitatif, yaitu metode penelitian yang digunakan untuk meneliti pada kondisi obyek alami (sebagai lawannya) dimana peneliti adalah sebagai instrumen kunci. Contoh : Sesaji terhadap keberhasilan bisnis</a:t>
            </a:r>
            <a:r>
              <a:rPr lang="id-ID" sz="1900" dirty="0" smtClean="0"/>
              <a:t>.</a:t>
            </a:r>
            <a:endParaRPr lang="en-US" sz="1900" dirty="0" smtClean="0"/>
          </a:p>
          <a:p>
            <a:pPr>
              <a:buClr>
                <a:srgbClr val="FFC000"/>
              </a:buClr>
            </a:pPr>
            <a:endParaRPr lang="en-US" sz="1900" dirty="0" smtClean="0"/>
          </a:p>
          <a:p>
            <a:pPr>
              <a:buClr>
                <a:srgbClr val="FFC000"/>
              </a:buClr>
            </a:pPr>
            <a:endParaRPr lang="en-US" sz="1900" dirty="0" smtClean="0"/>
          </a:p>
        </p:txBody>
      </p:sp>
      <p:sp>
        <p:nvSpPr>
          <p:cNvPr id="3" name="Slide Number Placeholder 2"/>
          <p:cNvSpPr>
            <a:spLocks noGrp="1"/>
          </p:cNvSpPr>
          <p:nvPr>
            <p:ph type="sldNum" sz="quarter" idx="12"/>
          </p:nvPr>
        </p:nvSpPr>
        <p:spPr/>
        <p:txBody>
          <a:bodyPr/>
          <a:lstStyle/>
          <a:p>
            <a:fld id="{74C92FB9-D2F3-4B69-838A-E9B5FB0E5F51}" type="slidenum">
              <a:rPr lang="en-US" smtClean="0"/>
              <a:pPr/>
              <a:t>16</a:t>
            </a:fld>
            <a:endParaRPr lang="en-US"/>
          </a:p>
        </p:txBody>
      </p:sp>
    </p:spTree>
    <p:extLst>
      <p:ext uri="{BB962C8B-B14F-4D97-AF65-F5344CB8AC3E}">
        <p14:creationId xmlns:p14="http://schemas.microsoft.com/office/powerpoint/2010/main" xmlns="" val="354517162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a:solidFill>
                  <a:srgbClr val="FFC000"/>
                </a:solidFill>
              </a:rPr>
              <a:t>Policy Reserach</a:t>
            </a:r>
            <a:r>
              <a:rPr lang="id-ID" dirty="0"/>
              <a:t> Yaitu suatu proses penelitian yang dilakukan pada, atau analisis terhadap masalah-masalah sosial yang mendasar, sehingga temuannya dapat direkomendasikan kepada pembuat keputusan untuk bertinak secara praktis dalam menyelesaikan masalah.</a:t>
            </a:r>
            <a:endParaRPr lang="en-US" dirty="0"/>
          </a:p>
          <a:p>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17</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(4)</a:t>
            </a:r>
            <a:endParaRPr lang="id-ID" sz="2800" dirty="0">
              <a:solidFill>
                <a:schemeClr val="tx2">
                  <a:lumMod val="90000"/>
                </a:schemeClr>
              </a:solidFill>
            </a:endParaRPr>
          </a:p>
        </p:txBody>
      </p:sp>
    </p:spTree>
    <p:extLst>
      <p:ext uri="{BB962C8B-B14F-4D97-AF65-F5344CB8AC3E}">
        <p14:creationId xmlns:p14="http://schemas.microsoft.com/office/powerpoint/2010/main" xmlns="" val="1212672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a:solidFill>
                  <a:srgbClr val="FFC000"/>
                </a:solidFill>
              </a:rPr>
              <a:t>Action Research</a:t>
            </a:r>
            <a:r>
              <a:rPr lang="id-ID" dirty="0">
                <a:solidFill>
                  <a:srgbClr val="FFC000"/>
                </a:solidFill>
              </a:rPr>
              <a:t> </a:t>
            </a:r>
            <a:r>
              <a:rPr lang="id-ID" dirty="0"/>
              <a:t>Merupakan penelitian yang bertujuan untuk mengembangkan metode kerja yang paling efisien, sehingga biaya produksi dapat ditekan dan produktifitas lembaga dapat meningkat. Tujuan utama penelitian ini adalah mengubah: 1) situasi, 2) perilaku, 3) organisasi termasuk struktur mekanisme kerja, iklim kerja, dan pranata.</a:t>
            </a:r>
            <a:endParaRPr lang="en-US" dirty="0"/>
          </a:p>
          <a:p>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18</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(5)</a:t>
            </a:r>
            <a:endParaRPr lang="id-ID" sz="2800" dirty="0">
              <a:solidFill>
                <a:schemeClr val="tx2">
                  <a:lumMod val="90000"/>
                </a:schemeClr>
              </a:solidFill>
            </a:endParaRPr>
          </a:p>
        </p:txBody>
      </p:sp>
    </p:spTree>
    <p:extLst>
      <p:ext uri="{BB962C8B-B14F-4D97-AF65-F5344CB8AC3E}">
        <p14:creationId xmlns:p14="http://schemas.microsoft.com/office/powerpoint/2010/main" xmlns="" val="2454872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(6)</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pPr>
              <a:buClr>
                <a:srgbClr val="FFC000"/>
              </a:buClr>
            </a:pPr>
            <a:r>
              <a:rPr lang="id-ID" sz="2000" i="1" dirty="0" smtClean="0">
                <a:solidFill>
                  <a:srgbClr val="FFC000"/>
                </a:solidFill>
              </a:rPr>
              <a:t>Penelitian </a:t>
            </a:r>
            <a:r>
              <a:rPr lang="id-ID" sz="2000" i="1" dirty="0">
                <a:solidFill>
                  <a:srgbClr val="FFC000"/>
                </a:solidFill>
              </a:rPr>
              <a:t>Evaluasi </a:t>
            </a:r>
            <a:r>
              <a:rPr lang="id-ID" sz="2000" dirty="0"/>
              <a:t>Merupakan bagian dari proses pembuatan keputusan, yaitu untuk membandingkan suatu kejadian, kegiatan dan produk dengan standar dan program yang telah ditetapkan</a:t>
            </a:r>
            <a:r>
              <a:rPr lang="id-ID" sz="2000" dirty="0" smtClean="0"/>
              <a:t>.</a:t>
            </a:r>
            <a:endParaRPr lang="en-US" sz="2000" dirty="0" smtClean="0"/>
          </a:p>
          <a:p>
            <a:pPr>
              <a:buClr>
                <a:srgbClr val="FFC000"/>
              </a:buClr>
            </a:pPr>
            <a:endParaRPr lang="en-US" sz="2000" dirty="0" smtClean="0"/>
          </a:p>
          <a:p>
            <a:pPr>
              <a:buClr>
                <a:srgbClr val="FFC000"/>
              </a:buClr>
            </a:pPr>
            <a:r>
              <a:rPr lang="nn-NO" sz="2000" b="1" dirty="0"/>
              <a:t/>
            </a:r>
            <a:br>
              <a:rPr lang="nn-NO" sz="2000" b="1" dirty="0"/>
            </a:br>
            <a:endParaRPr lang="id-ID" sz="20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19</a:t>
            </a:fld>
            <a:endParaRPr lang="en-US"/>
          </a:p>
        </p:txBody>
      </p:sp>
    </p:spTree>
    <p:extLst>
      <p:ext uri="{BB962C8B-B14F-4D97-AF65-F5344CB8AC3E}">
        <p14:creationId xmlns:p14="http://schemas.microsoft.com/office/powerpoint/2010/main" xmlns="" val="373664082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0000"/>
                </a:solidFill>
              </a:rPr>
              <a:t>Materi</a:t>
            </a:r>
            <a:endParaRPr lang="id-ID" dirty="0">
              <a:solidFill>
                <a:srgbClr val="FF0000"/>
              </a:solidFill>
            </a:endParaRPr>
          </a:p>
        </p:txBody>
      </p:sp>
      <p:sp>
        <p:nvSpPr>
          <p:cNvPr id="2" name="Content Placeholder 1"/>
          <p:cNvSpPr>
            <a:spLocks noGrp="1"/>
          </p:cNvSpPr>
          <p:nvPr>
            <p:ph idx="1"/>
          </p:nvPr>
        </p:nvSpPr>
        <p:spPr/>
        <p:txBody>
          <a:bodyPr>
            <a:normAutofit/>
          </a:bodyPr>
          <a:lstStyle/>
          <a:p>
            <a:r>
              <a:rPr lang="en-US" sz="3200" dirty="0" err="1" smtClean="0"/>
              <a:t>Definisi-Definisi</a:t>
            </a:r>
            <a:endParaRPr lang="en-US" sz="3200" dirty="0" smtClean="0"/>
          </a:p>
          <a:p>
            <a:r>
              <a:rPr lang="en-US" sz="3200" dirty="0" err="1" smtClean="0"/>
              <a:t>Penelitian</a:t>
            </a:r>
            <a:endParaRPr lang="en-US" sz="3200" dirty="0" smtClean="0"/>
          </a:p>
          <a:p>
            <a:pPr lvl="1"/>
            <a:r>
              <a:rPr lang="en-US" sz="3200" dirty="0" err="1" smtClean="0"/>
              <a:t>Tujuan</a:t>
            </a:r>
            <a:r>
              <a:rPr lang="en-US" sz="3200" dirty="0" smtClean="0"/>
              <a:t> </a:t>
            </a:r>
            <a:r>
              <a:rPr lang="en-US" sz="3200" dirty="0" err="1" smtClean="0"/>
              <a:t>Penelitian</a:t>
            </a:r>
            <a:endParaRPr lang="en-US" sz="3200" dirty="0" smtClean="0"/>
          </a:p>
          <a:p>
            <a:pPr lvl="1"/>
            <a:r>
              <a:rPr lang="en-US" sz="3200" dirty="0" err="1" smtClean="0"/>
              <a:t>Fungsi</a:t>
            </a:r>
            <a:r>
              <a:rPr lang="en-US" sz="3200" dirty="0" smtClean="0"/>
              <a:t>/</a:t>
            </a:r>
            <a:r>
              <a:rPr lang="en-US" sz="3200" dirty="0" err="1" smtClean="0"/>
              <a:t>Kegunaan</a:t>
            </a:r>
            <a:r>
              <a:rPr lang="en-US" sz="3200" dirty="0" smtClean="0"/>
              <a:t> </a:t>
            </a:r>
            <a:r>
              <a:rPr lang="en-US" sz="3200" dirty="0" err="1" smtClean="0"/>
              <a:t>Penelitian</a:t>
            </a:r>
            <a:endParaRPr lang="en-US" sz="3200" dirty="0" smtClean="0"/>
          </a:p>
          <a:p>
            <a:pPr lvl="1"/>
            <a:r>
              <a:rPr lang="en-US" sz="3200" dirty="0" err="1" smtClean="0"/>
              <a:t>Jenis</a:t>
            </a:r>
            <a:r>
              <a:rPr lang="en-US" sz="3200" dirty="0" smtClean="0"/>
              <a:t> </a:t>
            </a:r>
            <a:r>
              <a:rPr lang="en-US" sz="3200" dirty="0" err="1" smtClean="0"/>
              <a:t>Penelitian</a:t>
            </a:r>
            <a:endParaRPr lang="en-US" sz="3200" dirty="0" smtClean="0"/>
          </a:p>
          <a:p>
            <a:endParaRPr lang="id-ID" sz="32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a:t>
            </a:fld>
            <a:endParaRPr lang="en-US"/>
          </a:p>
        </p:txBody>
      </p:sp>
    </p:spTree>
    <p:extLst>
      <p:ext uri="{BB962C8B-B14F-4D97-AF65-F5344CB8AC3E}">
        <p14:creationId xmlns:p14="http://schemas.microsoft.com/office/powerpoint/2010/main" xmlns="" val="278695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i="1" dirty="0">
                <a:solidFill>
                  <a:srgbClr val="FFC000"/>
                </a:solidFill>
              </a:rPr>
              <a:t>Penelitian Sejarah</a:t>
            </a:r>
            <a:r>
              <a:rPr lang="id-ID" dirty="0"/>
              <a:t>. Berkenaan dengan analisis yang logis terhadap kejadian-kejadian yang berlangsung di masa lalu. Sumber datanya bisa primer, yaitu orang yang terlibat langsung dalam kejadian itu, atau sumber-sumber dokumentasi yang berkenaan dengan kejadian itu. Tujuan penelitian sejarah adalah untuk merekonstruksi kejadian-kejadian masa lampau secara sistematis dan obyektif, melalui pengumpulan, evaluasi, verifikasi, dan sintesa data diperoleh, sehingga ditetapkan fakta-fakta untuk membuat suatu kesimpulan.</a:t>
            </a:r>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20</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Metode</a:t>
            </a:r>
            <a:r>
              <a:rPr lang="en-US" sz="2800" dirty="0" smtClean="0">
                <a:solidFill>
                  <a:schemeClr val="tx2">
                    <a:lumMod val="90000"/>
                  </a:schemeClr>
                </a:solidFill>
              </a:rPr>
              <a:t>(7)</a:t>
            </a:r>
            <a:endParaRPr lang="id-ID" sz="2800" dirty="0">
              <a:solidFill>
                <a:schemeClr val="tx2">
                  <a:lumMod val="90000"/>
                </a:schemeClr>
              </a:solidFill>
            </a:endParaRPr>
          </a:p>
        </p:txBody>
      </p:sp>
    </p:spTree>
    <p:extLst>
      <p:ext uri="{BB962C8B-B14F-4D97-AF65-F5344CB8AC3E}">
        <p14:creationId xmlns:p14="http://schemas.microsoft.com/office/powerpoint/2010/main" xmlns="" val="1174475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TingkatEksplanasi</a:t>
            </a:r>
            <a:endParaRPr lang="id-ID" sz="2800" dirty="0">
              <a:solidFill>
                <a:schemeClr val="tx2">
                  <a:lumMod val="90000"/>
                </a:schemeClr>
              </a:solidFill>
            </a:endParaRPr>
          </a:p>
        </p:txBody>
      </p:sp>
      <p:sp>
        <p:nvSpPr>
          <p:cNvPr id="2" name="Content Placeholder 1"/>
          <p:cNvSpPr>
            <a:spLocks noGrp="1"/>
          </p:cNvSpPr>
          <p:nvPr>
            <p:ph idx="1"/>
          </p:nvPr>
        </p:nvSpPr>
        <p:spPr/>
        <p:txBody>
          <a:bodyPr>
            <a:normAutofit fontScale="77500" lnSpcReduction="20000"/>
          </a:bodyPr>
          <a:lstStyle/>
          <a:p>
            <a:pPr marL="0" indent="0">
              <a:buClr>
                <a:srgbClr val="FFC000"/>
              </a:buClr>
              <a:buNone/>
            </a:pPr>
            <a:endParaRPr lang="en-US" sz="2800" dirty="0" smtClean="0"/>
          </a:p>
          <a:p>
            <a:pPr marL="0" indent="0">
              <a:buClr>
                <a:srgbClr val="FFC000"/>
              </a:buClr>
              <a:buNone/>
            </a:pPr>
            <a:r>
              <a:rPr lang="id-ID" sz="2800" dirty="0" smtClean="0"/>
              <a:t>Tingkat </a:t>
            </a:r>
            <a:r>
              <a:rPr lang="id-ID" sz="2800" dirty="0"/>
              <a:t>eksplanasi adalah tingkat penjelasan. Jadi penelitian menurut tingkat eksplanasi adalah penelitian yang bermaksud menjelaskan kedudukan variabel-variabel yang diteliti serta hubungan antara satu variabel dengan variabel yang lain</a:t>
            </a:r>
            <a:r>
              <a:rPr lang="id-ID" sz="2800" dirty="0" smtClean="0"/>
              <a:t>.</a:t>
            </a:r>
            <a:endParaRPr lang="en-US" sz="2800" dirty="0" smtClean="0"/>
          </a:p>
          <a:p>
            <a:pPr marL="0" indent="0">
              <a:buClr>
                <a:srgbClr val="FFC000"/>
              </a:buClr>
              <a:buNone/>
            </a:pPr>
            <a:endParaRPr lang="en-US" sz="2800" b="1" dirty="0"/>
          </a:p>
          <a:p>
            <a:pPr marL="0" indent="0">
              <a:buClr>
                <a:srgbClr val="FFC000"/>
              </a:buClr>
              <a:buNone/>
            </a:pPr>
            <a:r>
              <a:rPr lang="nn-NO" sz="2800" b="1" dirty="0"/>
              <a:t/>
            </a:r>
            <a:br>
              <a:rPr lang="nn-NO" sz="2800" b="1" dirty="0"/>
            </a:br>
            <a:endParaRPr lang="id-ID" sz="28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21</a:t>
            </a:fld>
            <a:endParaRPr lang="en-US"/>
          </a:p>
        </p:txBody>
      </p:sp>
    </p:spTree>
    <p:extLst>
      <p:ext uri="{BB962C8B-B14F-4D97-AF65-F5344CB8AC3E}">
        <p14:creationId xmlns:p14="http://schemas.microsoft.com/office/powerpoint/2010/main" xmlns="" val="151438570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TingkatEksplanasi</a:t>
            </a:r>
            <a:r>
              <a:rPr lang="en-US" sz="2800" dirty="0" smtClean="0">
                <a:solidFill>
                  <a:schemeClr val="tx2">
                    <a:lumMod val="90000"/>
                  </a:schemeClr>
                </a:solidFill>
              </a:rPr>
              <a:t>(2)</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pPr>
              <a:buClr>
                <a:srgbClr val="FFC000"/>
              </a:buClr>
            </a:pPr>
            <a:r>
              <a:rPr lang="id-ID" sz="2100" i="1" dirty="0">
                <a:solidFill>
                  <a:srgbClr val="FFC000"/>
                </a:solidFill>
              </a:rPr>
              <a:t>Penelitian Deskriptif</a:t>
            </a:r>
            <a:r>
              <a:rPr lang="id-ID" sz="2100" dirty="0">
                <a:solidFill>
                  <a:srgbClr val="FFC000"/>
                </a:solidFill>
              </a:rPr>
              <a:t> </a:t>
            </a:r>
            <a:r>
              <a:rPr lang="id-ID" sz="2100" dirty="0"/>
              <a:t>Adalah penelitian yang dilakukan untuk mengetahui nilai variabel mandiri, baik satu variabel atau lebih (independen) tanpa membuat perbandingan, atau penghubungan dengan variabel yang lain</a:t>
            </a:r>
            <a:r>
              <a:rPr lang="id-ID" sz="2100" dirty="0" smtClean="0"/>
              <a:t>.</a:t>
            </a:r>
            <a:endParaRPr lang="en-US" sz="2100" dirty="0" smtClean="0"/>
          </a:p>
          <a:p>
            <a:pPr>
              <a:buClr>
                <a:srgbClr val="FFC000"/>
              </a:buClr>
            </a:pPr>
            <a:r>
              <a:rPr lang="id-ID" sz="2100" i="1" dirty="0" smtClean="0">
                <a:solidFill>
                  <a:srgbClr val="FFC000"/>
                </a:solidFill>
              </a:rPr>
              <a:t>Penelitian </a:t>
            </a:r>
            <a:r>
              <a:rPr lang="id-ID" sz="2100" i="1" dirty="0">
                <a:solidFill>
                  <a:srgbClr val="FFC000"/>
                </a:solidFill>
              </a:rPr>
              <a:t>Komparatif </a:t>
            </a:r>
            <a:r>
              <a:rPr lang="id-ID" sz="2100" dirty="0"/>
              <a:t>Adalah suatu penelitian yang bersifat membandingkan. Variabelnya masih sama dengan penelitian varabel mandiri tetapi untuk sample yang lebih dari satu, atau dalam waktu yang berbeda</a:t>
            </a:r>
            <a:r>
              <a:rPr lang="id-ID" sz="2100" dirty="0" smtClean="0"/>
              <a:t>.</a:t>
            </a:r>
            <a:endParaRPr lang="en-US" sz="2100" dirty="0" smtClean="0"/>
          </a:p>
          <a:p>
            <a:pPr>
              <a:buClr>
                <a:srgbClr val="FFC000"/>
              </a:buClr>
            </a:pPr>
            <a:r>
              <a:rPr lang="nn-NO" sz="2100" b="1" dirty="0"/>
              <a:t/>
            </a:r>
            <a:br>
              <a:rPr lang="nn-NO" sz="2100" b="1" dirty="0"/>
            </a:br>
            <a:endParaRPr lang="id-ID" sz="21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22</a:t>
            </a:fld>
            <a:endParaRPr lang="en-US"/>
          </a:p>
        </p:txBody>
      </p:sp>
    </p:spTree>
    <p:extLst>
      <p:ext uri="{BB962C8B-B14F-4D97-AF65-F5344CB8AC3E}">
        <p14:creationId xmlns:p14="http://schemas.microsoft.com/office/powerpoint/2010/main" xmlns="" val="901547877"/>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i="1" dirty="0">
                <a:solidFill>
                  <a:srgbClr val="FFC000"/>
                </a:solidFill>
              </a:rPr>
              <a:t>Penelitian Asosiatif/Hubungan</a:t>
            </a:r>
            <a:r>
              <a:rPr lang="id-ID" dirty="0">
                <a:solidFill>
                  <a:srgbClr val="FFC000"/>
                </a:solidFill>
              </a:rPr>
              <a:t> </a:t>
            </a:r>
            <a:r>
              <a:rPr lang="id-ID" dirty="0"/>
              <a:t>Merupakan penelitian yang bertujuan untuk mengetahui hubungan antara dua variable atau lebih. Dengan penelitian ini maka akan dapat dibangun suatu teori yang dapat berfungsi untuk menjelaskan, meramalkan dan mengontrol suatu gejala.</a:t>
            </a:r>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23</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TingkatEksplanasi</a:t>
            </a:r>
            <a:r>
              <a:rPr lang="en-US" sz="2800" dirty="0" smtClean="0">
                <a:solidFill>
                  <a:schemeClr val="tx2">
                    <a:lumMod val="90000"/>
                  </a:schemeClr>
                </a:solidFill>
              </a:rPr>
              <a:t>(3)</a:t>
            </a:r>
            <a:endParaRPr lang="id-ID" sz="2800" dirty="0">
              <a:solidFill>
                <a:schemeClr val="tx2">
                  <a:lumMod val="90000"/>
                </a:schemeClr>
              </a:solidFill>
            </a:endParaRPr>
          </a:p>
        </p:txBody>
      </p:sp>
    </p:spTree>
    <p:extLst>
      <p:ext uri="{BB962C8B-B14F-4D97-AF65-F5344CB8AC3E}">
        <p14:creationId xmlns:p14="http://schemas.microsoft.com/office/powerpoint/2010/main" xmlns="" val="4091240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Jenis</a:t>
            </a:r>
            <a:r>
              <a:rPr lang="en-US" sz="2800" dirty="0" err="1" smtClean="0">
                <a:solidFill>
                  <a:schemeClr val="tx2">
                    <a:lumMod val="90000"/>
                  </a:schemeClr>
                </a:solidFill>
              </a:rPr>
              <a:t>Penelitian</a:t>
            </a:r>
            <a:r>
              <a:rPr lang="en-US" sz="2800" dirty="0" smtClean="0">
                <a:solidFill>
                  <a:schemeClr val="tx2">
                    <a:lumMod val="90000"/>
                  </a:schemeClr>
                </a:solidFill>
              </a:rPr>
              <a:t>::</a:t>
            </a:r>
            <a:r>
              <a:rPr lang="en-US" sz="2800" dirty="0" err="1" smtClean="0">
                <a:solidFill>
                  <a:srgbClr val="FFC000"/>
                </a:solidFill>
              </a:rPr>
              <a:t>Berdasarkan</a:t>
            </a:r>
            <a:r>
              <a:rPr lang="en-US" sz="2800" dirty="0" err="1" smtClean="0">
                <a:solidFill>
                  <a:schemeClr val="tx2">
                    <a:lumMod val="90000"/>
                  </a:schemeClr>
                </a:solidFill>
              </a:rPr>
              <a:t>Analisa&amp;JenisData</a:t>
            </a:r>
            <a:endParaRPr lang="id-ID" sz="2800" dirty="0">
              <a:solidFill>
                <a:schemeClr val="tx2">
                  <a:lumMod val="90000"/>
                </a:schemeClr>
              </a:solidFill>
            </a:endParaRPr>
          </a:p>
        </p:txBody>
      </p:sp>
      <p:sp>
        <p:nvSpPr>
          <p:cNvPr id="2" name="Content Placeholder 1"/>
          <p:cNvSpPr>
            <a:spLocks noGrp="1"/>
          </p:cNvSpPr>
          <p:nvPr>
            <p:ph idx="1"/>
          </p:nvPr>
        </p:nvSpPr>
        <p:spPr/>
        <p:txBody>
          <a:bodyPr>
            <a:normAutofit fontScale="85000" lnSpcReduction="20000"/>
          </a:bodyPr>
          <a:lstStyle/>
          <a:p>
            <a:pPr marL="0" indent="0">
              <a:buClr>
                <a:srgbClr val="FFC000"/>
              </a:buClr>
              <a:buNone/>
            </a:pPr>
            <a:r>
              <a:rPr lang="id-ID" sz="2800" dirty="0"/>
              <a:t>Jenis data dan analisisnya dalam penelitian dapat dikelompokkan menjadi dua hal utama yaitu data kualitatif dan kuantitatif</a:t>
            </a:r>
            <a:r>
              <a:rPr lang="id-ID" sz="2800" dirty="0" smtClean="0"/>
              <a:t>.</a:t>
            </a:r>
            <a:endParaRPr lang="en-US" sz="2800" dirty="0" smtClean="0"/>
          </a:p>
          <a:p>
            <a:pPr>
              <a:buClr>
                <a:srgbClr val="FFC000"/>
              </a:buClr>
            </a:pPr>
            <a:r>
              <a:rPr lang="id-ID" sz="2800" dirty="0" smtClean="0">
                <a:solidFill>
                  <a:srgbClr val="FFC000"/>
                </a:solidFill>
              </a:rPr>
              <a:t>Data </a:t>
            </a:r>
            <a:r>
              <a:rPr lang="id-ID" sz="2800" dirty="0">
                <a:solidFill>
                  <a:srgbClr val="FFC000"/>
                </a:solidFill>
              </a:rPr>
              <a:t>kualitatif </a:t>
            </a:r>
            <a:r>
              <a:rPr lang="id-ID" sz="2800" dirty="0"/>
              <a:t>adalah data yang berbentuk kata, kalimat, skema dan gambar. </a:t>
            </a:r>
            <a:endParaRPr lang="en-US" sz="2800" dirty="0" smtClean="0"/>
          </a:p>
          <a:p>
            <a:pPr>
              <a:buClr>
                <a:srgbClr val="FFC000"/>
              </a:buClr>
            </a:pPr>
            <a:r>
              <a:rPr lang="id-ID" sz="2800" dirty="0" smtClean="0">
                <a:solidFill>
                  <a:srgbClr val="FFC000"/>
                </a:solidFill>
              </a:rPr>
              <a:t>Data </a:t>
            </a:r>
            <a:r>
              <a:rPr lang="id-ID" sz="2800" dirty="0">
                <a:solidFill>
                  <a:srgbClr val="FFC000"/>
                </a:solidFill>
              </a:rPr>
              <a:t>kuantitatif </a:t>
            </a:r>
            <a:r>
              <a:rPr lang="id-ID" sz="2800" dirty="0"/>
              <a:t>adalah data berbentuk angka atau data kualitatif yang diangkakan (scoring).</a:t>
            </a:r>
            <a:r>
              <a:rPr lang="nn-NO" sz="2800" b="1" dirty="0" smtClean="0"/>
              <a:t/>
            </a:r>
            <a:br>
              <a:rPr lang="nn-NO" sz="2800" b="1" dirty="0" smtClean="0"/>
            </a:br>
            <a:endParaRPr lang="id-ID" sz="28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24</a:t>
            </a:fld>
            <a:endParaRPr lang="en-US"/>
          </a:p>
        </p:txBody>
      </p:sp>
    </p:spTree>
    <p:extLst>
      <p:ext uri="{BB962C8B-B14F-4D97-AF65-F5344CB8AC3E}">
        <p14:creationId xmlns:p14="http://schemas.microsoft.com/office/powerpoint/2010/main" xmlns="" val="151438570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Jenis</a:t>
            </a:r>
            <a:r>
              <a:rPr lang="en-US" dirty="0" err="1" smtClean="0">
                <a:solidFill>
                  <a:schemeClr val="tx2">
                    <a:lumMod val="90000"/>
                  </a:schemeClr>
                </a:solidFill>
              </a:rPr>
              <a:t>DataPenelitian</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62500" lnSpcReduction="20000"/>
          </a:bodyPr>
          <a:lstStyle/>
          <a:p>
            <a:r>
              <a:rPr lang="id-ID" dirty="0">
                <a:solidFill>
                  <a:srgbClr val="FFC000"/>
                </a:solidFill>
              </a:rPr>
              <a:t>Data kualitatif </a:t>
            </a:r>
            <a:r>
              <a:rPr lang="id-ID" dirty="0"/>
              <a:t>adalah data yang dinyatakan dalam bentuk kata, kalimat sketsa dan gambar. </a:t>
            </a:r>
          </a:p>
          <a:p>
            <a:r>
              <a:rPr lang="id-ID" dirty="0">
                <a:solidFill>
                  <a:srgbClr val="FFC000"/>
                </a:solidFill>
              </a:rPr>
              <a:t>Data kuantitatif </a:t>
            </a:r>
            <a:r>
              <a:rPr lang="id-ID" dirty="0"/>
              <a:t>adalah data yang berbentuk angka atau data yang diangkakan. </a:t>
            </a:r>
          </a:p>
          <a:p>
            <a:r>
              <a:rPr lang="id-ID" dirty="0">
                <a:solidFill>
                  <a:srgbClr val="FFC000"/>
                </a:solidFill>
              </a:rPr>
              <a:t>Data diskrit (data nominal) </a:t>
            </a:r>
            <a:r>
              <a:rPr lang="id-ID" dirty="0"/>
              <a:t>adalah data yang hanya dapat digolong-golongkan secara trepisah, secara diskrit atau kategori. </a:t>
            </a:r>
          </a:p>
          <a:p>
            <a:r>
              <a:rPr lang="id-ID" dirty="0">
                <a:solidFill>
                  <a:srgbClr val="FFC000"/>
                </a:solidFill>
              </a:rPr>
              <a:t>Data kontinum </a:t>
            </a:r>
            <a:r>
              <a:rPr lang="id-ID" dirty="0"/>
              <a:t>adalah data yang bervariasi menurut tingkatan dan diperoleh dari hasil pengukuran. </a:t>
            </a:r>
          </a:p>
          <a:p>
            <a:r>
              <a:rPr lang="id-ID" dirty="0">
                <a:solidFill>
                  <a:srgbClr val="FFC000"/>
                </a:solidFill>
              </a:rPr>
              <a:t>Ordinal</a:t>
            </a:r>
            <a:r>
              <a:rPr lang="id-ID" dirty="0"/>
              <a:t> adalah data yang berbentuk rangking atau peringkat. </a:t>
            </a:r>
          </a:p>
          <a:p>
            <a:r>
              <a:rPr lang="id-ID" dirty="0">
                <a:solidFill>
                  <a:srgbClr val="FFC000"/>
                </a:solidFill>
              </a:rPr>
              <a:t>Interval</a:t>
            </a:r>
            <a:r>
              <a:rPr lang="id-ID" dirty="0"/>
              <a:t> adalah data yang jaraknya sama tetapi tidam mempunyai nilai 0 (nol) mutlak. </a:t>
            </a:r>
          </a:p>
          <a:p>
            <a:r>
              <a:rPr lang="id-ID" dirty="0">
                <a:solidFill>
                  <a:srgbClr val="FFC000"/>
                </a:solidFill>
              </a:rPr>
              <a:t>Rasio </a:t>
            </a:r>
            <a:r>
              <a:rPr lang="id-ID" dirty="0"/>
              <a:t>adalah data yang jaraknya sama. </a:t>
            </a:r>
          </a:p>
          <a:p>
            <a:r>
              <a:rPr lang="id-ID" dirty="0">
                <a:solidFill>
                  <a:srgbClr val="FFC000"/>
                </a:solidFill>
              </a:rPr>
              <a:t>Variable</a:t>
            </a:r>
            <a:r>
              <a:rPr lang="id-ID" dirty="0"/>
              <a:t> adalah atribut seseorang atau objek yang mempunyai variasi antara satu orang dengan yang lain atau satu objek dengan objek yang lain. </a:t>
            </a:r>
          </a:p>
          <a:p>
            <a:pPr marL="0" indent="0">
              <a:buClr>
                <a:srgbClr val="FFC000"/>
              </a:buClr>
              <a:buNone/>
            </a:pP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25</a:t>
            </a:fld>
            <a:endParaRPr lang="en-US"/>
          </a:p>
        </p:txBody>
      </p:sp>
    </p:spTree>
    <p:extLst>
      <p:ext uri="{BB962C8B-B14F-4D97-AF65-F5344CB8AC3E}">
        <p14:creationId xmlns:p14="http://schemas.microsoft.com/office/powerpoint/2010/main" xmlns="" val="420497169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Kriteria</a:t>
            </a:r>
            <a:r>
              <a:rPr lang="en-US" dirty="0" err="1" smtClean="0">
                <a:solidFill>
                  <a:schemeClr val="tx2">
                    <a:lumMod val="90000"/>
                  </a:schemeClr>
                </a:solidFill>
              </a:rPr>
              <a:t>PenelitianYangBaik</a:t>
            </a:r>
            <a:endParaRPr lang="id-ID" dirty="0">
              <a:solidFill>
                <a:schemeClr val="tx2">
                  <a:lumMod val="90000"/>
                </a:schemeClr>
              </a:solidFill>
            </a:endParaRPr>
          </a:p>
        </p:txBody>
      </p:sp>
      <p:sp>
        <p:nvSpPr>
          <p:cNvPr id="2" name="Content Placeholder 1"/>
          <p:cNvSpPr>
            <a:spLocks noGrp="1"/>
          </p:cNvSpPr>
          <p:nvPr>
            <p:ph idx="1"/>
          </p:nvPr>
        </p:nvSpPr>
        <p:spPr/>
        <p:txBody>
          <a:bodyPr/>
          <a:lstStyle/>
          <a:p>
            <a:pPr marL="0" indent="0">
              <a:buNone/>
            </a:pPr>
            <a:r>
              <a:rPr lang="id-ID" dirty="0"/>
              <a:t>Ciri-ciri karya tulis ilmiah yang baik adalah:</a:t>
            </a:r>
            <a:br>
              <a:rPr lang="id-ID" dirty="0"/>
            </a:br>
            <a:r>
              <a:rPr lang="id-ID" dirty="0"/>
              <a:t>Bersifat kritis dan analitis</a:t>
            </a:r>
          </a:p>
          <a:p>
            <a:r>
              <a:rPr lang="id-ID" dirty="0"/>
              <a:t>Memuat konsep dan teori</a:t>
            </a:r>
          </a:p>
          <a:p>
            <a:r>
              <a:rPr lang="id-ID" dirty="0"/>
              <a:t>Menggunakan istilah dengan tepat dan definisi yang uniform.</a:t>
            </a:r>
          </a:p>
          <a:p>
            <a:r>
              <a:rPr lang="id-ID" dirty="0"/>
              <a:t>Rasional</a:t>
            </a:r>
          </a:p>
          <a:p>
            <a:r>
              <a:rPr lang="id-ID" dirty="0"/>
              <a:t>Obyektif</a:t>
            </a:r>
          </a:p>
          <a:p>
            <a:pPr marL="0" indent="0">
              <a:buClr>
                <a:srgbClr val="FFC000"/>
              </a:buClr>
              <a:buNone/>
            </a:pP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26</a:t>
            </a:fld>
            <a:endParaRPr lang="en-US"/>
          </a:p>
        </p:txBody>
      </p:sp>
    </p:spTree>
    <p:extLst>
      <p:ext uri="{BB962C8B-B14F-4D97-AF65-F5344CB8AC3E}">
        <p14:creationId xmlns:p14="http://schemas.microsoft.com/office/powerpoint/2010/main" xmlns="" val="3416911223"/>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Kriteria</a:t>
            </a:r>
            <a:r>
              <a:rPr lang="en-US" sz="2800" dirty="0" err="1" smtClean="0">
                <a:solidFill>
                  <a:schemeClr val="tx2">
                    <a:lumMod val="90000"/>
                  </a:schemeClr>
                </a:solidFill>
              </a:rPr>
              <a:t>PenelitianYangBaik</a:t>
            </a:r>
            <a:r>
              <a:rPr lang="en-US" sz="2800" dirty="0" smtClean="0">
                <a:solidFill>
                  <a:schemeClr val="tx2">
                    <a:lumMod val="90000"/>
                  </a:schemeClr>
                </a:solidFill>
              </a:rPr>
              <a:t>(2)</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pPr marL="0" indent="0">
              <a:buNone/>
            </a:pPr>
            <a:r>
              <a:rPr lang="en-US" sz="2400" dirty="0" smtClean="0"/>
              <a:t>P</a:t>
            </a:r>
            <a:r>
              <a:rPr lang="id-ID" sz="2400" dirty="0" smtClean="0"/>
              <a:t>enelitian </a:t>
            </a:r>
            <a:r>
              <a:rPr lang="id-ID" sz="2400" dirty="0"/>
              <a:t>yang baik </a:t>
            </a:r>
            <a:r>
              <a:rPr lang="en-US" sz="2400" dirty="0" err="1" smtClean="0"/>
              <a:t>selain</a:t>
            </a:r>
            <a:r>
              <a:rPr lang="id-ID" sz="2400" dirty="0" smtClean="0"/>
              <a:t> </a:t>
            </a:r>
            <a:r>
              <a:rPr lang="id-ID" sz="2400" dirty="0"/>
              <a:t>memiliki ciri-ciri </a:t>
            </a:r>
            <a:r>
              <a:rPr lang="en-US" sz="2400" dirty="0" smtClean="0"/>
              <a:t>yang </a:t>
            </a:r>
            <a:r>
              <a:rPr lang="en-US" sz="2400" dirty="0" err="1" smtClean="0"/>
              <a:t>telah</a:t>
            </a:r>
            <a:r>
              <a:rPr lang="en-US" sz="2400" dirty="0" smtClean="0"/>
              <a:t> </a:t>
            </a:r>
            <a:r>
              <a:rPr lang="en-US" sz="2400" dirty="0" err="1" smtClean="0"/>
              <a:t>disebutkan</a:t>
            </a:r>
            <a:r>
              <a:rPr lang="en-US" sz="2400" dirty="0" smtClean="0"/>
              <a:t> </a:t>
            </a:r>
            <a:r>
              <a:rPr lang="en-US" sz="2400" dirty="0" err="1" smtClean="0"/>
              <a:t>sebelumnya</a:t>
            </a:r>
            <a:r>
              <a:rPr lang="id-ID" sz="2400" dirty="0" smtClean="0"/>
              <a:t>, </a:t>
            </a:r>
            <a:r>
              <a:rPr lang="id-ID" sz="2400" dirty="0"/>
              <a:t>juga memiliki ciri-ciri </a:t>
            </a:r>
            <a:r>
              <a:rPr lang="id-ID" sz="2400" dirty="0" smtClean="0"/>
              <a:t>:</a:t>
            </a:r>
            <a:endParaRPr lang="en-US" sz="2400" dirty="0" smtClean="0"/>
          </a:p>
          <a:p>
            <a:r>
              <a:rPr lang="id-ID" sz="2400" dirty="0" smtClean="0"/>
              <a:t>Tujuan </a:t>
            </a:r>
            <a:r>
              <a:rPr lang="id-ID" sz="2400" dirty="0"/>
              <a:t>dan masalah penelitian harus digambarkan secara jelas sehingga tidak menimbulkan keraguan kepada pembaca.</a:t>
            </a:r>
          </a:p>
          <a:p>
            <a:r>
              <a:rPr lang="id-ID" sz="2400" dirty="0"/>
              <a:t>Teknik dan prosedur dalam penelitian itu harus dijalaskan secara rinci</a:t>
            </a:r>
            <a:r>
              <a:rPr lang="id-ID" sz="2400" dirty="0" smtClean="0"/>
              <a:t>.</a:t>
            </a:r>
            <a:endParaRPr lang="id-ID" sz="24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27</a:t>
            </a:fld>
            <a:endParaRPr lang="en-US"/>
          </a:p>
        </p:txBody>
      </p:sp>
    </p:spTree>
    <p:extLst>
      <p:ext uri="{BB962C8B-B14F-4D97-AF65-F5344CB8AC3E}">
        <p14:creationId xmlns:p14="http://schemas.microsoft.com/office/powerpoint/2010/main" xmlns="" val="367992372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Obyektifitas penelitian harus tetap dijaga dengan menunjukkan bukti-bukti mengenai sample yang diambil.</a:t>
            </a:r>
          </a:p>
          <a:p>
            <a:r>
              <a:rPr lang="id-ID" dirty="0"/>
              <a:t>Kekurangan-kekurangan selama pelaksanaan penelitian harus diinformasikan secara jujur dan menjelaskan dampak dari kekurangan tersebut.</a:t>
            </a:r>
          </a:p>
          <a:p>
            <a:pPr marL="68580" indent="0">
              <a:buNone/>
            </a:pPr>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28</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Kriteria</a:t>
            </a:r>
            <a:r>
              <a:rPr lang="en-US" sz="2800" dirty="0" err="1" smtClean="0">
                <a:solidFill>
                  <a:schemeClr val="tx2">
                    <a:lumMod val="90000"/>
                  </a:schemeClr>
                </a:solidFill>
              </a:rPr>
              <a:t>PenelitianYangBaik</a:t>
            </a:r>
            <a:r>
              <a:rPr lang="en-US" sz="2800" dirty="0" smtClean="0">
                <a:solidFill>
                  <a:schemeClr val="tx2">
                    <a:lumMod val="90000"/>
                  </a:schemeClr>
                </a:solidFill>
              </a:rPr>
              <a:t>(3)</a:t>
            </a:r>
            <a:endParaRPr lang="id-ID" sz="2800" dirty="0">
              <a:solidFill>
                <a:schemeClr val="tx2">
                  <a:lumMod val="90000"/>
                </a:schemeClr>
              </a:solidFill>
            </a:endParaRPr>
          </a:p>
        </p:txBody>
      </p:sp>
    </p:spTree>
    <p:extLst>
      <p:ext uri="{BB962C8B-B14F-4D97-AF65-F5344CB8AC3E}">
        <p14:creationId xmlns:p14="http://schemas.microsoft.com/office/powerpoint/2010/main" xmlns="" val="390868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en-US" sz="2800" dirty="0" err="1" smtClean="0">
                <a:solidFill>
                  <a:srgbClr val="FFC000"/>
                </a:solidFill>
              </a:rPr>
              <a:t>Kriteria</a:t>
            </a:r>
            <a:r>
              <a:rPr lang="en-US" sz="2800" dirty="0" err="1" smtClean="0">
                <a:solidFill>
                  <a:schemeClr val="tx2">
                    <a:lumMod val="90000"/>
                  </a:schemeClr>
                </a:solidFill>
              </a:rPr>
              <a:t>PenelitianYangBaik</a:t>
            </a:r>
            <a:r>
              <a:rPr lang="en-US" sz="2800" dirty="0" smtClean="0">
                <a:solidFill>
                  <a:schemeClr val="tx2">
                    <a:lumMod val="90000"/>
                  </a:schemeClr>
                </a:solidFill>
              </a:rPr>
              <a:t>(4)</a:t>
            </a:r>
            <a:endParaRPr lang="id-ID" sz="2800" dirty="0">
              <a:solidFill>
                <a:schemeClr val="tx2">
                  <a:lumMod val="90000"/>
                </a:schemeClr>
              </a:solidFill>
            </a:endParaRPr>
          </a:p>
        </p:txBody>
      </p:sp>
      <p:sp>
        <p:nvSpPr>
          <p:cNvPr id="2" name="Content Placeholder 1"/>
          <p:cNvSpPr>
            <a:spLocks noGrp="1"/>
          </p:cNvSpPr>
          <p:nvPr>
            <p:ph idx="1"/>
          </p:nvPr>
        </p:nvSpPr>
        <p:spPr/>
        <p:txBody>
          <a:bodyPr>
            <a:noAutofit/>
          </a:bodyPr>
          <a:lstStyle/>
          <a:p>
            <a:r>
              <a:rPr lang="id-ID" sz="2800" dirty="0" smtClean="0"/>
              <a:t>Validitas </a:t>
            </a:r>
            <a:r>
              <a:rPr lang="id-ID" sz="2800" dirty="0"/>
              <a:t>dan kehandalan data harus diperiksa dengan cermat.</a:t>
            </a:r>
          </a:p>
          <a:p>
            <a:r>
              <a:rPr lang="id-ID" sz="2800" dirty="0"/>
              <a:t>Kesimpulan yang diambil harus didasarkan pada hal-hal yang terkait dengan data penelitian.</a:t>
            </a:r>
          </a:p>
          <a:p>
            <a:pPr marL="0" indent="0">
              <a:buClr>
                <a:srgbClr val="FFC000"/>
              </a:buClr>
              <a:buNone/>
            </a:pPr>
            <a:endParaRPr lang="id-ID" sz="2800"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29</a:t>
            </a:fld>
            <a:endParaRPr lang="en-US"/>
          </a:p>
        </p:txBody>
      </p:sp>
    </p:spTree>
    <p:extLst>
      <p:ext uri="{BB962C8B-B14F-4D97-AF65-F5344CB8AC3E}">
        <p14:creationId xmlns:p14="http://schemas.microsoft.com/office/powerpoint/2010/main" xmlns="" val="336764707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err="1" smtClean="0">
                <a:solidFill>
                  <a:srgbClr val="FFC000"/>
                </a:solidFill>
              </a:rPr>
              <a:t>Definisi</a:t>
            </a:r>
            <a:r>
              <a:rPr lang="en-US" dirty="0" err="1" smtClean="0">
                <a:solidFill>
                  <a:schemeClr val="accent3">
                    <a:lumMod val="40000"/>
                    <a:lumOff val="60000"/>
                  </a:schemeClr>
                </a:solidFill>
              </a:rPr>
              <a:t>Definisi</a:t>
            </a:r>
            <a:endParaRPr lang="id-ID" dirty="0">
              <a:solidFill>
                <a:schemeClr val="accent3">
                  <a:lumMod val="40000"/>
                  <a:lumOff val="60000"/>
                </a:schemeClr>
              </a:solidFill>
            </a:endParaRPr>
          </a:p>
        </p:txBody>
      </p:sp>
      <p:sp>
        <p:nvSpPr>
          <p:cNvPr id="5" name="Text Placeholder 4"/>
          <p:cNvSpPr>
            <a:spLocks noGrp="1"/>
          </p:cNvSpPr>
          <p:nvPr>
            <p:ph type="body" idx="1"/>
          </p:nvPr>
        </p:nvSpPr>
        <p:spPr/>
        <p:txBody>
          <a:bodyPr/>
          <a:lstStyle/>
          <a:p>
            <a:endParaRPr lang="id-ID" dirty="0"/>
          </a:p>
        </p:txBody>
      </p:sp>
      <p:sp>
        <p:nvSpPr>
          <p:cNvPr id="3" name="Slide Number Placeholder 2"/>
          <p:cNvSpPr>
            <a:spLocks noGrp="1"/>
          </p:cNvSpPr>
          <p:nvPr>
            <p:ph type="sldNum" sz="quarter" idx="12"/>
          </p:nvPr>
        </p:nvSpPr>
        <p:spPr/>
        <p:txBody>
          <a:bodyPr/>
          <a:lstStyle/>
          <a:p>
            <a:fld id="{EDF41EA8-BE5A-4DF6-A02B-70A52B2DFC31}" type="slidenum">
              <a:rPr lang="en-US" smtClean="0"/>
              <a:pPr/>
              <a:t>3</a:t>
            </a:fld>
            <a:endParaRPr lang="en-US"/>
          </a:p>
        </p:txBody>
      </p:sp>
    </p:spTree>
    <p:extLst>
      <p:ext uri="{BB962C8B-B14F-4D97-AF65-F5344CB8AC3E}">
        <p14:creationId xmlns:p14="http://schemas.microsoft.com/office/powerpoint/2010/main" xmlns="" val="3411444651"/>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Obyek atau fenomena yang diamati harus betul-betul sesuai dengan kemampuan, pengalaman, dan motivasi yang kuat dari si peneliti.</a:t>
            </a:r>
          </a:p>
          <a:p>
            <a:r>
              <a:rPr lang="id-ID" dirty="0"/>
              <a:t>Coherency, saling kait mengkait antara bagian yang satu dengan bagian yang lain, antara paragraf satu dengan yang lain, antara bab yang satu dengan bab yang lain.</a:t>
            </a:r>
          </a:p>
          <a:p>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30</a:t>
            </a:fld>
            <a:endParaRPr lang="en-US"/>
          </a:p>
        </p:txBody>
      </p:sp>
      <p:sp>
        <p:nvSpPr>
          <p:cNvPr id="5" name="Title 4"/>
          <p:cNvSpPr>
            <a:spLocks noGrp="1"/>
          </p:cNvSpPr>
          <p:nvPr>
            <p:ph type="title"/>
          </p:nvPr>
        </p:nvSpPr>
        <p:spPr/>
        <p:txBody>
          <a:bodyPr>
            <a:normAutofit/>
          </a:bodyPr>
          <a:lstStyle/>
          <a:p>
            <a:pPr algn="r"/>
            <a:r>
              <a:rPr lang="en-US" sz="2800" dirty="0" err="1" smtClean="0">
                <a:solidFill>
                  <a:srgbClr val="FFC000"/>
                </a:solidFill>
              </a:rPr>
              <a:t>Kriteria</a:t>
            </a:r>
            <a:r>
              <a:rPr lang="en-US" sz="2800" dirty="0" err="1" smtClean="0">
                <a:solidFill>
                  <a:schemeClr val="tx2">
                    <a:lumMod val="90000"/>
                  </a:schemeClr>
                </a:solidFill>
              </a:rPr>
              <a:t>PenelitianYangBaik</a:t>
            </a:r>
            <a:r>
              <a:rPr lang="en-US" sz="2800" dirty="0" smtClean="0">
                <a:solidFill>
                  <a:schemeClr val="tx2">
                    <a:lumMod val="90000"/>
                  </a:schemeClr>
                </a:solidFill>
              </a:rPr>
              <a:t>(5)</a:t>
            </a:r>
            <a:endParaRPr lang="id-ID" sz="2800" dirty="0">
              <a:solidFill>
                <a:schemeClr val="tx2">
                  <a:lumMod val="90000"/>
                </a:schemeClr>
              </a:solidFill>
            </a:endParaRPr>
          </a:p>
        </p:txBody>
      </p:sp>
    </p:spTree>
    <p:extLst>
      <p:ext uri="{BB962C8B-B14F-4D97-AF65-F5344CB8AC3E}">
        <p14:creationId xmlns:p14="http://schemas.microsoft.com/office/powerpoint/2010/main" xmlns="" val="3181755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FFC000"/>
                </a:solidFill>
              </a:rPr>
              <a:t>S</a:t>
            </a:r>
            <a:r>
              <a:rPr lang="en-US" dirty="0" err="1" smtClean="0">
                <a:solidFill>
                  <a:schemeClr val="accent3">
                    <a:lumMod val="40000"/>
                    <a:lumOff val="60000"/>
                  </a:schemeClr>
                </a:solidFill>
              </a:rPr>
              <a:t>elesai</a:t>
            </a:r>
            <a:endParaRPr lang="id-ID" dirty="0">
              <a:solidFill>
                <a:schemeClr val="accent3">
                  <a:lumMod val="40000"/>
                  <a:lumOff val="60000"/>
                </a:schemeClr>
              </a:solidFill>
            </a:endParaRPr>
          </a:p>
        </p:txBody>
      </p:sp>
      <p:sp>
        <p:nvSpPr>
          <p:cNvPr id="5" name="Text Placeholder 4"/>
          <p:cNvSpPr>
            <a:spLocks noGrp="1"/>
          </p:cNvSpPr>
          <p:nvPr>
            <p:ph type="body" idx="1"/>
          </p:nvPr>
        </p:nvSpPr>
        <p:spPr/>
        <p:txBody>
          <a:bodyPr/>
          <a:lstStyle/>
          <a:p>
            <a:endParaRPr lang="id-ID"/>
          </a:p>
        </p:txBody>
      </p:sp>
      <p:sp>
        <p:nvSpPr>
          <p:cNvPr id="3" name="Slide Number Placeholder 2"/>
          <p:cNvSpPr>
            <a:spLocks noGrp="1"/>
          </p:cNvSpPr>
          <p:nvPr>
            <p:ph type="sldNum" sz="quarter" idx="12"/>
          </p:nvPr>
        </p:nvSpPr>
        <p:spPr/>
        <p:txBody>
          <a:bodyPr/>
          <a:lstStyle/>
          <a:p>
            <a:fld id="{EDF41EA8-BE5A-4DF6-A02B-70A52B2DFC31}" type="slidenum">
              <a:rPr lang="en-US" smtClean="0"/>
              <a:pPr/>
              <a:t>31</a:t>
            </a:fld>
            <a:endParaRPr lang="en-US"/>
          </a:p>
        </p:txBody>
      </p:sp>
    </p:spTree>
    <p:extLst>
      <p:ext uri="{BB962C8B-B14F-4D97-AF65-F5344CB8AC3E}">
        <p14:creationId xmlns:p14="http://schemas.microsoft.com/office/powerpoint/2010/main" xmlns="" val="251855476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776" y="357166"/>
            <a:ext cx="7024744" cy="642942"/>
          </a:xfrm>
        </p:spPr>
        <p:txBody>
          <a:bodyPr>
            <a:normAutofit fontScale="90000"/>
          </a:bodyPr>
          <a:lstStyle/>
          <a:p>
            <a:r>
              <a:rPr lang="en-US" dirty="0" err="1" smtClean="0"/>
              <a:t>Ada</a:t>
            </a:r>
            <a:r>
              <a:rPr lang="en-US" dirty="0" smtClean="0"/>
              <a:t> </a:t>
            </a:r>
            <a:r>
              <a:rPr lang="en-US" dirty="0" err="1" smtClean="0"/>
              <a:t>Pertanyaan</a:t>
            </a:r>
            <a:r>
              <a:rPr lang="en-US" dirty="0" smtClean="0"/>
              <a:t>????</a:t>
            </a:r>
            <a:endParaRPr lang="en-US" dirty="0"/>
          </a:p>
        </p:txBody>
      </p:sp>
      <p:pic>
        <p:nvPicPr>
          <p:cNvPr id="5" name="Content Placeholder 4" descr="Ada-Pertanyaan.jpg"/>
          <p:cNvPicPr>
            <a:picLocks noGrp="1" noChangeAspect="1"/>
          </p:cNvPicPr>
          <p:nvPr>
            <p:ph idx="1"/>
          </p:nvPr>
        </p:nvPicPr>
        <p:blipFill>
          <a:blip r:embed="rId2"/>
          <a:stretch>
            <a:fillRect/>
          </a:stretch>
        </p:blipFill>
        <p:spPr>
          <a:xfrm>
            <a:off x="714348" y="1000108"/>
            <a:ext cx="7786742" cy="5357850"/>
          </a:xfrm>
        </p:spPr>
      </p:pic>
      <p:sp>
        <p:nvSpPr>
          <p:cNvPr id="4" name="Slide Number Placeholder 3"/>
          <p:cNvSpPr>
            <a:spLocks noGrp="1"/>
          </p:cNvSpPr>
          <p:nvPr>
            <p:ph type="sldNum" sz="quarter" idx="12"/>
          </p:nvPr>
        </p:nvSpPr>
        <p:spPr/>
        <p:txBody>
          <a:bodyPr/>
          <a:lstStyle/>
          <a:p>
            <a:fld id="{74C92FB9-D2F3-4B69-838A-E9B5FB0E5F51}"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7024744" cy="686824"/>
          </a:xfrm>
        </p:spPr>
        <p:txBody>
          <a:bodyPr>
            <a:normAutofit fontScale="90000"/>
          </a:bodyPr>
          <a:lstStyle/>
          <a:p>
            <a:r>
              <a:rPr lang="en-US" dirty="0" err="1" smtClean="0"/>
              <a:t>Tugas</a:t>
            </a:r>
            <a:r>
              <a:rPr lang="en-US" dirty="0" smtClean="0"/>
              <a:t>:</a:t>
            </a:r>
            <a:endParaRPr lang="en-US" dirty="0"/>
          </a:p>
        </p:txBody>
      </p:sp>
      <p:sp>
        <p:nvSpPr>
          <p:cNvPr id="3" name="Content Placeholder 2"/>
          <p:cNvSpPr>
            <a:spLocks noGrp="1"/>
          </p:cNvSpPr>
          <p:nvPr>
            <p:ph idx="1"/>
          </p:nvPr>
        </p:nvSpPr>
        <p:spPr>
          <a:xfrm>
            <a:off x="506087" y="1071546"/>
            <a:ext cx="7852128" cy="4929222"/>
          </a:xfrm>
        </p:spPr>
        <p:txBody>
          <a:bodyPr>
            <a:normAutofit lnSpcReduction="10000"/>
          </a:bodyPr>
          <a:lstStyle/>
          <a:p>
            <a:r>
              <a:rPr lang="en-US" dirty="0" err="1" smtClean="0"/>
              <a:t>Eksplorasi</a:t>
            </a:r>
            <a:r>
              <a:rPr lang="en-US" dirty="0" smtClean="0"/>
              <a:t> </a:t>
            </a:r>
            <a:r>
              <a:rPr lang="en-US" dirty="0" err="1" smtClean="0"/>
              <a:t>lah</a:t>
            </a:r>
            <a:r>
              <a:rPr lang="en-US" dirty="0" smtClean="0"/>
              <a:t> </a:t>
            </a:r>
            <a:r>
              <a:rPr lang="en-US" dirty="0" err="1" smtClean="0"/>
              <a:t>hasil</a:t>
            </a:r>
            <a:r>
              <a:rPr lang="en-US" dirty="0" smtClean="0"/>
              <a:t> </a:t>
            </a:r>
            <a:r>
              <a:rPr lang="en-US" dirty="0" err="1" smtClean="0"/>
              <a:t>laporan</a:t>
            </a:r>
            <a:r>
              <a:rPr lang="en-US" dirty="0" smtClean="0"/>
              <a:t> KL1 </a:t>
            </a:r>
            <a:r>
              <a:rPr lang="en-US" dirty="0" err="1" smtClean="0"/>
              <a:t>dan</a:t>
            </a:r>
            <a:r>
              <a:rPr lang="en-US" dirty="0" smtClean="0"/>
              <a:t> KL2 </a:t>
            </a:r>
            <a:r>
              <a:rPr lang="en-US" dirty="0" err="1" smtClean="0"/>
              <a:t>kakak</a:t>
            </a:r>
            <a:r>
              <a:rPr lang="en-US" dirty="0" smtClean="0"/>
              <a:t> </a:t>
            </a:r>
            <a:r>
              <a:rPr lang="en-US" dirty="0" err="1" smtClean="0"/>
              <a:t>kelas</a:t>
            </a:r>
            <a:endParaRPr lang="en-US" dirty="0" smtClean="0"/>
          </a:p>
          <a:p>
            <a:r>
              <a:rPr lang="en-US" dirty="0" err="1" smtClean="0"/>
              <a:t>Eksplorasi</a:t>
            </a:r>
            <a:r>
              <a:rPr lang="en-US" dirty="0" smtClean="0"/>
              <a:t> </a:t>
            </a:r>
            <a:r>
              <a:rPr lang="en-US" dirty="0" err="1" smtClean="0"/>
              <a:t>lah</a:t>
            </a:r>
            <a:r>
              <a:rPr lang="en-US" dirty="0" smtClean="0"/>
              <a:t> </a:t>
            </a:r>
            <a:r>
              <a:rPr lang="en-US" dirty="0" err="1" smtClean="0"/>
              <a:t>hasil</a:t>
            </a:r>
            <a:r>
              <a:rPr lang="en-US" dirty="0" smtClean="0"/>
              <a:t> </a:t>
            </a:r>
            <a:r>
              <a:rPr lang="en-US" dirty="0" err="1" smtClean="0"/>
              <a:t>laporan</a:t>
            </a:r>
            <a:r>
              <a:rPr lang="en-US" dirty="0" smtClean="0"/>
              <a:t> </a:t>
            </a:r>
            <a:r>
              <a:rPr lang="en-US" dirty="0" err="1" smtClean="0"/>
              <a:t>Tugas</a:t>
            </a:r>
            <a:r>
              <a:rPr lang="en-US" dirty="0" smtClean="0"/>
              <a:t> </a:t>
            </a:r>
            <a:r>
              <a:rPr lang="en-US" dirty="0" err="1" smtClean="0"/>
              <a:t>Akhir</a:t>
            </a:r>
            <a:r>
              <a:rPr lang="en-US" dirty="0" smtClean="0"/>
              <a:t> </a:t>
            </a:r>
            <a:r>
              <a:rPr lang="en-US" dirty="0" err="1" smtClean="0"/>
              <a:t>kakak</a:t>
            </a:r>
            <a:r>
              <a:rPr lang="en-US" dirty="0" smtClean="0"/>
              <a:t> </a:t>
            </a:r>
            <a:r>
              <a:rPr lang="en-US" dirty="0" err="1" smtClean="0"/>
              <a:t>kelas</a:t>
            </a:r>
            <a:endParaRPr lang="en-US" dirty="0" smtClean="0"/>
          </a:p>
          <a:p>
            <a:r>
              <a:rPr lang="en-US" dirty="0" err="1" smtClean="0"/>
              <a:t>Untuk</a:t>
            </a:r>
            <a:r>
              <a:rPr lang="en-US" dirty="0" smtClean="0"/>
              <a:t> </a:t>
            </a:r>
            <a:r>
              <a:rPr lang="en-US" dirty="0" err="1" smtClean="0"/>
              <a:t>masing-masing</a:t>
            </a:r>
            <a:r>
              <a:rPr lang="en-US" dirty="0" smtClean="0"/>
              <a:t> KL1, KL2, </a:t>
            </a:r>
            <a:r>
              <a:rPr lang="en-US" dirty="0" err="1" smtClean="0"/>
              <a:t>dan</a:t>
            </a:r>
            <a:r>
              <a:rPr lang="en-US" dirty="0" smtClean="0"/>
              <a:t> TA </a:t>
            </a:r>
            <a:r>
              <a:rPr lang="en-US" dirty="0" err="1" smtClean="0"/>
              <a:t>tulis</a:t>
            </a:r>
            <a:r>
              <a:rPr lang="en-US" dirty="0" smtClean="0"/>
              <a:t>:</a:t>
            </a:r>
          </a:p>
          <a:p>
            <a:pPr lvl="1"/>
            <a:r>
              <a:rPr lang="en-US" dirty="0" err="1" smtClean="0"/>
              <a:t>Judul</a:t>
            </a:r>
            <a:r>
              <a:rPr lang="en-US" dirty="0" smtClean="0"/>
              <a:t> </a:t>
            </a:r>
            <a:r>
              <a:rPr lang="en-US" dirty="0" err="1" smtClean="0"/>
              <a:t>dan</a:t>
            </a:r>
            <a:r>
              <a:rPr lang="en-US" dirty="0" smtClean="0"/>
              <a:t> </a:t>
            </a:r>
            <a:r>
              <a:rPr lang="en-US" dirty="0" err="1" smtClean="0"/>
              <a:t>tahun</a:t>
            </a:r>
            <a:r>
              <a:rPr lang="en-US" dirty="0" smtClean="0"/>
              <a:t> </a:t>
            </a:r>
            <a:r>
              <a:rPr lang="en-US" dirty="0" err="1" smtClean="0"/>
              <a:t>penulisan</a:t>
            </a:r>
            <a:endParaRPr lang="en-US" dirty="0" smtClean="0"/>
          </a:p>
          <a:p>
            <a:pPr lvl="1"/>
            <a:r>
              <a:rPr lang="en-US" dirty="0" err="1" smtClean="0"/>
              <a:t>Nama</a:t>
            </a:r>
            <a:r>
              <a:rPr lang="en-US" dirty="0" smtClean="0"/>
              <a:t> </a:t>
            </a:r>
            <a:r>
              <a:rPr lang="en-US" dirty="0" err="1" smtClean="0"/>
              <a:t>dan</a:t>
            </a:r>
            <a:r>
              <a:rPr lang="en-US" dirty="0" smtClean="0"/>
              <a:t> NIM </a:t>
            </a:r>
            <a:r>
              <a:rPr lang="en-US" dirty="0" err="1" smtClean="0"/>
              <a:t>penulis</a:t>
            </a:r>
            <a:endParaRPr lang="en-US" dirty="0" smtClean="0"/>
          </a:p>
          <a:p>
            <a:pPr lvl="1"/>
            <a:r>
              <a:rPr lang="en-US" dirty="0" err="1" smtClean="0"/>
              <a:t>Daftar</a:t>
            </a:r>
            <a:r>
              <a:rPr lang="en-US" dirty="0" smtClean="0"/>
              <a:t> </a:t>
            </a:r>
            <a:r>
              <a:rPr lang="en-US" dirty="0" err="1" smtClean="0"/>
              <a:t>isi</a:t>
            </a:r>
            <a:r>
              <a:rPr lang="en-US" dirty="0" smtClean="0"/>
              <a:t> </a:t>
            </a:r>
            <a:r>
              <a:rPr lang="en-US" dirty="0" err="1" smtClean="0"/>
              <a:t>Bab</a:t>
            </a:r>
            <a:r>
              <a:rPr lang="en-US" dirty="0" smtClean="0"/>
              <a:t> 1, 4 </a:t>
            </a:r>
            <a:r>
              <a:rPr lang="en-US" dirty="0" err="1" smtClean="0"/>
              <a:t>dan</a:t>
            </a:r>
            <a:r>
              <a:rPr lang="en-US" dirty="0" smtClean="0"/>
              <a:t> 5 (KL1 </a:t>
            </a:r>
            <a:r>
              <a:rPr lang="en-US" dirty="0" err="1" smtClean="0"/>
              <a:t>dan</a:t>
            </a:r>
            <a:r>
              <a:rPr lang="en-US" dirty="0" smtClean="0"/>
              <a:t> KL2)</a:t>
            </a:r>
          </a:p>
          <a:p>
            <a:pPr lvl="1"/>
            <a:r>
              <a:rPr lang="en-US" dirty="0" err="1" smtClean="0"/>
              <a:t>Daftar</a:t>
            </a:r>
            <a:r>
              <a:rPr lang="en-US" dirty="0" smtClean="0"/>
              <a:t> </a:t>
            </a:r>
            <a:r>
              <a:rPr lang="en-US" dirty="0" err="1" smtClean="0"/>
              <a:t>isi</a:t>
            </a:r>
            <a:r>
              <a:rPr lang="en-US" dirty="0" smtClean="0"/>
              <a:t> </a:t>
            </a:r>
            <a:r>
              <a:rPr lang="en-US" dirty="0" err="1" smtClean="0"/>
              <a:t>Bab</a:t>
            </a:r>
            <a:r>
              <a:rPr lang="en-US" dirty="0" smtClean="0"/>
              <a:t> 1, 5 </a:t>
            </a:r>
            <a:r>
              <a:rPr lang="en-US" dirty="0" err="1" smtClean="0"/>
              <a:t>dan</a:t>
            </a:r>
            <a:r>
              <a:rPr lang="en-US" dirty="0" smtClean="0"/>
              <a:t> 6 (TA)</a:t>
            </a:r>
          </a:p>
          <a:p>
            <a:r>
              <a:rPr lang="en-US" dirty="0" err="1" smtClean="0"/>
              <a:t>Sebutkan</a:t>
            </a:r>
            <a:r>
              <a:rPr lang="en-US" dirty="0" smtClean="0"/>
              <a:t> </a:t>
            </a:r>
            <a:r>
              <a:rPr lang="en-US" dirty="0" err="1" smtClean="0"/>
              <a:t>perbedaan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ketiganya</a:t>
            </a:r>
            <a:endParaRPr lang="en-US" dirty="0" smtClean="0"/>
          </a:p>
          <a:p>
            <a:r>
              <a:rPr lang="en-US" dirty="0" err="1" smtClean="0"/>
              <a:t>Ketik</a:t>
            </a:r>
            <a:r>
              <a:rPr lang="en-US" dirty="0" smtClean="0"/>
              <a:t> </a:t>
            </a:r>
            <a:r>
              <a:rPr lang="en-US" dirty="0" err="1" smtClean="0"/>
              <a:t>rapih</a:t>
            </a:r>
            <a:r>
              <a:rPr lang="en-US" dirty="0" smtClean="0"/>
              <a:t>, yang </a:t>
            </a:r>
            <a:r>
              <a:rPr lang="en-US" dirty="0" err="1" smtClean="0"/>
              <a:t>sama</a:t>
            </a:r>
            <a:r>
              <a:rPr lang="en-US" dirty="0" smtClean="0"/>
              <a:t> </a:t>
            </a:r>
            <a:r>
              <a:rPr lang="en-US" dirty="0" err="1" smtClean="0"/>
              <a:t>persis</a:t>
            </a:r>
            <a:r>
              <a:rPr lang="en-US" dirty="0" smtClean="0"/>
              <a:t> </a:t>
            </a:r>
            <a:r>
              <a:rPr lang="en-US" dirty="0" err="1" smtClean="0"/>
              <a:t>tidak</a:t>
            </a:r>
            <a:r>
              <a:rPr lang="en-US" dirty="0" smtClean="0"/>
              <a:t> </a:t>
            </a:r>
            <a:r>
              <a:rPr lang="en-US" dirty="0" err="1" smtClean="0"/>
              <a:t>akan</a:t>
            </a:r>
            <a:r>
              <a:rPr lang="en-US" dirty="0" smtClean="0"/>
              <a:t> </a:t>
            </a:r>
            <a:r>
              <a:rPr lang="en-US" dirty="0" err="1" smtClean="0"/>
              <a:t>dinilai</a:t>
            </a:r>
            <a:endParaRPr lang="en-US" dirty="0" smtClean="0"/>
          </a:p>
          <a:p>
            <a:r>
              <a:rPr lang="en-US" dirty="0" err="1" smtClean="0"/>
              <a:t>Kumpulkan</a:t>
            </a:r>
            <a:r>
              <a:rPr lang="en-US" dirty="0" smtClean="0"/>
              <a:t> </a:t>
            </a:r>
            <a:r>
              <a:rPr lang="en-US" dirty="0" err="1" smtClean="0"/>
              <a:t>pekan</a:t>
            </a:r>
            <a:r>
              <a:rPr lang="en-US" dirty="0" smtClean="0"/>
              <a:t> </a:t>
            </a:r>
            <a:r>
              <a:rPr lang="en-US" dirty="0" err="1" smtClean="0"/>
              <a:t>depan</a:t>
            </a:r>
            <a:endParaRPr lang="en-US" dirty="0"/>
          </a:p>
        </p:txBody>
      </p:sp>
      <p:sp>
        <p:nvSpPr>
          <p:cNvPr id="4" name="Slide Number Placeholder 3"/>
          <p:cNvSpPr>
            <a:spLocks noGrp="1"/>
          </p:cNvSpPr>
          <p:nvPr>
            <p:ph type="sldNum" sz="quarter" idx="12"/>
          </p:nvPr>
        </p:nvSpPr>
        <p:spPr/>
        <p:txBody>
          <a:bodyPr/>
          <a:lstStyle/>
          <a:p>
            <a:fld id="{74C92FB9-D2F3-4B69-838A-E9B5FB0E5F51}" type="slidenum">
              <a:rPr lang="en-US" smtClean="0"/>
              <a:pPr/>
              <a:t>33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Definisi</a:t>
            </a:r>
            <a:r>
              <a:rPr lang="en-US" dirty="0" err="1" smtClean="0">
                <a:solidFill>
                  <a:schemeClr val="tx2">
                    <a:lumMod val="90000"/>
                  </a:schemeClr>
                </a:solidFill>
              </a:rPr>
              <a:t>Metodologi</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92500" lnSpcReduction="20000"/>
          </a:bodyPr>
          <a:lstStyle/>
          <a:p>
            <a:r>
              <a:rPr lang="id-ID" b="1" dirty="0"/>
              <a:t>Metodologi</a:t>
            </a:r>
            <a:r>
              <a:rPr lang="id-ID" dirty="0"/>
              <a:t> berasal dari bahasa Yunani “</a:t>
            </a:r>
            <a:r>
              <a:rPr lang="id-ID" dirty="0">
                <a:solidFill>
                  <a:srgbClr val="FFC000"/>
                </a:solidFill>
              </a:rPr>
              <a:t>metodos</a:t>
            </a:r>
            <a:r>
              <a:rPr lang="id-ID" dirty="0"/>
              <a:t>” dan </a:t>
            </a:r>
            <a:r>
              <a:rPr lang="id-ID" dirty="0" smtClean="0"/>
              <a:t>"</a:t>
            </a:r>
            <a:r>
              <a:rPr lang="id-ID" dirty="0" smtClean="0">
                <a:solidFill>
                  <a:srgbClr val="FFC000"/>
                </a:solidFill>
              </a:rPr>
              <a:t>logos</a:t>
            </a:r>
            <a:r>
              <a:rPr lang="en-US" dirty="0" smtClean="0"/>
              <a:t>”</a:t>
            </a:r>
            <a:r>
              <a:rPr lang="id-ID" dirty="0" smtClean="0"/>
              <a:t>, </a:t>
            </a:r>
            <a:r>
              <a:rPr lang="id-ID" dirty="0"/>
              <a:t>kata ini terdiri dari dua suku kata yaitu “</a:t>
            </a:r>
            <a:r>
              <a:rPr lang="id-ID" dirty="0">
                <a:solidFill>
                  <a:srgbClr val="FFC000"/>
                </a:solidFill>
              </a:rPr>
              <a:t>metha</a:t>
            </a:r>
            <a:r>
              <a:rPr lang="id-ID" dirty="0"/>
              <a:t>” yang berarti melalui atau melewati dan “</a:t>
            </a:r>
            <a:r>
              <a:rPr lang="id-ID" dirty="0">
                <a:solidFill>
                  <a:srgbClr val="FFC000"/>
                </a:solidFill>
              </a:rPr>
              <a:t>hodos</a:t>
            </a:r>
            <a:r>
              <a:rPr lang="id-ID" dirty="0"/>
              <a:t>” yang berarti jalan atau cara. Metode berarti suatu jalan yang dilalui untuk mencapai tujuan. logos artinya ilmu.</a:t>
            </a:r>
          </a:p>
          <a:p>
            <a:r>
              <a:rPr lang="id-ID" b="1" dirty="0">
                <a:solidFill>
                  <a:srgbClr val="FFC000"/>
                </a:solidFill>
              </a:rPr>
              <a:t>Metodologi</a:t>
            </a:r>
            <a:r>
              <a:rPr lang="id-ID" dirty="0">
                <a:solidFill>
                  <a:srgbClr val="FFC000"/>
                </a:solidFill>
              </a:rPr>
              <a:t> </a:t>
            </a:r>
            <a:r>
              <a:rPr lang="id-ID" dirty="0"/>
              <a:t>adalah ilmu-ilmu/cara yang digunakan untuk memperoleh </a:t>
            </a:r>
            <a:r>
              <a:rPr lang="id-ID" dirty="0">
                <a:hlinkClick r:id="rId2" tooltip="Kebenaran"/>
              </a:rPr>
              <a:t>kebenaran</a:t>
            </a:r>
            <a:r>
              <a:rPr lang="id-ID" dirty="0"/>
              <a:t> menggunakan penelusuran dengan tata cara tertentu dalam menemukan kebenaran, tergantung dari realitas yang sedang dikaji.</a:t>
            </a:r>
          </a:p>
          <a:p>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4</a:t>
            </a:fld>
            <a:endParaRPr lang="en-US"/>
          </a:p>
        </p:txBody>
      </p:sp>
    </p:spTree>
    <p:extLst>
      <p:ext uri="{BB962C8B-B14F-4D97-AF65-F5344CB8AC3E}">
        <p14:creationId xmlns:p14="http://schemas.microsoft.com/office/powerpoint/2010/main" xmlns="" val="22648995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Definisi</a:t>
            </a:r>
            <a:r>
              <a:rPr lang="en-US" dirty="0" err="1" smtClean="0">
                <a:solidFill>
                  <a:schemeClr val="tx2">
                    <a:lumMod val="90000"/>
                  </a:schemeClr>
                </a:solidFill>
              </a:rPr>
              <a:t>Penelitian</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77500" lnSpcReduction="20000"/>
          </a:bodyPr>
          <a:lstStyle/>
          <a:p>
            <a:r>
              <a:rPr lang="id-ID" dirty="0"/>
              <a:t>Suatu proses penyelidikan secara </a:t>
            </a:r>
            <a:r>
              <a:rPr lang="id-ID" dirty="0">
                <a:solidFill>
                  <a:srgbClr val="FFC000"/>
                </a:solidFill>
              </a:rPr>
              <a:t>sistematis</a:t>
            </a:r>
            <a:r>
              <a:rPr lang="id-ID" dirty="0"/>
              <a:t> yang ditujukan pada penyediaan informasi untuk </a:t>
            </a:r>
            <a:r>
              <a:rPr lang="id-ID" dirty="0">
                <a:solidFill>
                  <a:srgbClr val="FFC000"/>
                </a:solidFill>
              </a:rPr>
              <a:t>menyelesaikan masalah-masalah </a:t>
            </a:r>
            <a:r>
              <a:rPr lang="id-ID" dirty="0"/>
              <a:t>(Cooper &amp; Emory, 1995</a:t>
            </a:r>
            <a:r>
              <a:rPr lang="id-ID" dirty="0" smtClean="0"/>
              <a:t>)</a:t>
            </a:r>
            <a:endParaRPr lang="en-US" dirty="0" smtClean="0"/>
          </a:p>
          <a:p>
            <a:r>
              <a:rPr lang="id-ID" dirty="0" smtClean="0"/>
              <a:t>Usaha </a:t>
            </a:r>
            <a:r>
              <a:rPr lang="id-ID" dirty="0"/>
              <a:t>yang secara sadar diarahkan untuk mengetahui atau mempelajari fakta2 baru dan juga sebagai penyaluran hasrat ingin tahu manusia (Suparmoko, 1991</a:t>
            </a:r>
            <a:r>
              <a:rPr lang="id-ID" dirty="0" smtClean="0"/>
              <a:t>)</a:t>
            </a:r>
            <a:endParaRPr lang="en-US" dirty="0" smtClean="0"/>
          </a:p>
          <a:p>
            <a:r>
              <a:rPr lang="en-US" dirty="0" err="1" smtClean="0"/>
              <a:t>Suatu</a:t>
            </a:r>
            <a:r>
              <a:rPr lang="en-US" dirty="0" smtClean="0"/>
              <a:t> </a:t>
            </a:r>
            <a:r>
              <a:rPr lang="en-US" dirty="0" err="1" smtClean="0">
                <a:solidFill>
                  <a:srgbClr val="FFC000"/>
                </a:solidFill>
              </a:rPr>
              <a:t>upaya</a:t>
            </a:r>
            <a:r>
              <a:rPr lang="en-US" dirty="0" smtClean="0">
                <a:solidFill>
                  <a:srgbClr val="FFC000"/>
                </a:solidFill>
              </a:rPr>
              <a:t> </a:t>
            </a:r>
            <a:r>
              <a:rPr lang="en-US" dirty="0" err="1" smtClean="0"/>
              <a:t>untuk</a:t>
            </a:r>
            <a:r>
              <a:rPr lang="en-US" dirty="0" smtClean="0"/>
              <a:t> </a:t>
            </a:r>
            <a:r>
              <a:rPr lang="en-US" dirty="0" err="1" smtClean="0">
                <a:solidFill>
                  <a:srgbClr val="FFC000"/>
                </a:solidFill>
              </a:rPr>
              <a:t>mendapatkan</a:t>
            </a:r>
            <a:r>
              <a:rPr lang="en-US" dirty="0" smtClean="0">
                <a:solidFill>
                  <a:srgbClr val="FFC000"/>
                </a:solidFill>
              </a:rPr>
              <a:t> </a:t>
            </a:r>
            <a:r>
              <a:rPr lang="en-US" dirty="0" err="1" smtClean="0"/>
              <a:t>suatu</a:t>
            </a:r>
            <a:r>
              <a:rPr lang="en-US" dirty="0" smtClean="0"/>
              <a:t> </a:t>
            </a:r>
            <a:r>
              <a:rPr lang="en-US" dirty="0" err="1" smtClean="0"/>
              <a:t>kebenaran</a:t>
            </a:r>
            <a:r>
              <a:rPr lang="en-US" dirty="0" smtClean="0"/>
              <a:t>  </a:t>
            </a:r>
            <a:r>
              <a:rPr lang="en-US" dirty="0" err="1" smtClean="0"/>
              <a:t>atas</a:t>
            </a:r>
            <a:r>
              <a:rPr lang="en-US" dirty="0" smtClean="0"/>
              <a:t> </a:t>
            </a:r>
            <a:r>
              <a:rPr lang="en-US" dirty="0" err="1" smtClean="0"/>
              <a:t>suatu</a:t>
            </a:r>
            <a:r>
              <a:rPr lang="en-US" dirty="0" smtClean="0"/>
              <a:t> </a:t>
            </a:r>
            <a:r>
              <a:rPr lang="en-US" dirty="0" err="1" smtClean="0"/>
              <a:t>permasalah</a:t>
            </a:r>
            <a:r>
              <a:rPr lang="en-US" dirty="0" smtClean="0"/>
              <a:t>.</a:t>
            </a:r>
          </a:p>
          <a:p>
            <a:pPr lvl="1"/>
            <a:r>
              <a:rPr lang="en-US" dirty="0" err="1" smtClean="0"/>
              <a:t>Upayanya</a:t>
            </a:r>
            <a:r>
              <a:rPr lang="en-US" dirty="0" smtClean="0"/>
              <a:t> </a:t>
            </a:r>
            <a:r>
              <a:rPr lang="en-US" dirty="0" err="1" smtClean="0"/>
              <a:t>adalah</a:t>
            </a:r>
            <a:r>
              <a:rPr lang="en-US" dirty="0" smtClean="0"/>
              <a:t> </a:t>
            </a:r>
            <a:r>
              <a:rPr lang="en-US" dirty="0" err="1" smtClean="0"/>
              <a:t>berupa</a:t>
            </a:r>
            <a:r>
              <a:rPr lang="en-US" dirty="0" smtClean="0"/>
              <a:t> </a:t>
            </a:r>
            <a:r>
              <a:rPr lang="en-US" dirty="0" err="1" smtClean="0"/>
              <a:t>kegiatan</a:t>
            </a:r>
            <a:r>
              <a:rPr lang="en-US" dirty="0" smtClean="0"/>
              <a:t> </a:t>
            </a:r>
            <a:r>
              <a:rPr lang="en-US" dirty="0" err="1" smtClean="0"/>
              <a:t>meneliti</a:t>
            </a:r>
            <a:endParaRPr lang="en-US" dirty="0" smtClean="0"/>
          </a:p>
          <a:p>
            <a:pPr lvl="1"/>
            <a:r>
              <a:rPr lang="en-US" dirty="0" err="1" smtClean="0"/>
              <a:t>Mendapatkan</a:t>
            </a:r>
            <a:r>
              <a:rPr lang="en-US" dirty="0" smtClean="0"/>
              <a:t> </a:t>
            </a:r>
            <a:r>
              <a:rPr lang="en-US" dirty="0" err="1" smtClean="0"/>
              <a:t>dapat</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kegiatan</a:t>
            </a:r>
            <a:r>
              <a:rPr lang="en-US" dirty="0" smtClean="0"/>
              <a:t> </a:t>
            </a:r>
            <a:r>
              <a:rPr lang="en-US" dirty="0" err="1" smtClean="0"/>
              <a:t>mencari</a:t>
            </a:r>
            <a:r>
              <a:rPr lang="en-US" dirty="0" smtClean="0"/>
              <a:t> </a:t>
            </a:r>
            <a:r>
              <a:rPr lang="en-US" dirty="0" err="1" smtClean="0"/>
              <a:t>jawaban</a:t>
            </a:r>
            <a:r>
              <a:rPr lang="en-US" dirty="0" smtClean="0"/>
              <a:t>, </a:t>
            </a:r>
            <a:r>
              <a:rPr lang="en-US" dirty="0" err="1" smtClean="0"/>
              <a:t>apakan</a:t>
            </a:r>
            <a:r>
              <a:rPr lang="en-US" dirty="0" smtClean="0"/>
              <a:t> </a:t>
            </a:r>
            <a:r>
              <a:rPr lang="en-US" dirty="0" err="1" smtClean="0"/>
              <a:t>dengan</a:t>
            </a:r>
            <a:r>
              <a:rPr lang="en-US" dirty="0" smtClean="0"/>
              <a:t> </a:t>
            </a:r>
            <a:r>
              <a:rPr lang="en-US" dirty="0" err="1" smtClean="0"/>
              <a:t>menemukan</a:t>
            </a:r>
            <a:r>
              <a:rPr lang="en-US" dirty="0"/>
              <a:t> </a:t>
            </a:r>
            <a:r>
              <a:rPr lang="en-US" dirty="0" err="1" smtClean="0"/>
              <a:t>atau</a:t>
            </a:r>
            <a:r>
              <a:rPr lang="en-US" dirty="0" smtClean="0"/>
              <a:t> </a:t>
            </a:r>
            <a:r>
              <a:rPr lang="en-US" dirty="0" err="1" smtClean="0"/>
              <a:t>menguji</a:t>
            </a: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5</a:t>
            </a:fld>
            <a:endParaRPr lang="en-US"/>
          </a:p>
        </p:txBody>
      </p:sp>
    </p:spTree>
    <p:extLst>
      <p:ext uri="{BB962C8B-B14F-4D97-AF65-F5344CB8AC3E}">
        <p14:creationId xmlns:p14="http://schemas.microsoft.com/office/powerpoint/2010/main" xmlns="" val="179295660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err="1" smtClean="0">
                <a:solidFill>
                  <a:srgbClr val="FFC000"/>
                </a:solidFill>
              </a:rPr>
              <a:t>D</a:t>
            </a:r>
            <a:r>
              <a:rPr lang="en-US" dirty="0" err="1" smtClean="0">
                <a:solidFill>
                  <a:schemeClr val="accent3">
                    <a:lumMod val="40000"/>
                    <a:lumOff val="60000"/>
                  </a:schemeClr>
                </a:solidFill>
              </a:rPr>
              <a:t>efinisi</a:t>
            </a:r>
            <a:r>
              <a:rPr lang="en-US" dirty="0" err="1" smtClean="0">
                <a:solidFill>
                  <a:srgbClr val="FFC000"/>
                </a:solidFill>
              </a:rPr>
              <a:t>M</a:t>
            </a:r>
            <a:r>
              <a:rPr lang="en-US" dirty="0" err="1" smtClean="0">
                <a:solidFill>
                  <a:schemeClr val="accent3">
                    <a:lumMod val="40000"/>
                    <a:lumOff val="60000"/>
                  </a:schemeClr>
                </a:solidFill>
              </a:rPr>
              <a:t>etodologi</a:t>
            </a:r>
            <a:r>
              <a:rPr lang="en-US" dirty="0" err="1" smtClean="0">
                <a:solidFill>
                  <a:srgbClr val="FFC000"/>
                </a:solidFill>
              </a:rPr>
              <a:t>P</a:t>
            </a:r>
            <a:r>
              <a:rPr lang="en-US" dirty="0" err="1" smtClean="0">
                <a:solidFill>
                  <a:schemeClr val="accent3">
                    <a:lumMod val="40000"/>
                    <a:lumOff val="60000"/>
                  </a:schemeClr>
                </a:solidFill>
              </a:rPr>
              <a:t>enelitian</a:t>
            </a:r>
            <a:endParaRPr lang="id-ID" dirty="0">
              <a:solidFill>
                <a:schemeClr val="accent3">
                  <a:lumMod val="40000"/>
                  <a:lumOff val="60000"/>
                </a:schemeClr>
              </a:solidFill>
            </a:endParaRPr>
          </a:p>
        </p:txBody>
      </p:sp>
      <p:sp>
        <p:nvSpPr>
          <p:cNvPr id="2" name="Content Placeholder 1"/>
          <p:cNvSpPr>
            <a:spLocks noGrp="1"/>
          </p:cNvSpPr>
          <p:nvPr>
            <p:ph idx="1"/>
          </p:nvPr>
        </p:nvSpPr>
        <p:spPr/>
        <p:txBody>
          <a:bodyPr>
            <a:normAutofit lnSpcReduction="10000"/>
          </a:bodyPr>
          <a:lstStyle/>
          <a:p>
            <a:r>
              <a:rPr lang="id-ID" dirty="0"/>
              <a:t>Metodologi penelitian adalah tata cara bagaimana suatu penelitian dilaksanakan atau cara yang ditempuh </a:t>
            </a:r>
            <a:r>
              <a:rPr lang="id-ID" dirty="0" smtClean="0"/>
              <a:t>sehubung</a:t>
            </a:r>
            <a:r>
              <a:rPr lang="en-US" dirty="0" smtClean="0"/>
              <a:t>an </a:t>
            </a:r>
            <a:r>
              <a:rPr lang="id-ID" dirty="0" smtClean="0"/>
              <a:t>dengan </a:t>
            </a:r>
            <a:r>
              <a:rPr lang="id-ID" dirty="0"/>
              <a:t>penelitian yang dilakukan, yang memiliki langkah-langkah </a:t>
            </a:r>
            <a:r>
              <a:rPr lang="id-ID" dirty="0" smtClean="0"/>
              <a:t>sistematis</a:t>
            </a:r>
            <a:r>
              <a:rPr lang="en-US" dirty="0" smtClean="0"/>
              <a:t>.</a:t>
            </a:r>
          </a:p>
          <a:p>
            <a:r>
              <a:rPr lang="id-ID" dirty="0"/>
              <a:t>Metodologi penelitian juga dikenal sebagai metode ilmiah dalam mencari, mengembangkan dan menguji suatu kebenaran pengetahuan.</a:t>
            </a:r>
          </a:p>
          <a:p>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6</a:t>
            </a:fld>
            <a:endParaRPr lang="en-US"/>
          </a:p>
        </p:txBody>
      </p:sp>
    </p:spTree>
    <p:extLst>
      <p:ext uri="{BB962C8B-B14F-4D97-AF65-F5344CB8AC3E}">
        <p14:creationId xmlns:p14="http://schemas.microsoft.com/office/powerpoint/2010/main" xmlns="" val="197963720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err="1" smtClean="0">
                <a:solidFill>
                  <a:srgbClr val="FFC000"/>
                </a:solidFill>
              </a:rPr>
              <a:t>P</a:t>
            </a:r>
            <a:r>
              <a:rPr lang="en-US" dirty="0" err="1" smtClean="0">
                <a:solidFill>
                  <a:schemeClr val="accent3">
                    <a:lumMod val="40000"/>
                    <a:lumOff val="60000"/>
                  </a:schemeClr>
                </a:solidFill>
              </a:rPr>
              <a:t>enelitian</a:t>
            </a:r>
            <a:endParaRPr lang="id-ID" dirty="0">
              <a:solidFill>
                <a:schemeClr val="accent3">
                  <a:lumMod val="40000"/>
                  <a:lumOff val="60000"/>
                </a:schemeClr>
              </a:solidFill>
            </a:endParaRPr>
          </a:p>
        </p:txBody>
      </p:sp>
      <p:sp>
        <p:nvSpPr>
          <p:cNvPr id="5" name="Text Placeholder 4"/>
          <p:cNvSpPr>
            <a:spLocks noGrp="1"/>
          </p:cNvSpPr>
          <p:nvPr>
            <p:ph type="body" idx="1"/>
          </p:nvPr>
        </p:nvSpPr>
        <p:spPr/>
        <p:txBody>
          <a:bodyPr/>
          <a:lstStyle/>
          <a:p>
            <a:endParaRPr lang="id-ID"/>
          </a:p>
        </p:txBody>
      </p:sp>
      <p:sp>
        <p:nvSpPr>
          <p:cNvPr id="3" name="Slide Number Placeholder 2"/>
          <p:cNvSpPr>
            <a:spLocks noGrp="1"/>
          </p:cNvSpPr>
          <p:nvPr>
            <p:ph type="sldNum" sz="quarter" idx="12"/>
          </p:nvPr>
        </p:nvSpPr>
        <p:spPr/>
        <p:txBody>
          <a:bodyPr/>
          <a:lstStyle/>
          <a:p>
            <a:fld id="{EDF41EA8-BE5A-4DF6-A02B-70A52B2DFC31}" type="slidenum">
              <a:rPr lang="en-US" smtClean="0"/>
              <a:pPr/>
              <a:t>7</a:t>
            </a:fld>
            <a:endParaRPr lang="en-US"/>
          </a:p>
        </p:txBody>
      </p:sp>
    </p:spTree>
    <p:extLst>
      <p:ext uri="{BB962C8B-B14F-4D97-AF65-F5344CB8AC3E}">
        <p14:creationId xmlns:p14="http://schemas.microsoft.com/office/powerpoint/2010/main" xmlns="" val="24612676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Ciri</a:t>
            </a:r>
            <a:r>
              <a:rPr lang="en-US" dirty="0" err="1" smtClean="0">
                <a:solidFill>
                  <a:schemeClr val="tx2">
                    <a:lumMod val="90000"/>
                  </a:schemeClr>
                </a:solidFill>
              </a:rPr>
              <a:t>Penelitian</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85000" lnSpcReduction="20000"/>
          </a:bodyPr>
          <a:lstStyle/>
          <a:p>
            <a:pPr marL="0" indent="0">
              <a:buNone/>
            </a:pPr>
            <a:r>
              <a:rPr lang="en-US" dirty="0" err="1" smtClean="0"/>
              <a:t>Penelitian</a:t>
            </a:r>
            <a:r>
              <a:rPr lang="en-US" dirty="0" smtClean="0"/>
              <a:t> </a:t>
            </a:r>
            <a:r>
              <a:rPr lang="en-US" dirty="0" err="1" smtClean="0"/>
              <a:t>harus</a:t>
            </a:r>
            <a:r>
              <a:rPr lang="en-US" dirty="0" smtClean="0"/>
              <a:t> </a:t>
            </a:r>
            <a:r>
              <a:rPr lang="en-US" dirty="0" err="1" smtClean="0"/>
              <a:t>dilakukan</a:t>
            </a:r>
            <a:r>
              <a:rPr lang="en-US" dirty="0" smtClean="0"/>
              <a:t> </a:t>
            </a:r>
            <a:r>
              <a:rPr lang="en-US" dirty="0" err="1" smtClean="0"/>
              <a:t>berdasarkan</a:t>
            </a:r>
            <a:r>
              <a:rPr lang="en-US" dirty="0" smtClean="0"/>
              <a:t> </a:t>
            </a:r>
            <a:r>
              <a:rPr lang="en-US" dirty="0" err="1" smtClean="0"/>
              <a:t>kaidah-kaidah</a:t>
            </a:r>
            <a:r>
              <a:rPr lang="en-US" dirty="0" smtClean="0"/>
              <a:t> </a:t>
            </a:r>
            <a:r>
              <a:rPr lang="en-US" dirty="0" err="1" smtClean="0"/>
              <a:t>ilmiah</a:t>
            </a:r>
            <a:r>
              <a:rPr lang="en-US" dirty="0" smtClean="0"/>
              <a:t>. </a:t>
            </a:r>
            <a:r>
              <a:rPr lang="en-US" dirty="0" err="1" smtClean="0"/>
              <a:t>Kaidah</a:t>
            </a:r>
            <a:r>
              <a:rPr lang="id-ID" dirty="0" smtClean="0"/>
              <a:t> </a:t>
            </a:r>
            <a:r>
              <a:rPr lang="id-ID" dirty="0"/>
              <a:t>ilmiah berarti kegiatan penelitian itu didasarkan pada </a:t>
            </a:r>
            <a:r>
              <a:rPr lang="id-ID" dirty="0" smtClean="0"/>
              <a:t>ciri-ciri </a:t>
            </a:r>
            <a:r>
              <a:rPr lang="id-ID" dirty="0"/>
              <a:t>keilmuan </a:t>
            </a:r>
            <a:r>
              <a:rPr lang="en-US" dirty="0" smtClean="0"/>
              <a:t>:</a:t>
            </a:r>
          </a:p>
          <a:p>
            <a:pPr>
              <a:buClr>
                <a:srgbClr val="FFC000"/>
              </a:buClr>
            </a:pPr>
            <a:r>
              <a:rPr lang="id-ID" dirty="0" smtClean="0">
                <a:solidFill>
                  <a:srgbClr val="FFC000"/>
                </a:solidFill>
              </a:rPr>
              <a:t>Rasional</a:t>
            </a:r>
            <a:r>
              <a:rPr lang="id-ID" dirty="0" smtClean="0"/>
              <a:t> </a:t>
            </a:r>
            <a:r>
              <a:rPr lang="id-ID" dirty="0"/>
              <a:t>berarti kegiatan penelitian tersebut dilakukan dengan cara-cara yang masuk akal, sehingga terjangkau oleh penalaran manusia. </a:t>
            </a:r>
          </a:p>
          <a:p>
            <a:pPr>
              <a:buClr>
                <a:srgbClr val="FFC000"/>
              </a:buClr>
            </a:pPr>
            <a:r>
              <a:rPr lang="id-ID" dirty="0">
                <a:solidFill>
                  <a:srgbClr val="FFC000"/>
                </a:solidFill>
              </a:rPr>
              <a:t>Empiris</a:t>
            </a:r>
            <a:r>
              <a:rPr lang="id-ID" dirty="0"/>
              <a:t> berarti cara yang dilakukan itu dapat diamati oleh indra manusia, sehingga orang lainpun dapat mengamatinya. </a:t>
            </a:r>
          </a:p>
          <a:p>
            <a:pPr>
              <a:buClr>
                <a:srgbClr val="FFC000"/>
              </a:buClr>
            </a:pPr>
            <a:r>
              <a:rPr lang="id-ID" dirty="0">
                <a:solidFill>
                  <a:srgbClr val="FFC000"/>
                </a:solidFill>
              </a:rPr>
              <a:t>Sistematis</a:t>
            </a:r>
            <a:r>
              <a:rPr lang="id-ID" dirty="0"/>
              <a:t> berarti proses yang dilakukan dalam penelitian itu menggunakan langkah-langkah tertentu bersifat logis </a:t>
            </a:r>
          </a:p>
          <a:p>
            <a:pPr>
              <a:buClr>
                <a:srgbClr val="FFC000"/>
              </a:buClr>
            </a:pP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8</a:t>
            </a:fld>
            <a:endParaRPr lang="en-US"/>
          </a:p>
        </p:txBody>
      </p:sp>
    </p:spTree>
    <p:extLst>
      <p:ext uri="{BB962C8B-B14F-4D97-AF65-F5344CB8AC3E}">
        <p14:creationId xmlns:p14="http://schemas.microsoft.com/office/powerpoint/2010/main" xmlns="" val="23754021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FFC000"/>
                </a:solidFill>
              </a:rPr>
              <a:t>Tujuan</a:t>
            </a:r>
            <a:r>
              <a:rPr lang="en-US" dirty="0" err="1" smtClean="0">
                <a:solidFill>
                  <a:schemeClr val="tx2">
                    <a:lumMod val="90000"/>
                  </a:schemeClr>
                </a:solidFill>
              </a:rPr>
              <a:t>Penelitian</a:t>
            </a:r>
            <a:endParaRPr lang="id-ID" dirty="0">
              <a:solidFill>
                <a:schemeClr val="tx2">
                  <a:lumMod val="90000"/>
                </a:schemeClr>
              </a:solidFill>
            </a:endParaRPr>
          </a:p>
        </p:txBody>
      </p:sp>
      <p:sp>
        <p:nvSpPr>
          <p:cNvPr id="2" name="Content Placeholder 1"/>
          <p:cNvSpPr>
            <a:spLocks noGrp="1"/>
          </p:cNvSpPr>
          <p:nvPr>
            <p:ph idx="1"/>
          </p:nvPr>
        </p:nvSpPr>
        <p:spPr/>
        <p:txBody>
          <a:bodyPr>
            <a:normAutofit fontScale="92500" lnSpcReduction="10000"/>
          </a:bodyPr>
          <a:lstStyle/>
          <a:p>
            <a:pPr marL="514350" indent="-514350">
              <a:buClr>
                <a:srgbClr val="FFC000"/>
              </a:buClr>
              <a:buFont typeface="+mj-lt"/>
              <a:buAutoNum type="arabicPeriod"/>
            </a:pPr>
            <a:r>
              <a:rPr lang="en-US" dirty="0" smtClean="0">
                <a:solidFill>
                  <a:srgbClr val="FFC000"/>
                </a:solidFill>
              </a:rPr>
              <a:t>P</a:t>
            </a:r>
            <a:r>
              <a:rPr lang="id-ID" dirty="0" smtClean="0">
                <a:solidFill>
                  <a:srgbClr val="FFC000"/>
                </a:solidFill>
              </a:rPr>
              <a:t>enemuan</a:t>
            </a:r>
            <a:r>
              <a:rPr lang="id-ID" dirty="0"/>
              <a:t>, berarti data yang diperoleh dari penelitian itu adalah data yang betul-betul baru yang sebelumnya belum pernah diketahui </a:t>
            </a:r>
          </a:p>
          <a:p>
            <a:pPr marL="514350" indent="-514350">
              <a:buClr>
                <a:srgbClr val="FFC000"/>
              </a:buClr>
              <a:buFont typeface="+mj-lt"/>
              <a:buAutoNum type="arabicPeriod"/>
            </a:pPr>
            <a:r>
              <a:rPr lang="en-US" dirty="0" smtClean="0">
                <a:solidFill>
                  <a:srgbClr val="FFC000"/>
                </a:solidFill>
              </a:rPr>
              <a:t>P</a:t>
            </a:r>
            <a:r>
              <a:rPr lang="id-ID" dirty="0" smtClean="0">
                <a:solidFill>
                  <a:srgbClr val="FFC000"/>
                </a:solidFill>
              </a:rPr>
              <a:t>embuktian</a:t>
            </a:r>
            <a:r>
              <a:rPr lang="id-ID" dirty="0"/>
              <a:t>, berarti data yang diperoleh digunakan untuk membuktikan adanya keragu-raguan terhadap informasi atau pengetahuan tertentu. </a:t>
            </a:r>
          </a:p>
          <a:p>
            <a:pPr marL="514350" indent="-514350">
              <a:buClr>
                <a:srgbClr val="FFC000"/>
              </a:buClr>
              <a:buFont typeface="+mj-lt"/>
              <a:buAutoNum type="arabicPeriod"/>
            </a:pPr>
            <a:r>
              <a:rPr lang="id-ID" dirty="0">
                <a:solidFill>
                  <a:srgbClr val="FFC000"/>
                </a:solidFill>
              </a:rPr>
              <a:t>Pengembangan</a:t>
            </a:r>
            <a:r>
              <a:rPr lang="id-ID" dirty="0"/>
              <a:t>, berarti memperdalam dan memperluas pengetahuan yang ada. </a:t>
            </a:r>
          </a:p>
          <a:p>
            <a:pPr>
              <a:buClr>
                <a:srgbClr val="FFC000"/>
              </a:buClr>
            </a:pPr>
            <a:endParaRPr lang="id-ID" dirty="0"/>
          </a:p>
        </p:txBody>
      </p:sp>
      <p:sp>
        <p:nvSpPr>
          <p:cNvPr id="3" name="Slide Number Placeholder 2"/>
          <p:cNvSpPr>
            <a:spLocks noGrp="1"/>
          </p:cNvSpPr>
          <p:nvPr>
            <p:ph type="sldNum" sz="quarter" idx="12"/>
          </p:nvPr>
        </p:nvSpPr>
        <p:spPr/>
        <p:txBody>
          <a:bodyPr/>
          <a:lstStyle/>
          <a:p>
            <a:fld id="{74C92FB9-D2F3-4B69-838A-E9B5FB0E5F51}" type="slidenum">
              <a:rPr lang="en-US" smtClean="0"/>
              <a:pPr/>
              <a:t>9</a:t>
            </a:fld>
            <a:endParaRPr lang="en-US"/>
          </a:p>
        </p:txBody>
      </p:sp>
    </p:spTree>
    <p:extLst>
      <p:ext uri="{BB962C8B-B14F-4D97-AF65-F5344CB8AC3E}">
        <p14:creationId xmlns:p14="http://schemas.microsoft.com/office/powerpoint/2010/main" xmlns="" val="4100799704"/>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3633</TotalTime>
  <Words>1371</Words>
  <Application>Microsoft Office PowerPoint</Application>
  <PresentationFormat>On-screen Show (4:3)</PresentationFormat>
  <Paragraphs>153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Konsep Definisi</vt:lpstr>
      <vt:lpstr>Materi</vt:lpstr>
      <vt:lpstr>DefinisiDefinisi</vt:lpstr>
      <vt:lpstr>DefinisiMetodologi</vt:lpstr>
      <vt:lpstr>DefinisiPenelitian</vt:lpstr>
      <vt:lpstr>DefinisiMetodologiPenelitian</vt:lpstr>
      <vt:lpstr>Penelitian</vt:lpstr>
      <vt:lpstr>CiriPenelitian</vt:lpstr>
      <vt:lpstr>TujuanPenelitian</vt:lpstr>
      <vt:lpstr>FungsiPenelitian</vt:lpstr>
      <vt:lpstr>JenisPenelitian</vt:lpstr>
      <vt:lpstr>JenisPenelitian::BerdasarkanTujuan</vt:lpstr>
      <vt:lpstr>JenisPenelitian::BerdasarkanTujuan</vt:lpstr>
      <vt:lpstr>JenisPenelitian::BerdasarkanMetode</vt:lpstr>
      <vt:lpstr>JenisPenelitian::BerdasarkanMetode (2)</vt:lpstr>
      <vt:lpstr>JenisPenelitian::BerdasarkanMetode(3)</vt:lpstr>
      <vt:lpstr>JenisPenelitian::BerdasarkanMetode(4)</vt:lpstr>
      <vt:lpstr>JenisPenelitian::BerdasarkanMetode(5)</vt:lpstr>
      <vt:lpstr>JenisPenelitian::BerdasarkanMetode(6)</vt:lpstr>
      <vt:lpstr>JenisPenelitian::BerdasarkanMetode(7)</vt:lpstr>
      <vt:lpstr>JenisPenelitian::BerdasarkanTingkatEksplanasi</vt:lpstr>
      <vt:lpstr>JenisPenelitian::BerdasarkanTingkatEksplanasi(2)</vt:lpstr>
      <vt:lpstr>JenisPenelitian::BerdasarkanTingkatEksplanasi(3)</vt:lpstr>
      <vt:lpstr>JenisPenelitian::BerdasarkanAnalisa&amp;JenisData</vt:lpstr>
      <vt:lpstr>JenisDataPenelitian</vt:lpstr>
      <vt:lpstr>KriteriaPenelitianYangBaik</vt:lpstr>
      <vt:lpstr>KriteriaPenelitianYangBaik(2)</vt:lpstr>
      <vt:lpstr>KriteriaPenelitianYangBaik(3)</vt:lpstr>
      <vt:lpstr>KriteriaPenelitianYangBaik(4)</vt:lpstr>
      <vt:lpstr>KriteriaPenelitianYangBaik(5)</vt:lpstr>
      <vt:lpstr>Selesai</vt:lpstr>
      <vt:lpstr>Ada Pertanyaan????</vt:lpstr>
      <vt:lpstr>Tugas:</vt:lpstr>
    </vt:vector>
  </TitlesOfParts>
  <Company>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dc:title>
  <dc:creator>Mitra perempuan</dc:creator>
  <cp:lastModifiedBy>Compaq</cp:lastModifiedBy>
  <cp:revision>48</cp:revision>
  <dcterms:created xsi:type="dcterms:W3CDTF">2009-03-06T08:39:29Z</dcterms:created>
  <dcterms:modified xsi:type="dcterms:W3CDTF">2014-09-16T02:54:59Z</dcterms:modified>
</cp:coreProperties>
</file>