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1"/>
  </p:sldMasterIdLst>
  <p:sldIdLst>
    <p:sldId id="256" r:id="rId2"/>
    <p:sldId id="257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0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8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8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42" y="1577611"/>
            <a:ext cx="32385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93" y="0"/>
            <a:ext cx="5715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6689" y="3911315"/>
            <a:ext cx="13173739" cy="3563373"/>
          </a:xfrm>
          <a:prstGeom prst="rect">
            <a:avLst/>
          </a:prstGeom>
        </p:spPr>
      </p:pic>
      <p:pic>
        <p:nvPicPr>
          <p:cNvPr id="1026" name="Picture 2" descr="Hasil gambar untuk AKI SEPEDA MOTO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3" y="-166271"/>
            <a:ext cx="7720229" cy="40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6C245-86A3-410C-85CF-3793A31E1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74" y="347942"/>
            <a:ext cx="10572000" cy="1803685"/>
          </a:xfrm>
        </p:spPr>
        <p:txBody>
          <a:bodyPr>
            <a:normAutofit/>
          </a:bodyPr>
          <a:lstStyle/>
          <a:p>
            <a:pPr algn="ctr"/>
            <a:r>
              <a:rPr lang="id-ID" sz="6000" dirty="0">
                <a:solidFill>
                  <a:schemeClr val="tx1"/>
                </a:solidFill>
                <a:latin typeface="Berlin Sans FB Demi" panose="020E0802020502020306" pitchFamily="34" charset="0"/>
              </a:rPr>
              <a:t>Harga  pokok Produksi  </a:t>
            </a:r>
            <a:r>
              <a:rPr lang="id-ID" sz="6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AKI</a:t>
            </a:r>
            <a:endParaRPr lang="id-ID" sz="8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160417-1C08-4EAD-BA94-252C32C92F43}"/>
              </a:ext>
            </a:extLst>
          </p:cNvPr>
          <p:cNvSpPr/>
          <p:nvPr/>
        </p:nvSpPr>
        <p:spPr>
          <a:xfrm>
            <a:off x="2520075" y="3911802"/>
            <a:ext cx="5167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Stephanie Debora (1318014)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Nurlina Rahayu (1318030)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F3AE9D-A82C-4AE4-8B70-1668F7548D34}"/>
              </a:ext>
            </a:extLst>
          </p:cNvPr>
          <p:cNvSpPr/>
          <p:nvPr/>
        </p:nvSpPr>
        <p:spPr>
          <a:xfrm>
            <a:off x="9208394" y="4327301"/>
            <a:ext cx="1846458" cy="977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125" y1="33500" x2="48125" y2="3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0554" y="1416145"/>
            <a:ext cx="3719525" cy="37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99ACDC-7E64-4E7B-8ABB-D18B7B5B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51" y="192783"/>
            <a:ext cx="8736657" cy="457611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1"/>
                </a:solidFill>
              </a:rPr>
              <a:t>Komponen Biaya Produksi</a:t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6F50DB-C1B8-48A9-8F38-1D149899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F20CCD-9F8E-448C-8FA8-A6BF992B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7" y="1923401"/>
            <a:ext cx="2615620" cy="1622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8B0A74-9A77-431D-9061-80CBB3647557}"/>
              </a:ext>
            </a:extLst>
          </p:cNvPr>
          <p:cNvSpPr txBox="1"/>
          <p:nvPr/>
        </p:nvSpPr>
        <p:spPr>
          <a:xfrm>
            <a:off x="1077276" y="3545748"/>
            <a:ext cx="133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Body Aki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A84813-0BD0-4A79-9691-36453C23144E}"/>
              </a:ext>
            </a:extLst>
          </p:cNvPr>
          <p:cNvSpPr/>
          <p:nvPr/>
        </p:nvSpPr>
        <p:spPr>
          <a:xfrm>
            <a:off x="1756751" y="1214631"/>
            <a:ext cx="3228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/>
              <a:t>BAHAN BAKU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="" xmlns:a16="http://schemas.microsoft.com/office/drawing/2014/main" id="{BEB35EF1-F161-4AC3-91F9-AB5EA424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992" y="1968677"/>
            <a:ext cx="2163130" cy="1622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10824FF-39AF-42D3-B5E4-1612E3848A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3"/>
          <a:stretch/>
        </p:blipFill>
        <p:spPr>
          <a:xfrm>
            <a:off x="6244227" y="1929827"/>
            <a:ext cx="2511379" cy="1700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407D1BD-3DFE-4ACD-B8B0-5FF758191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7" t="2025" b="2781"/>
          <a:stretch/>
        </p:blipFill>
        <p:spPr>
          <a:xfrm>
            <a:off x="9453871" y="1929828"/>
            <a:ext cx="2530251" cy="16611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82C7CB-08BD-444C-9601-61F380916D0B}"/>
              </a:ext>
            </a:extLst>
          </p:cNvPr>
          <p:cNvSpPr txBox="1"/>
          <p:nvPr/>
        </p:nvSpPr>
        <p:spPr>
          <a:xfrm>
            <a:off x="6783622" y="3591024"/>
            <a:ext cx="174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Cell Connector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27DE27-58C2-40E3-9DC7-111D64E8ADCB}"/>
              </a:ext>
            </a:extLst>
          </p:cNvPr>
          <p:cNvSpPr txBox="1"/>
          <p:nvPr/>
        </p:nvSpPr>
        <p:spPr>
          <a:xfrm>
            <a:off x="3918885" y="3591024"/>
            <a:ext cx="12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Cell Accu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2BDD26-E039-46DA-B5CC-C515CF197B46}"/>
              </a:ext>
            </a:extLst>
          </p:cNvPr>
          <p:cNvSpPr txBox="1"/>
          <p:nvPr/>
        </p:nvSpPr>
        <p:spPr>
          <a:xfrm>
            <a:off x="10013445" y="3591024"/>
            <a:ext cx="18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Cell Separator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="" xmlns:a16="http://schemas.microsoft.com/office/drawing/2014/main" id="{3104337E-E3F8-4A09-A723-1EF84EE8D2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411" r="760"/>
          <a:stretch/>
        </p:blipFill>
        <p:spPr>
          <a:xfrm>
            <a:off x="318843" y="3910903"/>
            <a:ext cx="2430861" cy="1646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16EAFE4-8451-497F-84F3-9DE5AADE3B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058" t="2712" r="859" b="2179"/>
          <a:stretch/>
        </p:blipFill>
        <p:spPr>
          <a:xfrm>
            <a:off x="3284438" y="3983918"/>
            <a:ext cx="2275684" cy="1540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F9FC52-41E5-492B-9EE3-47264C14A6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49" t="3011" b="1964"/>
          <a:stretch/>
        </p:blipFill>
        <p:spPr>
          <a:xfrm>
            <a:off x="6381158" y="4007411"/>
            <a:ext cx="2237515" cy="14669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611CA5-7003-4B9B-BDA1-8F202AA6F2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07" t="1755" r="987" b="2384"/>
          <a:stretch/>
        </p:blipFill>
        <p:spPr>
          <a:xfrm>
            <a:off x="9520083" y="3995175"/>
            <a:ext cx="2197286" cy="14669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2815203-C496-4A5F-98A8-1C3F1973A22E}"/>
              </a:ext>
            </a:extLst>
          </p:cNvPr>
          <p:cNvSpPr txBox="1"/>
          <p:nvPr/>
        </p:nvSpPr>
        <p:spPr>
          <a:xfrm>
            <a:off x="9919050" y="5448649"/>
            <a:ext cx="196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Tutup Ventilasi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FBDE87-CA43-4C36-BE90-9963E981FA8D}"/>
              </a:ext>
            </a:extLst>
          </p:cNvPr>
          <p:cNvSpPr txBox="1"/>
          <p:nvPr/>
        </p:nvSpPr>
        <p:spPr>
          <a:xfrm>
            <a:off x="3919918" y="5449901"/>
            <a:ext cx="118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Plat Accu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C55B53-E474-49B1-B5A4-6956F725E54A}"/>
              </a:ext>
            </a:extLst>
          </p:cNvPr>
          <p:cNvSpPr txBox="1"/>
          <p:nvPr/>
        </p:nvSpPr>
        <p:spPr>
          <a:xfrm>
            <a:off x="6755880" y="5462168"/>
            <a:ext cx="16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Plat Separator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D3CA82-E1EE-49A5-B2EA-F508CC559C5F}"/>
              </a:ext>
            </a:extLst>
          </p:cNvPr>
          <p:cNvSpPr txBox="1"/>
          <p:nvPr/>
        </p:nvSpPr>
        <p:spPr>
          <a:xfrm>
            <a:off x="789064" y="5462168"/>
            <a:ext cx="167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Kutub Battery</a:t>
            </a:r>
          </a:p>
        </p:txBody>
      </p:sp>
    </p:spTree>
    <p:extLst>
      <p:ext uri="{BB962C8B-B14F-4D97-AF65-F5344CB8AC3E}">
        <p14:creationId xmlns:p14="http://schemas.microsoft.com/office/powerpoint/2010/main" val="3726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D620A-8A63-41E1-920D-24145A90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2" y="383393"/>
            <a:ext cx="10571998" cy="97045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Tenaga kerja langsung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BFA02FD-B75A-4B04-B63D-EE9410C82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95"/>
          <a:stretch/>
        </p:blipFill>
        <p:spPr>
          <a:xfrm>
            <a:off x="7181203" y="1980947"/>
            <a:ext cx="4601223" cy="283921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1850DB-F9DA-4437-A130-0B3A12BED4F0}"/>
              </a:ext>
            </a:extLst>
          </p:cNvPr>
          <p:cNvSpPr/>
          <p:nvPr/>
        </p:nvSpPr>
        <p:spPr>
          <a:xfrm>
            <a:off x="5112198" y="5130864"/>
            <a:ext cx="228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Buruh Bagian Produksi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6" y="1163755"/>
            <a:ext cx="5952484" cy="33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706AB-565F-4517-AEDE-6F901961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/>
              <a:t>Overhead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272C8B-0720-4779-9AD8-E9CE4917C095}"/>
              </a:ext>
            </a:extLst>
          </p:cNvPr>
          <p:cNvSpPr/>
          <p:nvPr/>
        </p:nvSpPr>
        <p:spPr>
          <a:xfrm>
            <a:off x="566671" y="4367163"/>
            <a:ext cx="1785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Office Boy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3FA4C4-9175-4B20-BC2A-3569D96DCAAD}"/>
              </a:ext>
            </a:extLst>
          </p:cNvPr>
          <p:cNvSpPr/>
          <p:nvPr/>
        </p:nvSpPr>
        <p:spPr>
          <a:xfrm>
            <a:off x="3541253" y="4367163"/>
            <a:ext cx="1823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Satpam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2A9FE8C-EB50-4FD8-85F0-DF5842B505F3}"/>
              </a:ext>
            </a:extLst>
          </p:cNvPr>
          <p:cNvSpPr/>
          <p:nvPr/>
        </p:nvSpPr>
        <p:spPr>
          <a:xfrm>
            <a:off x="-1" y="289284"/>
            <a:ext cx="10720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2800" dirty="0"/>
              <a:t>Tenaga Kerja Tidak Langsung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CD05D03-8624-45AD-84CD-235B690B4428}"/>
              </a:ext>
            </a:extLst>
          </p:cNvPr>
          <p:cNvSpPr/>
          <p:nvPr/>
        </p:nvSpPr>
        <p:spPr>
          <a:xfrm>
            <a:off x="9785445" y="4453817"/>
            <a:ext cx="184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Air, </a:t>
            </a:r>
            <a:r>
              <a:rPr lang="id-ID" dirty="0" smtClean="0"/>
              <a:t>Listrik, Gas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AFABDD-5449-4043-8C30-521246BC7D42}"/>
              </a:ext>
            </a:extLst>
          </p:cNvPr>
          <p:cNvSpPr/>
          <p:nvPr/>
        </p:nvSpPr>
        <p:spPr>
          <a:xfrm>
            <a:off x="9143174" y="1180260"/>
            <a:ext cx="215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Overhead Lainnya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7676AB1-E2C9-46B5-B0A2-BFCCC4E936D6}"/>
              </a:ext>
            </a:extLst>
          </p:cNvPr>
          <p:cNvSpPr/>
          <p:nvPr/>
        </p:nvSpPr>
        <p:spPr>
          <a:xfrm>
            <a:off x="5928870" y="2452833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Bahan baku penolong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2A7CC90-53F5-416A-9D0D-7023F280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60" y="3013758"/>
            <a:ext cx="2090411" cy="13886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CB56836-629C-4FA7-9FB6-98AC3B5006B1}"/>
              </a:ext>
            </a:extLst>
          </p:cNvPr>
          <p:cNvSpPr/>
          <p:nvPr/>
        </p:nvSpPr>
        <p:spPr>
          <a:xfrm>
            <a:off x="6520563" y="4351931"/>
            <a:ext cx="1823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Kardus packing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31" y="2772540"/>
            <a:ext cx="2165857" cy="1579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615" y1="27308" x2="29615" y2="27308"/>
                        <a14:foregroundMark x1="71154" y1="26154" x2="71154" y2="2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189" y="1604680"/>
            <a:ext cx="1749397" cy="1749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66" r="100000">
                        <a14:foregroundMark x1="16995" y1="38209" x2="16995" y2="38209"/>
                        <a14:foregroundMark x1="45675" y1="49811" x2="45675" y2="49811"/>
                        <a14:foregroundMark x1="58725" y1="64817" x2="58725" y2="64817"/>
                        <a14:foregroundMark x1="53566" y1="14502" x2="53566" y2="14502"/>
                        <a14:foregroundMark x1="57056" y1="18916" x2="57056" y2="18916"/>
                        <a14:foregroundMark x1="57056" y1="18916" x2="57056" y2="18916"/>
                        <a14:foregroundMark x1="48407" y1="30769" x2="48407" y2="30769"/>
                        <a14:foregroundMark x1="48407" y1="30769" x2="48407" y2="30769"/>
                        <a14:foregroundMark x1="50076" y1="36444" x2="50076" y2="36444"/>
                        <a14:foregroundMark x1="50683" y1="38209" x2="50683" y2="38209"/>
                        <a14:foregroundMark x1="50683" y1="39596" x2="50683" y2="41236"/>
                        <a14:foregroundMark x1="49621" y1="46028" x2="49621" y2="46028"/>
                        <a14:foregroundMark x1="48710" y1="47037" x2="48710" y2="47037"/>
                        <a14:foregroundMark x1="42489" y1="47289" x2="42489" y2="47289"/>
                        <a14:foregroundMark x1="42185" y1="49180" x2="42185" y2="50189"/>
                        <a14:foregroundMark x1="45220" y1="55612" x2="45524" y2="56242"/>
                        <a14:foregroundMark x1="46434" y1="57881" x2="46434" y2="57881"/>
                        <a14:foregroundMark x1="46131" y1="58764" x2="46131" y2="58764"/>
                        <a14:foregroundMark x1="46131" y1="59016" x2="46131" y2="59016"/>
                        <a14:foregroundMark x1="39605" y1="56620" x2="39605" y2="55233"/>
                        <a14:foregroundMark x1="42033" y1="49180" x2="43096" y2="47667"/>
                        <a14:foregroundMark x1="45524" y1="42875" x2="46737" y2="41110"/>
                        <a14:foregroundMark x1="48407" y1="37831" x2="50076" y2="34931"/>
                        <a14:foregroundMark x1="52504" y1="30643" x2="52656" y2="29004"/>
                        <a14:foregroundMark x1="53111" y1="26230" x2="53111" y2="26230"/>
                        <a14:foregroundMark x1="53718" y1="22825" x2="53718" y2="22825"/>
                        <a14:foregroundMark x1="55539" y1="21816" x2="55539" y2="21816"/>
                        <a14:foregroundMark x1="55690" y1="21816" x2="55994" y2="22320"/>
                        <a14:foregroundMark x1="54476" y1="28247" x2="54476" y2="28247"/>
                        <a14:foregroundMark x1="54021" y1="29382" x2="52959" y2="35183"/>
                        <a14:foregroundMark x1="52959" y1="36066" x2="52504" y2="38335"/>
                        <a14:foregroundMark x1="52200" y1="38588" x2="52200" y2="39596"/>
                        <a14:foregroundMark x1="52200" y1="40605" x2="51745" y2="42749"/>
                        <a14:foregroundMark x1="51138" y1="42875" x2="51138" y2="42875"/>
                        <a14:foregroundMark x1="59029" y1="67465" x2="59029" y2="67465"/>
                        <a14:foregroundMark x1="59029" y1="67465" x2="59029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574" y1="67465" x2="58574" y2="67465"/>
                        <a14:foregroundMark x1="58725" y1="66709" x2="58725" y2="66709"/>
                        <a14:foregroundMark x1="58725" y1="66709" x2="58725" y2="667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5916" y="1432005"/>
            <a:ext cx="1419057" cy="1707606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21" y="999632"/>
            <a:ext cx="2906402" cy="2906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5846FE-841A-4A9D-8AA7-2E5A5C409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393" y="2690603"/>
            <a:ext cx="2423106" cy="14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455856"/>
              </p:ext>
            </p:extLst>
          </p:nvPr>
        </p:nvGraphicFramePr>
        <p:xfrm>
          <a:off x="504510" y="101703"/>
          <a:ext cx="11035862" cy="738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43"/>
                <a:gridCol w="3361745"/>
                <a:gridCol w="146230"/>
                <a:gridCol w="3250241"/>
                <a:gridCol w="994166"/>
                <a:gridCol w="921679"/>
                <a:gridCol w="921679"/>
                <a:gridCol w="921679"/>
              </a:tblGrid>
              <a:tr h="390101"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 </a:t>
                      </a:r>
                      <a:r>
                        <a:rPr lang="id-ID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HITACHI HTZ5s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</a:tr>
              <a:tr h="511905"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Pokok Produksi Accu </a:t>
                      </a:r>
                      <a:r>
                        <a:rPr lang="id-ID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Hitachi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</a:tr>
              <a:tr h="32768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768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Bahan baku langsung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Rp.           126.400,00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Sell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Kuningan (+/-) @10400/cell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 Cell Kuningan = 6x10400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62.400,00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d-ID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Plat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(+/-) @10400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 = 2x10400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20.800,00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d-ID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Katup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kutub (+/-) @11600/cell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Katup kutub = 2x11600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23.200,00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d-ID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 Tutup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ventilasi @20000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Ventilasi = 1x20000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20.000,00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d-ID" dirty="0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900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Tenaga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 langsung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              73.000,00 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900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Tenaga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 Langsung @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292000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Tenaga kerja = 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292000/4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              73.000,00 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900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53.025,00 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Plastik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dan Tutup @7700/kg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Plastik = 2x7700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15.400,00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Larutan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H2SO4 @10000/liter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H2SO4 = 1,2x10000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12.000,00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8177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Pemeliharaan </a:t>
                      </a:r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Pemeliharaan mesin = 50000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25.000,00 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9003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 Office Boy @900000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= 900000/3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       </a:t>
                      </a:r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91751"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endParaRPr lang="id-ID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d-ID" dirty="0"/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0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POKOK PRODUKSI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            252.425,00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64867"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</a:tr>
              <a:tr h="312083"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</a:tr>
              <a:tr h="312083"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8" marR="8428" marT="84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93290-831A-46E4-B75D-74CB01EF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Hasil gambar untuk terima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46" y="1123837"/>
            <a:ext cx="6858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141</TotalTime>
  <Words>208</Words>
  <Application>Microsoft Office PowerPoint</Application>
  <PresentationFormat>Widescreen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Berlin Sans FB Demi</vt:lpstr>
      <vt:lpstr>Corbel</vt:lpstr>
      <vt:lpstr>Wingdings 2</vt:lpstr>
      <vt:lpstr>Frame</vt:lpstr>
      <vt:lpstr>Harga  pokok Produksi  AKI</vt:lpstr>
      <vt:lpstr>Komponen Biaya Produksi </vt:lpstr>
      <vt:lpstr>Tenaga kerja langsung</vt:lpstr>
      <vt:lpstr>Overhead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Harga  pokok Produksi  ACCu</dc:title>
  <dc:creator>HAWARI</dc:creator>
  <cp:lastModifiedBy>C2.1</cp:lastModifiedBy>
  <cp:revision>27</cp:revision>
  <dcterms:created xsi:type="dcterms:W3CDTF">2019-08-26T02:17:45Z</dcterms:created>
  <dcterms:modified xsi:type="dcterms:W3CDTF">2019-08-27T03:43:15Z</dcterms:modified>
</cp:coreProperties>
</file>