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1"/>
  </p:handoutMasterIdLst>
  <p:sldIdLst>
    <p:sldId id="296" r:id="rId3"/>
    <p:sldId id="309" r:id="rId4"/>
    <p:sldId id="283" r:id="rId5"/>
    <p:sldId id="301" r:id="rId6"/>
    <p:sldId id="302" r:id="rId7"/>
    <p:sldId id="313" r:id="rId8"/>
    <p:sldId id="317" r:id="rId9"/>
    <p:sldId id="259" r:id="rId10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0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B66D0-17CA-406C-B699-DB95A23F3AD3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44A2C-AFC5-4110-B697-82101024AC7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oid 8"/>
          <p:cNvSpPr/>
          <p:nvPr userDrawn="1"/>
        </p:nvSpPr>
        <p:spPr>
          <a:xfrm>
            <a:off x="267346" y="457200"/>
            <a:ext cx="8343254" cy="6019800"/>
          </a:xfrm>
          <a:prstGeom prst="trapezoid">
            <a:avLst>
              <a:gd name="adj" fmla="val 2942"/>
            </a:avLst>
          </a:prstGeom>
          <a:solidFill>
            <a:schemeClr val="tx1">
              <a:lumMod val="85000"/>
              <a:lumOff val="15000"/>
            </a:schemeClr>
          </a:solidFill>
          <a:ln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696200" cy="1470025"/>
          </a:xfrm>
        </p:spPr>
        <p:txBody>
          <a:bodyPr/>
          <a:lstStyle>
            <a:lvl1pPr>
              <a:defRPr b="1" u="sng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95600"/>
            <a:ext cx="6477000" cy="1752600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7ADE-1EAF-4126-BACA-668478480ABA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42DC-2E8D-44C3-A123-9FA3DC27C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4B76-F178-4EB3-83F6-17650BB64462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CD31-CE06-4A5D-8C44-42286EF35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CA9A-8758-4652-AC71-1AB3C421DBCD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11BC-FF82-46DC-9E07-D3A64B349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617A-4572-44CE-8D53-A55DCD24EFB5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FF0D-F4F1-4E07-92CC-27D7D8DC4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7BE61-942C-4459-8B29-5CD61A2A05A7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5D28-4E47-4DFA-88FE-81C3591C7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F306D-A0B2-44A1-84C0-6EC16F20A5A7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86A75-28BE-46FB-B34B-2EF5B667C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3E25-8B9A-4B03-B1AB-807E8B85E77C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238A9-6D52-4E4B-BE38-454D00666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E7263-3F78-4E44-94D3-9D4F8366CC7A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A4DA-2389-4FB8-8F28-EDACAABE5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AB3F8-A149-44F7-9FAD-4299708DC850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B7CC-BEE2-4D2C-AEED-A47BA3724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E17DD-183E-435E-96C4-9CBA664C4B62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134C-8445-4D6A-929F-2FF386ED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D920-A949-4648-9336-DE3F633D62B8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62BE-E29F-4EA6-B3EB-9763E3C1C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iteboard_co2m.jpg"/>
          <p:cNvPicPr>
            <a:picLocks noChangeAspect="1"/>
          </p:cNvPicPr>
          <p:nvPr userDrawn="1"/>
        </p:nvPicPr>
        <p:blipFill>
          <a:blip r:embed="rId13"/>
          <a:srcRect l="7498" t="9302" r="4942" b="10867"/>
          <a:stretch>
            <a:fillRect/>
          </a:stretch>
        </p:blipFill>
        <p:spPr>
          <a:xfrm>
            <a:off x="-75757" y="533400"/>
            <a:ext cx="9249327" cy="6324600"/>
          </a:xfrm>
          <a:prstGeom prst="rect">
            <a:avLst/>
          </a:prstGeom>
        </p:spPr>
      </p:pic>
      <p:sp>
        <p:nvSpPr>
          <p:cNvPr id="8" name="Trapezoid 7"/>
          <p:cNvSpPr/>
          <p:nvPr userDrawn="1"/>
        </p:nvSpPr>
        <p:spPr>
          <a:xfrm>
            <a:off x="1371600" y="1981200"/>
            <a:ext cx="7239000" cy="4495800"/>
          </a:xfrm>
          <a:prstGeom prst="trapezoid">
            <a:avLst>
              <a:gd name="adj" fmla="val 294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81200"/>
            <a:ext cx="7086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4966-6EB3-4BB9-873E-DAE531FC5C7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FF05-F66A-4386-8ACD-63C44C5A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latin typeface="Tempus Sans ITC" pitchFamily="8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chemeClr val="bg1"/>
          </a:solidFill>
          <a:latin typeface="Tempus Sans ITC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kern="1200">
          <a:solidFill>
            <a:schemeClr val="bg1"/>
          </a:solidFill>
          <a:latin typeface="Tempus Sans ITC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kern="1200">
          <a:solidFill>
            <a:schemeClr val="bg1"/>
          </a:solidFill>
          <a:latin typeface="Tempus Sans ITC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0" kern="1200">
          <a:solidFill>
            <a:schemeClr val="bg1"/>
          </a:solidFill>
          <a:latin typeface="Tempus Sans ITC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DF4DAFD8-1225-49EF-825C-6FB8947281CA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ED48AA3-EBED-4CC7-B318-318E7B0E3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none" dirty="0" err="1" smtClean="0">
                <a:solidFill>
                  <a:schemeClr val="accent1">
                    <a:satMod val="150000"/>
                  </a:schemeClr>
                </a:solidFill>
              </a:rPr>
              <a:t>Manajemen</a:t>
            </a:r>
            <a:r>
              <a:rPr lang="en-US" u="none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u="none" dirty="0" err="1" smtClean="0">
                <a:solidFill>
                  <a:schemeClr val="accent1">
                    <a:satMod val="150000"/>
                  </a:schemeClr>
                </a:solidFill>
              </a:rPr>
              <a:t>Sains</a:t>
            </a:r>
            <a:endParaRPr lang="en-US" u="none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15001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/>
              <a:t>TIO3, 31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Solver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Pemrograman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Linear: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Kasus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Mug &amp;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Mangkuk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id-ID" baseline="-25000" dirty="0" smtClean="0"/>
              <a:t> </a:t>
            </a:r>
            <a:r>
              <a:rPr lang="id-ID" dirty="0" smtClean="0"/>
              <a:t>(mangkuk)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id-ID" dirty="0" smtClean="0"/>
              <a:t> (mug)</a:t>
            </a:r>
            <a:endParaRPr lang="en-US" baseline="-25000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Z = $40x</a:t>
            </a:r>
            <a:r>
              <a:rPr lang="en-US" baseline="-25000" dirty="0" smtClean="0"/>
              <a:t>1</a:t>
            </a:r>
            <a:r>
              <a:rPr lang="en-US" dirty="0" smtClean="0"/>
              <a:t> + $50x</a:t>
            </a:r>
            <a:r>
              <a:rPr lang="en-US" baseline="-25000" dirty="0" smtClean="0"/>
              <a:t>2</a:t>
            </a:r>
          </a:p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:</a:t>
            </a:r>
          </a:p>
          <a:p>
            <a:pPr lvl="1"/>
            <a:r>
              <a:rPr lang="id-ID" dirty="0" smtClean="0"/>
              <a:t>Jam kerja: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+ 2x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</a:t>
            </a:r>
            <a:r>
              <a:rPr lang="en-US" dirty="0" smtClean="0"/>
              <a:t>40</a:t>
            </a:r>
          </a:p>
          <a:p>
            <a:pPr lvl="1"/>
            <a:r>
              <a:rPr lang="id-ID" dirty="0" smtClean="0"/>
              <a:t>Tanah liat: </a:t>
            </a:r>
            <a:r>
              <a:rPr lang="en-US" dirty="0" smtClean="0"/>
              <a:t>4x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</a:t>
            </a:r>
            <a:r>
              <a:rPr lang="en-US" dirty="0" smtClean="0"/>
              <a:t>120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</a:t>
            </a:r>
            <a:r>
              <a:rPr lang="en-US" dirty="0" smtClean="0"/>
              <a:t>0, integer</a:t>
            </a:r>
            <a:endParaRPr lang="en-US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Excel Solver</a:t>
            </a:r>
            <a:endParaRPr lang="id-ID" dirty="0"/>
          </a:p>
        </p:txBody>
      </p:sp>
      <p:pic>
        <p:nvPicPr>
          <p:cNvPr id="4" name="Content Placeholder 3" descr="solver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1" y="1725263"/>
            <a:ext cx="10040769" cy="4827937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Excel Solver (lanjutan)</a:t>
            </a:r>
            <a:endParaRPr lang="id-ID" dirty="0"/>
          </a:p>
        </p:txBody>
      </p:sp>
      <p:pic>
        <p:nvPicPr>
          <p:cNvPr id="4" name="Content Placeholder 3" descr="solve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2" y="1800002"/>
            <a:ext cx="11315398" cy="5591398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Lupis</a:t>
            </a:r>
            <a:r>
              <a:rPr lang="en-US" dirty="0" smtClean="0"/>
              <a:t> </a:t>
            </a:r>
            <a:r>
              <a:rPr lang="en-US" dirty="0" err="1" smtClean="0"/>
              <a:t>Klepon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spcBef>
                <a:spcPts val="0"/>
              </a:spcBef>
              <a:buNone/>
            </a:pPr>
            <a:r>
              <a:rPr lang="en-US" dirty="0" err="1" smtClean="0"/>
              <a:t>Rina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SMK Tata </a:t>
            </a:r>
            <a:r>
              <a:rPr lang="en-US" dirty="0" err="1" smtClean="0"/>
              <a:t>Boga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lupis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kelepon</a:t>
            </a:r>
            <a:r>
              <a:rPr lang="en-US" dirty="0" smtClean="0"/>
              <a:t>.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lupis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3 kg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ketan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 kg </a:t>
            </a:r>
            <a:r>
              <a:rPr lang="en-US" dirty="0" err="1" smtClean="0"/>
              <a:t>gula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kelepon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5 kg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ketan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kg </a:t>
            </a:r>
            <a:r>
              <a:rPr lang="en-US" dirty="0" err="1" smtClean="0"/>
              <a:t>gula</a:t>
            </a:r>
            <a:r>
              <a:rPr lang="en-US" dirty="0" smtClean="0"/>
              <a:t>. 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150 kg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ketan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80 kg </a:t>
            </a:r>
            <a:r>
              <a:rPr lang="en-US" dirty="0" err="1" smtClean="0"/>
              <a:t>gula</a:t>
            </a:r>
            <a:r>
              <a:rPr lang="en-US" dirty="0" smtClean="0"/>
              <a:t>.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lupis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30.000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kelepon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25.000.</a:t>
            </a:r>
          </a:p>
          <a:p>
            <a:pPr marL="514350" lvl="0" indent="-514350">
              <a:spcBef>
                <a:spcPts val="0"/>
              </a:spcBef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agar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sebesar-besarnya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Latihan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Pupuk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: Super-</a:t>
            </a:r>
            <a:r>
              <a:rPr lang="en-US" dirty="0" err="1" smtClean="0"/>
              <a:t>gro</a:t>
            </a:r>
            <a:endParaRPr lang="en-US" dirty="0" smtClean="0"/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: Crop-quick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Minimasi</a:t>
            </a:r>
            <a:r>
              <a:rPr lang="en-US" dirty="0" smtClean="0"/>
              <a:t> Z = $6x</a:t>
            </a:r>
            <a:r>
              <a:rPr lang="en-US" baseline="-25000" dirty="0" smtClean="0"/>
              <a:t>1</a:t>
            </a:r>
            <a:r>
              <a:rPr lang="en-US" dirty="0" smtClean="0"/>
              <a:t> + $3x</a:t>
            </a:r>
            <a:r>
              <a:rPr lang="en-US" baseline="-25000" dirty="0" smtClean="0"/>
              <a:t>2</a:t>
            </a:r>
          </a:p>
          <a:p>
            <a:r>
              <a:rPr lang="en-US" dirty="0" err="1" smtClean="0"/>
              <a:t>Pembatas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Nitrogen (kg): 2x</a:t>
            </a:r>
            <a:r>
              <a:rPr lang="en-US" baseline="-25000" dirty="0" smtClean="0"/>
              <a:t>1</a:t>
            </a:r>
            <a:r>
              <a:rPr lang="en-US" dirty="0" smtClean="0"/>
              <a:t> + 4x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16</a:t>
            </a:r>
          </a:p>
          <a:p>
            <a:pPr lvl="1"/>
            <a:r>
              <a:rPr lang="en-US" dirty="0" smtClean="0"/>
              <a:t>Phosphate (kg): 4x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24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0;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0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Alhamdu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lillah</a:t>
            </a:r>
            <a:r>
              <a:rPr lang="en-US" sz="4000" dirty="0" smtClean="0"/>
              <a:t>......</a:t>
            </a:r>
            <a:endParaRPr lang="en-US" sz="4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219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Module</vt:lpstr>
      <vt:lpstr>Manajemen Sains</vt:lpstr>
      <vt:lpstr>Excel Solver</vt:lpstr>
      <vt:lpstr>Pemrograman Linear: Kasus Mug &amp; Mangkuk</vt:lpstr>
      <vt:lpstr>Excel Solver</vt:lpstr>
      <vt:lpstr>Excel Solver (lanjutan)</vt:lpstr>
      <vt:lpstr>Latihan Soal Lupis Klepon</vt:lpstr>
      <vt:lpstr>Latihan Soal Pupuk</vt:lpstr>
      <vt:lpstr>Alhamdu……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Diana</dc:creator>
  <cp:lastModifiedBy>Dianasanti VAIO</cp:lastModifiedBy>
  <cp:revision>77</cp:revision>
  <dcterms:created xsi:type="dcterms:W3CDTF">2010-10-21T23:06:10Z</dcterms:created>
  <dcterms:modified xsi:type="dcterms:W3CDTF">2017-04-06T06:59:24Z</dcterms:modified>
</cp:coreProperties>
</file>