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7" Type="http://schemas.openxmlformats.org/officeDocument/2006/relationships/image" Target="../media/image52.png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image" Target="../media/image53.pn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5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3" Type="http://schemas.openxmlformats.org/officeDocument/2006/relationships/image" Target="../media/image65.png"/><Relationship Id="rId2" Type="http://schemas.openxmlformats.org/officeDocument/2006/relationships/image" Target="../media/image55.png"/><Relationship Id="rId1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6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7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71.pn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0.png"/><Relationship Id="rId8" Type="http://schemas.openxmlformats.org/officeDocument/2006/relationships/image" Target="../media/image79.png"/><Relationship Id="rId7" Type="http://schemas.openxmlformats.org/officeDocument/2006/relationships/image" Target="../media/image78.png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1" Type="http://schemas.openxmlformats.org/officeDocument/2006/relationships/slideLayout" Target="../slideLayouts/slideLayout15.xml"/><Relationship Id="rId10" Type="http://schemas.openxmlformats.org/officeDocument/2006/relationships/image" Target="../media/image81.png"/><Relationship Id="rId1" Type="http://schemas.openxmlformats.org/officeDocument/2006/relationships/image" Target="../media/image7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5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8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7" Type="http://schemas.openxmlformats.org/officeDocument/2006/relationships/image" Target="../media/image13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31.png"/><Relationship Id="rId8" Type="http://schemas.openxmlformats.org/officeDocument/2006/relationships/image" Target="../media/image30.png"/><Relationship Id="rId7" Type="http://schemas.openxmlformats.org/officeDocument/2006/relationships/image" Target="../media/image29.png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0" Type="http://schemas.openxmlformats.org/officeDocument/2006/relationships/slideLayout" Target="../slideLayouts/slideLayout12.xml"/><Relationship Id="rId1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45.png"/><Relationship Id="rId7" Type="http://schemas.openxmlformats.org/officeDocument/2006/relationships/image" Target="../media/image44.png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PPN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800" y="2374392"/>
            <a:ext cx="2209800" cy="90220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71800" y="2374392"/>
            <a:ext cx="2209800" cy="730250"/>
          </a:xfrm>
          <a:prstGeom prst="rect">
            <a:avLst/>
          </a:prstGeom>
          <a:ln w="12192">
            <a:solidFill>
              <a:srgbClr val="292929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R="60325" algn="ctr">
              <a:lnSpc>
                <a:spcPct val="100000"/>
              </a:lnSpc>
              <a:spcBef>
                <a:spcPts val="905"/>
              </a:spcBef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IMPOR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( Ps. 1 angka 9</a:t>
            </a:r>
            <a:r>
              <a:rPr sz="2000" u="heavy" spc="-114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)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24600" y="2057400"/>
            <a:ext cx="3581400" cy="144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24600" y="2057400"/>
            <a:ext cx="3581400" cy="1447800"/>
          </a:xfrm>
          <a:custGeom>
            <a:avLst/>
            <a:gdLst/>
            <a:ahLst/>
            <a:cxnLst/>
            <a:rect l="l" t="t" r="r" b="b"/>
            <a:pathLst>
              <a:path w="3581400" h="1447800">
                <a:moveTo>
                  <a:pt x="0" y="60198"/>
                </a:moveTo>
                <a:lnTo>
                  <a:pt x="4726" y="36754"/>
                </a:lnTo>
                <a:lnTo>
                  <a:pt x="17621" y="17621"/>
                </a:lnTo>
                <a:lnTo>
                  <a:pt x="36754" y="4726"/>
                </a:lnTo>
                <a:lnTo>
                  <a:pt x="60198" y="0"/>
                </a:lnTo>
                <a:lnTo>
                  <a:pt x="3521202" y="0"/>
                </a:lnTo>
                <a:lnTo>
                  <a:pt x="3544645" y="4726"/>
                </a:lnTo>
                <a:lnTo>
                  <a:pt x="3563778" y="17621"/>
                </a:lnTo>
                <a:lnTo>
                  <a:pt x="3576673" y="36754"/>
                </a:lnTo>
                <a:lnTo>
                  <a:pt x="3581400" y="60198"/>
                </a:lnTo>
                <a:lnTo>
                  <a:pt x="3581400" y="1387602"/>
                </a:lnTo>
                <a:lnTo>
                  <a:pt x="3576673" y="1411045"/>
                </a:lnTo>
                <a:lnTo>
                  <a:pt x="3563778" y="1430178"/>
                </a:lnTo>
                <a:lnTo>
                  <a:pt x="3544645" y="1443073"/>
                </a:lnTo>
                <a:lnTo>
                  <a:pt x="3521202" y="1447800"/>
                </a:lnTo>
                <a:lnTo>
                  <a:pt x="60198" y="1447800"/>
                </a:lnTo>
                <a:lnTo>
                  <a:pt x="36754" y="1443073"/>
                </a:lnTo>
                <a:lnTo>
                  <a:pt x="17621" y="1430178"/>
                </a:lnTo>
                <a:lnTo>
                  <a:pt x="4726" y="1411045"/>
                </a:lnTo>
                <a:lnTo>
                  <a:pt x="0" y="1387602"/>
                </a:lnTo>
                <a:lnTo>
                  <a:pt x="0" y="60198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66153" y="2036114"/>
            <a:ext cx="3102610" cy="124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8310" marR="443230" algn="ctr">
              <a:lnSpc>
                <a:spcPct val="154000"/>
              </a:lnSpc>
              <a:spcBef>
                <a:spcPts val="95"/>
              </a:spcBef>
            </a:pPr>
            <a:r>
              <a:rPr sz="1300" spc="20" dirty="0">
                <a:latin typeface="Arial" panose="020B0604020202020204"/>
                <a:cs typeface="Arial" panose="020B0604020202020204"/>
              </a:rPr>
              <a:t>ADALAH SETIAP</a:t>
            </a:r>
            <a:r>
              <a:rPr sz="1300" spc="-114" dirty="0">
                <a:latin typeface="Arial" panose="020B0604020202020204"/>
                <a:cs typeface="Arial" panose="020B0604020202020204"/>
              </a:rPr>
              <a:t> </a:t>
            </a:r>
            <a:r>
              <a:rPr sz="1300" spc="-5" dirty="0">
                <a:latin typeface="Arial" panose="020B0604020202020204"/>
                <a:cs typeface="Arial" panose="020B0604020202020204"/>
              </a:rPr>
              <a:t>KEGIATAN  </a:t>
            </a:r>
            <a:r>
              <a:rPr sz="1300" spc="15" dirty="0">
                <a:latin typeface="Arial" panose="020B0604020202020204"/>
                <a:cs typeface="Arial" panose="020B0604020202020204"/>
              </a:rPr>
              <a:t>MEMASUKKAN</a:t>
            </a:r>
            <a:r>
              <a:rPr sz="13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300" u="sng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endParaRPr sz="13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300" spc="15" dirty="0">
                <a:latin typeface="Arial" panose="020B0604020202020204"/>
                <a:cs typeface="Arial" panose="020B0604020202020204"/>
              </a:rPr>
              <a:t>DARI </a:t>
            </a:r>
            <a:r>
              <a:rPr sz="1300" spc="20" dirty="0">
                <a:latin typeface="Arial" panose="020B0604020202020204"/>
                <a:cs typeface="Arial" panose="020B0604020202020204"/>
              </a:rPr>
              <a:t>LUAR </a:t>
            </a:r>
            <a:r>
              <a:rPr sz="1300" u="sng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DAERAH </a:t>
            </a:r>
            <a:r>
              <a:rPr sz="1300" u="sng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PABEAN</a:t>
            </a:r>
            <a:r>
              <a:rPr sz="13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300" spc="20" dirty="0">
                <a:latin typeface="Arial" panose="020B0604020202020204"/>
                <a:cs typeface="Arial" panose="020B0604020202020204"/>
              </a:rPr>
              <a:t>KE</a:t>
            </a:r>
            <a:r>
              <a:rPr sz="1300" spc="-229" dirty="0">
                <a:latin typeface="Arial" panose="020B0604020202020204"/>
                <a:cs typeface="Arial" panose="020B0604020202020204"/>
              </a:rPr>
              <a:t> </a:t>
            </a:r>
            <a:r>
              <a:rPr sz="1300" spc="20" dirty="0">
                <a:latin typeface="Arial" panose="020B0604020202020204"/>
                <a:cs typeface="Arial" panose="020B0604020202020204"/>
              </a:rPr>
              <a:t>DLM</a:t>
            </a:r>
            <a:endParaRPr sz="13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sz="1300" u="sng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DAERAH</a:t>
            </a:r>
            <a:r>
              <a:rPr sz="1300" u="sng" spc="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1300" u="sng" spc="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PABEAN</a:t>
            </a:r>
            <a:endParaRPr sz="13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38800" y="22860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152400" y="0"/>
                </a:moveTo>
                <a:lnTo>
                  <a:pt x="152400" y="348361"/>
                </a:lnTo>
                <a:lnTo>
                  <a:pt x="0" y="348361"/>
                </a:lnTo>
                <a:lnTo>
                  <a:pt x="0" y="642238"/>
                </a:lnTo>
                <a:lnTo>
                  <a:pt x="152400" y="642238"/>
                </a:lnTo>
                <a:lnTo>
                  <a:pt x="152400" y="990600"/>
                </a:lnTo>
                <a:lnTo>
                  <a:pt x="457200" y="495300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38800" y="22860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0" y="348361"/>
                </a:moveTo>
                <a:lnTo>
                  <a:pt x="152400" y="348361"/>
                </a:lnTo>
                <a:lnTo>
                  <a:pt x="152400" y="0"/>
                </a:lnTo>
                <a:lnTo>
                  <a:pt x="457200" y="495300"/>
                </a:lnTo>
                <a:lnTo>
                  <a:pt x="152400" y="990600"/>
                </a:lnTo>
                <a:lnTo>
                  <a:pt x="152400" y="642238"/>
                </a:lnTo>
                <a:lnTo>
                  <a:pt x="0" y="642238"/>
                </a:lnTo>
                <a:lnTo>
                  <a:pt x="0" y="348361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95600" y="5536691"/>
            <a:ext cx="2286000" cy="902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95600" y="5536691"/>
            <a:ext cx="2286000" cy="730885"/>
          </a:xfrm>
          <a:prstGeom prst="rect">
            <a:avLst/>
          </a:prstGeom>
          <a:ln w="12192">
            <a:solidFill>
              <a:srgbClr val="292929"/>
            </a:solidFill>
          </a:ln>
        </p:spPr>
        <p:txBody>
          <a:bodyPr vert="horz" wrap="square" lIns="0" tIns="115570" rIns="0" bIns="0" rtlCol="0">
            <a:spAutoFit/>
          </a:bodyPr>
          <a:lstStyle/>
          <a:p>
            <a:pPr marL="116840">
              <a:lnSpc>
                <a:spcPct val="100000"/>
              </a:lnSpc>
              <a:spcBef>
                <a:spcPts val="910"/>
              </a:spcBef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PERDAGANGAN 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141605">
              <a:lnSpc>
                <a:spcPct val="100000"/>
              </a:lnSpc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( 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 angka 12</a:t>
            </a:r>
            <a:r>
              <a:rPr sz="2000" u="heavy" spc="-114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)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24600" y="5105400"/>
            <a:ext cx="3505200" cy="152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324600" y="5105400"/>
            <a:ext cx="3505200" cy="1524000"/>
          </a:xfrm>
          <a:custGeom>
            <a:avLst/>
            <a:gdLst/>
            <a:ahLst/>
            <a:cxnLst/>
            <a:rect l="l" t="t" r="r" b="b"/>
            <a:pathLst>
              <a:path w="3505200" h="1524000">
                <a:moveTo>
                  <a:pt x="0" y="105410"/>
                </a:moveTo>
                <a:lnTo>
                  <a:pt x="8290" y="64400"/>
                </a:lnTo>
                <a:lnTo>
                  <a:pt x="30892" y="30892"/>
                </a:lnTo>
                <a:lnTo>
                  <a:pt x="64400" y="8290"/>
                </a:lnTo>
                <a:lnTo>
                  <a:pt x="105410" y="0"/>
                </a:lnTo>
                <a:lnTo>
                  <a:pt x="3399790" y="0"/>
                </a:lnTo>
                <a:lnTo>
                  <a:pt x="3440799" y="8290"/>
                </a:lnTo>
                <a:lnTo>
                  <a:pt x="3474307" y="30892"/>
                </a:lnTo>
                <a:lnTo>
                  <a:pt x="3496909" y="64400"/>
                </a:lnTo>
                <a:lnTo>
                  <a:pt x="3505200" y="105410"/>
                </a:lnTo>
                <a:lnTo>
                  <a:pt x="3505200" y="1418577"/>
                </a:lnTo>
                <a:lnTo>
                  <a:pt x="3496909" y="1459615"/>
                </a:lnTo>
                <a:lnTo>
                  <a:pt x="3474307" y="1493124"/>
                </a:lnTo>
                <a:lnTo>
                  <a:pt x="3440799" y="1515716"/>
                </a:lnTo>
                <a:lnTo>
                  <a:pt x="3399790" y="1524000"/>
                </a:lnTo>
                <a:lnTo>
                  <a:pt x="105410" y="1524000"/>
                </a:lnTo>
                <a:lnTo>
                  <a:pt x="64400" y="1515716"/>
                </a:lnTo>
                <a:lnTo>
                  <a:pt x="30892" y="1493124"/>
                </a:lnTo>
                <a:lnTo>
                  <a:pt x="8290" y="1459615"/>
                </a:lnTo>
                <a:lnTo>
                  <a:pt x="0" y="1418577"/>
                </a:lnTo>
                <a:lnTo>
                  <a:pt x="0" y="10541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491985" y="5243829"/>
            <a:ext cx="3170555" cy="10452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Arial" panose="020B0604020202020204"/>
                <a:cs typeface="Arial" panose="020B0604020202020204"/>
              </a:rPr>
              <a:t>ADALAH </a:t>
            </a:r>
            <a:r>
              <a:rPr sz="1300" spc="-5" dirty="0">
                <a:latin typeface="Arial" panose="020B0604020202020204"/>
                <a:cs typeface="Arial" panose="020B0604020202020204"/>
              </a:rPr>
              <a:t>KEGIATAN </a:t>
            </a:r>
            <a:r>
              <a:rPr sz="1300" spc="20" dirty="0">
                <a:latin typeface="Arial" panose="020B0604020202020204"/>
                <a:cs typeface="Arial" panose="020B0604020202020204"/>
              </a:rPr>
              <a:t>USAHA </a:t>
            </a:r>
            <a:r>
              <a:rPr sz="1300" spc="10" dirty="0">
                <a:latin typeface="Arial" panose="020B0604020202020204"/>
                <a:cs typeface="Arial" panose="020B0604020202020204"/>
              </a:rPr>
              <a:t>MEMBELI</a:t>
            </a:r>
            <a:r>
              <a:rPr sz="1300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1300" spc="20" dirty="0">
                <a:latin typeface="Arial" panose="020B0604020202020204"/>
                <a:cs typeface="Arial" panose="020B0604020202020204"/>
              </a:rPr>
              <a:t>&amp;</a:t>
            </a:r>
            <a:endParaRPr sz="1300">
              <a:latin typeface="Arial" panose="020B0604020202020204"/>
              <a:cs typeface="Arial" panose="020B0604020202020204"/>
            </a:endParaRPr>
          </a:p>
          <a:p>
            <a:pPr marL="30480">
              <a:lnSpc>
                <a:spcPct val="100000"/>
              </a:lnSpc>
              <a:spcBef>
                <a:spcPts val="35"/>
              </a:spcBef>
            </a:pPr>
            <a:r>
              <a:rPr sz="1300" spc="15" dirty="0">
                <a:latin typeface="Arial" panose="020B0604020202020204"/>
                <a:cs typeface="Arial" panose="020B0604020202020204"/>
              </a:rPr>
              <a:t>MENJUAL </a:t>
            </a:r>
            <a:r>
              <a:rPr sz="1300" u="sng" spc="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BRG</a:t>
            </a:r>
            <a:r>
              <a:rPr sz="1300" spc="15" dirty="0">
                <a:latin typeface="Arial" panose="020B0604020202020204"/>
                <a:cs typeface="Arial" panose="020B0604020202020204"/>
              </a:rPr>
              <a:t>, </a:t>
            </a:r>
            <a:r>
              <a:rPr sz="1300" spc="20" dirty="0">
                <a:latin typeface="Arial" panose="020B0604020202020204"/>
                <a:cs typeface="Arial" panose="020B0604020202020204"/>
              </a:rPr>
              <a:t>TERMASUK</a:t>
            </a:r>
            <a:r>
              <a:rPr sz="1300" spc="-100" dirty="0">
                <a:latin typeface="Arial" panose="020B0604020202020204"/>
                <a:cs typeface="Arial" panose="020B0604020202020204"/>
              </a:rPr>
              <a:t> </a:t>
            </a:r>
            <a:r>
              <a:rPr sz="1300" spc="-5" dirty="0">
                <a:latin typeface="Arial" panose="020B0604020202020204"/>
                <a:cs typeface="Arial" panose="020B0604020202020204"/>
              </a:rPr>
              <a:t>KEGIATAN</a:t>
            </a:r>
            <a:endParaRPr sz="1300">
              <a:latin typeface="Arial" panose="020B0604020202020204"/>
              <a:cs typeface="Arial" panose="020B0604020202020204"/>
            </a:endParaRPr>
          </a:p>
          <a:p>
            <a:pPr marL="45720" marR="37465" indent="10160" algn="ctr">
              <a:lnSpc>
                <a:spcPts val="2390"/>
              </a:lnSpc>
              <a:spcBef>
                <a:spcPts val="90"/>
              </a:spcBef>
            </a:pPr>
            <a:r>
              <a:rPr sz="1300" spc="20" dirty="0">
                <a:latin typeface="Arial" panose="020B0604020202020204"/>
                <a:cs typeface="Arial" panose="020B0604020202020204"/>
              </a:rPr>
              <a:t>TUKAR </a:t>
            </a:r>
            <a:r>
              <a:rPr sz="1300" spc="15" dirty="0">
                <a:latin typeface="Arial" panose="020B0604020202020204"/>
                <a:cs typeface="Arial" panose="020B0604020202020204"/>
              </a:rPr>
              <a:t>MENUKAR </a:t>
            </a:r>
            <a:r>
              <a:rPr sz="1300" u="sng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BRG</a:t>
            </a:r>
            <a:r>
              <a:rPr sz="1300" spc="2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300" spc="-20" dirty="0">
                <a:latin typeface="Arial" panose="020B0604020202020204"/>
                <a:cs typeface="Arial" panose="020B0604020202020204"/>
              </a:rPr>
              <a:t>TANPA  </a:t>
            </a:r>
            <a:r>
              <a:rPr sz="1300" spc="15" dirty="0">
                <a:latin typeface="Arial" panose="020B0604020202020204"/>
                <a:cs typeface="Arial" panose="020B0604020202020204"/>
              </a:rPr>
              <a:t>MENGUBAH  </a:t>
            </a:r>
            <a:r>
              <a:rPr sz="1300" spc="20" dirty="0">
                <a:latin typeface="Arial" panose="020B0604020202020204"/>
                <a:cs typeface="Arial" panose="020B0604020202020204"/>
              </a:rPr>
              <a:t>BENTUK </a:t>
            </a:r>
            <a:r>
              <a:rPr sz="1300" spc="-25" dirty="0">
                <a:latin typeface="Arial" panose="020B0604020202020204"/>
                <a:cs typeface="Arial" panose="020B0604020202020204"/>
              </a:rPr>
              <a:t>ATAU</a:t>
            </a:r>
            <a:r>
              <a:rPr sz="13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300" spc="-15" dirty="0">
                <a:latin typeface="Arial" panose="020B0604020202020204"/>
                <a:cs typeface="Arial" panose="020B0604020202020204"/>
              </a:rPr>
              <a:t>SIFATNYA</a:t>
            </a:r>
            <a:endParaRPr sz="13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95600" y="3886200"/>
            <a:ext cx="2286000" cy="902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95600" y="3886200"/>
            <a:ext cx="2286000" cy="730250"/>
          </a:xfrm>
          <a:prstGeom prst="rect">
            <a:avLst/>
          </a:prstGeom>
          <a:ln w="12192">
            <a:solidFill>
              <a:srgbClr val="292929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5"/>
              </a:spcBef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EKSPOR 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( Ps. 1 angka</a:t>
            </a:r>
            <a:r>
              <a:rPr sz="2000" u="heavy" spc="-10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000" u="heavy" spc="-5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11)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24600" y="3657600"/>
            <a:ext cx="3429000" cy="137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324600" y="3657600"/>
            <a:ext cx="3429000" cy="1371600"/>
          </a:xfrm>
          <a:custGeom>
            <a:avLst/>
            <a:gdLst/>
            <a:ahLst/>
            <a:cxnLst/>
            <a:rect l="l" t="t" r="r" b="b"/>
            <a:pathLst>
              <a:path w="3429000" h="1371600">
                <a:moveTo>
                  <a:pt x="0" y="57023"/>
                </a:moveTo>
                <a:lnTo>
                  <a:pt x="4480" y="34825"/>
                </a:lnTo>
                <a:lnTo>
                  <a:pt x="16700" y="16700"/>
                </a:lnTo>
                <a:lnTo>
                  <a:pt x="34825" y="4480"/>
                </a:lnTo>
                <a:lnTo>
                  <a:pt x="57023" y="0"/>
                </a:lnTo>
                <a:lnTo>
                  <a:pt x="3371977" y="0"/>
                </a:lnTo>
                <a:lnTo>
                  <a:pt x="3394174" y="4480"/>
                </a:lnTo>
                <a:lnTo>
                  <a:pt x="3412299" y="16700"/>
                </a:lnTo>
                <a:lnTo>
                  <a:pt x="3424519" y="34825"/>
                </a:lnTo>
                <a:lnTo>
                  <a:pt x="3429000" y="57023"/>
                </a:lnTo>
                <a:lnTo>
                  <a:pt x="3429000" y="1314577"/>
                </a:lnTo>
                <a:lnTo>
                  <a:pt x="3424519" y="1336774"/>
                </a:lnTo>
                <a:lnTo>
                  <a:pt x="3412299" y="1354899"/>
                </a:lnTo>
                <a:lnTo>
                  <a:pt x="3394174" y="1367119"/>
                </a:lnTo>
                <a:lnTo>
                  <a:pt x="3371977" y="1371600"/>
                </a:lnTo>
                <a:lnTo>
                  <a:pt x="57023" y="1371600"/>
                </a:lnTo>
                <a:lnTo>
                  <a:pt x="34825" y="1367119"/>
                </a:lnTo>
                <a:lnTo>
                  <a:pt x="16700" y="1354899"/>
                </a:lnTo>
                <a:lnTo>
                  <a:pt x="4480" y="1336774"/>
                </a:lnTo>
                <a:lnTo>
                  <a:pt x="0" y="1314577"/>
                </a:lnTo>
                <a:lnTo>
                  <a:pt x="0" y="57023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330696" y="3587038"/>
            <a:ext cx="3416935" cy="120078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567055" marR="558165" indent="39370" algn="just">
              <a:lnSpc>
                <a:spcPct val="149000"/>
              </a:lnSpc>
              <a:spcBef>
                <a:spcPts val="15"/>
              </a:spcBef>
            </a:pPr>
            <a:r>
              <a:rPr sz="1300" spc="20" dirty="0">
                <a:latin typeface="Arial" panose="020B0604020202020204"/>
                <a:cs typeface="Arial" panose="020B0604020202020204"/>
              </a:rPr>
              <a:t>ADALAH SETIAP </a:t>
            </a:r>
            <a:r>
              <a:rPr sz="1300" spc="-5" dirty="0">
                <a:latin typeface="Arial" panose="020B0604020202020204"/>
                <a:cs typeface="Arial" panose="020B0604020202020204"/>
              </a:rPr>
              <a:t>KEGIATAN  </a:t>
            </a:r>
            <a:r>
              <a:rPr sz="1300" spc="15" dirty="0">
                <a:latin typeface="Arial" panose="020B0604020202020204"/>
                <a:cs typeface="Arial" panose="020B0604020202020204"/>
              </a:rPr>
              <a:t>MENGELUARKAN </a:t>
            </a:r>
            <a:r>
              <a:rPr sz="1300" u="sng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 </a:t>
            </a:r>
            <a:r>
              <a:rPr sz="1300" spc="2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300" spc="15" dirty="0">
                <a:latin typeface="Arial" panose="020B0604020202020204"/>
                <a:cs typeface="Arial" panose="020B0604020202020204"/>
              </a:rPr>
              <a:t>DARI </a:t>
            </a:r>
            <a:r>
              <a:rPr sz="1300" spc="20" dirty="0">
                <a:latin typeface="Arial" panose="020B0604020202020204"/>
                <a:cs typeface="Arial" panose="020B0604020202020204"/>
              </a:rPr>
              <a:t>DLM </a:t>
            </a:r>
            <a:r>
              <a:rPr sz="1300" u="sng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DAERAH</a:t>
            </a:r>
            <a:r>
              <a:rPr sz="1300" u="sng" spc="-7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1300" u="sng" spc="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PABEAN</a:t>
            </a:r>
            <a:endParaRPr sz="1300">
              <a:latin typeface="Arial" panose="020B0604020202020204"/>
              <a:cs typeface="Arial" panose="020B0604020202020204"/>
            </a:endParaRPr>
          </a:p>
          <a:p>
            <a:pPr marL="609600" algn="just">
              <a:lnSpc>
                <a:spcPct val="100000"/>
              </a:lnSpc>
              <a:spcBef>
                <a:spcPts val="830"/>
              </a:spcBef>
            </a:pPr>
            <a:r>
              <a:rPr sz="1300" spc="20" dirty="0">
                <a:latin typeface="Arial" panose="020B0604020202020204"/>
                <a:cs typeface="Arial" panose="020B0604020202020204"/>
              </a:rPr>
              <a:t>KE LUAR </a:t>
            </a:r>
            <a:r>
              <a:rPr sz="1300" u="sng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DAERAH</a:t>
            </a:r>
            <a:r>
              <a:rPr sz="1300" u="sng" spc="-3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1300" u="sng" spc="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PABEAN</a:t>
            </a:r>
            <a:endParaRPr sz="13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62300" y="152400"/>
            <a:ext cx="5867400" cy="1600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162300" y="152400"/>
            <a:ext cx="5867400" cy="1160145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</a:pP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IMPOR,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EKSPOR DAN</a:t>
            </a:r>
            <a:r>
              <a:rPr sz="2400" u="heavy" spc="-4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PERDAGANGAN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 angka </a:t>
            </a: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9, </a:t>
            </a:r>
            <a:r>
              <a:rPr sz="2400" u="heavy" spc="-6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11,</a:t>
            </a:r>
            <a:r>
              <a:rPr sz="24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12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38800" y="55626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152400" y="0"/>
                </a:moveTo>
                <a:lnTo>
                  <a:pt x="152400" y="348361"/>
                </a:lnTo>
                <a:lnTo>
                  <a:pt x="0" y="348361"/>
                </a:lnTo>
                <a:lnTo>
                  <a:pt x="0" y="642239"/>
                </a:lnTo>
                <a:lnTo>
                  <a:pt x="152400" y="642239"/>
                </a:lnTo>
                <a:lnTo>
                  <a:pt x="152400" y="990600"/>
                </a:lnTo>
                <a:lnTo>
                  <a:pt x="457200" y="495300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638800" y="55626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0" y="348361"/>
                </a:moveTo>
                <a:lnTo>
                  <a:pt x="152400" y="348361"/>
                </a:lnTo>
                <a:lnTo>
                  <a:pt x="152400" y="0"/>
                </a:lnTo>
                <a:lnTo>
                  <a:pt x="457200" y="495300"/>
                </a:lnTo>
                <a:lnTo>
                  <a:pt x="152400" y="990600"/>
                </a:lnTo>
                <a:lnTo>
                  <a:pt x="152400" y="642239"/>
                </a:lnTo>
                <a:lnTo>
                  <a:pt x="0" y="642239"/>
                </a:lnTo>
                <a:lnTo>
                  <a:pt x="0" y="348361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38800" y="38862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152400" y="0"/>
                </a:moveTo>
                <a:lnTo>
                  <a:pt x="152400" y="348361"/>
                </a:lnTo>
                <a:lnTo>
                  <a:pt x="0" y="348361"/>
                </a:lnTo>
                <a:lnTo>
                  <a:pt x="0" y="642238"/>
                </a:lnTo>
                <a:lnTo>
                  <a:pt x="152400" y="642238"/>
                </a:lnTo>
                <a:lnTo>
                  <a:pt x="152400" y="990600"/>
                </a:lnTo>
                <a:lnTo>
                  <a:pt x="457200" y="495300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38800" y="3886200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0" y="348361"/>
                </a:moveTo>
                <a:lnTo>
                  <a:pt x="152400" y="348361"/>
                </a:lnTo>
                <a:lnTo>
                  <a:pt x="152400" y="0"/>
                </a:lnTo>
                <a:lnTo>
                  <a:pt x="457200" y="495300"/>
                </a:lnTo>
                <a:lnTo>
                  <a:pt x="152400" y="990600"/>
                </a:lnTo>
                <a:lnTo>
                  <a:pt x="152400" y="642238"/>
                </a:lnTo>
                <a:lnTo>
                  <a:pt x="0" y="642238"/>
                </a:lnTo>
                <a:lnTo>
                  <a:pt x="0" y="348361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4200" y="2971800"/>
            <a:ext cx="5943600" cy="6096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14700" y="1752600"/>
            <a:ext cx="55626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14700" y="1752600"/>
            <a:ext cx="5562600" cy="990600"/>
          </a:xfrm>
          <a:custGeom>
            <a:avLst/>
            <a:gdLst/>
            <a:ahLst/>
            <a:cxnLst/>
            <a:rect l="l" t="t" r="r" b="b"/>
            <a:pathLst>
              <a:path w="5562600" h="990600">
                <a:moveTo>
                  <a:pt x="0" y="495300"/>
                </a:moveTo>
                <a:lnTo>
                  <a:pt x="8922" y="455335"/>
                </a:lnTo>
                <a:lnTo>
                  <a:pt x="35234" y="416243"/>
                </a:lnTo>
                <a:lnTo>
                  <a:pt x="78254" y="378146"/>
                </a:lnTo>
                <a:lnTo>
                  <a:pt x="115881" y="353360"/>
                </a:lnTo>
                <a:lnTo>
                  <a:pt x="160429" y="329107"/>
                </a:lnTo>
                <a:lnTo>
                  <a:pt x="211698" y="305421"/>
                </a:lnTo>
                <a:lnTo>
                  <a:pt x="269484" y="282338"/>
                </a:lnTo>
                <a:lnTo>
                  <a:pt x="333586" y="259896"/>
                </a:lnTo>
                <a:lnTo>
                  <a:pt x="403802" y="238129"/>
                </a:lnTo>
                <a:lnTo>
                  <a:pt x="441140" y="227510"/>
                </a:lnTo>
                <a:lnTo>
                  <a:pt x="479931" y="217073"/>
                </a:lnTo>
                <a:lnTo>
                  <a:pt x="520149" y="206823"/>
                </a:lnTo>
                <a:lnTo>
                  <a:pt x="561770" y="196765"/>
                </a:lnTo>
                <a:lnTo>
                  <a:pt x="604768" y="186903"/>
                </a:lnTo>
                <a:lnTo>
                  <a:pt x="649118" y="177240"/>
                </a:lnTo>
                <a:lnTo>
                  <a:pt x="694794" y="167783"/>
                </a:lnTo>
                <a:lnTo>
                  <a:pt x="741773" y="158535"/>
                </a:lnTo>
                <a:lnTo>
                  <a:pt x="790027" y="149501"/>
                </a:lnTo>
                <a:lnTo>
                  <a:pt x="839533" y="140685"/>
                </a:lnTo>
                <a:lnTo>
                  <a:pt x="890264" y="132092"/>
                </a:lnTo>
                <a:lnTo>
                  <a:pt x="942196" y="123726"/>
                </a:lnTo>
                <a:lnTo>
                  <a:pt x="995303" y="115592"/>
                </a:lnTo>
                <a:lnTo>
                  <a:pt x="1049561" y="107694"/>
                </a:lnTo>
                <a:lnTo>
                  <a:pt x="1104943" y="100037"/>
                </a:lnTo>
                <a:lnTo>
                  <a:pt x="1161425" y="92625"/>
                </a:lnTo>
                <a:lnTo>
                  <a:pt x="1218981" y="85463"/>
                </a:lnTo>
                <a:lnTo>
                  <a:pt x="1277587" y="78556"/>
                </a:lnTo>
                <a:lnTo>
                  <a:pt x="1337217" y="71907"/>
                </a:lnTo>
                <a:lnTo>
                  <a:pt x="1397845" y="65521"/>
                </a:lnTo>
                <a:lnTo>
                  <a:pt x="1459447" y="59403"/>
                </a:lnTo>
                <a:lnTo>
                  <a:pt x="1521997" y="53557"/>
                </a:lnTo>
                <a:lnTo>
                  <a:pt x="1585470" y="47988"/>
                </a:lnTo>
                <a:lnTo>
                  <a:pt x="1649842" y="42700"/>
                </a:lnTo>
                <a:lnTo>
                  <a:pt x="1715085" y="37697"/>
                </a:lnTo>
                <a:lnTo>
                  <a:pt x="1781176" y="32985"/>
                </a:lnTo>
                <a:lnTo>
                  <a:pt x="1848090" y="28568"/>
                </a:lnTo>
                <a:lnTo>
                  <a:pt x="1915800" y="24450"/>
                </a:lnTo>
                <a:lnTo>
                  <a:pt x="1984282" y="20635"/>
                </a:lnTo>
                <a:lnTo>
                  <a:pt x="2053510" y="17128"/>
                </a:lnTo>
                <a:lnTo>
                  <a:pt x="2123460" y="13935"/>
                </a:lnTo>
                <a:lnTo>
                  <a:pt x="2194105" y="11058"/>
                </a:lnTo>
                <a:lnTo>
                  <a:pt x="2265422" y="8503"/>
                </a:lnTo>
                <a:lnTo>
                  <a:pt x="2337384" y="6274"/>
                </a:lnTo>
                <a:lnTo>
                  <a:pt x="2409966" y="4375"/>
                </a:lnTo>
                <a:lnTo>
                  <a:pt x="2483144" y="2812"/>
                </a:lnTo>
                <a:lnTo>
                  <a:pt x="2556891" y="1588"/>
                </a:lnTo>
                <a:lnTo>
                  <a:pt x="2631183" y="709"/>
                </a:lnTo>
                <a:lnTo>
                  <a:pt x="2705994" y="178"/>
                </a:lnTo>
                <a:lnTo>
                  <a:pt x="2781300" y="0"/>
                </a:lnTo>
                <a:lnTo>
                  <a:pt x="2856605" y="178"/>
                </a:lnTo>
                <a:lnTo>
                  <a:pt x="2931416" y="709"/>
                </a:lnTo>
                <a:lnTo>
                  <a:pt x="3005708" y="1588"/>
                </a:lnTo>
                <a:lnTo>
                  <a:pt x="3079455" y="2812"/>
                </a:lnTo>
                <a:lnTo>
                  <a:pt x="3152633" y="4375"/>
                </a:lnTo>
                <a:lnTo>
                  <a:pt x="3225215" y="6274"/>
                </a:lnTo>
                <a:lnTo>
                  <a:pt x="3297177" y="8503"/>
                </a:lnTo>
                <a:lnTo>
                  <a:pt x="3368494" y="11058"/>
                </a:lnTo>
                <a:lnTo>
                  <a:pt x="3439139" y="13935"/>
                </a:lnTo>
                <a:lnTo>
                  <a:pt x="3509089" y="17128"/>
                </a:lnTo>
                <a:lnTo>
                  <a:pt x="3578317" y="20635"/>
                </a:lnTo>
                <a:lnTo>
                  <a:pt x="3646799" y="24450"/>
                </a:lnTo>
                <a:lnTo>
                  <a:pt x="3714509" y="28568"/>
                </a:lnTo>
                <a:lnTo>
                  <a:pt x="3781423" y="32985"/>
                </a:lnTo>
                <a:lnTo>
                  <a:pt x="3847514" y="37697"/>
                </a:lnTo>
                <a:lnTo>
                  <a:pt x="3912757" y="42700"/>
                </a:lnTo>
                <a:lnTo>
                  <a:pt x="3977129" y="47988"/>
                </a:lnTo>
                <a:lnTo>
                  <a:pt x="4040602" y="53557"/>
                </a:lnTo>
                <a:lnTo>
                  <a:pt x="4103152" y="59403"/>
                </a:lnTo>
                <a:lnTo>
                  <a:pt x="4164754" y="65521"/>
                </a:lnTo>
                <a:lnTo>
                  <a:pt x="4225382" y="71907"/>
                </a:lnTo>
                <a:lnTo>
                  <a:pt x="4285012" y="78556"/>
                </a:lnTo>
                <a:lnTo>
                  <a:pt x="4343618" y="85463"/>
                </a:lnTo>
                <a:lnTo>
                  <a:pt x="4401174" y="92625"/>
                </a:lnTo>
                <a:lnTo>
                  <a:pt x="4457656" y="100037"/>
                </a:lnTo>
                <a:lnTo>
                  <a:pt x="4513038" y="107694"/>
                </a:lnTo>
                <a:lnTo>
                  <a:pt x="4567296" y="115592"/>
                </a:lnTo>
                <a:lnTo>
                  <a:pt x="4620403" y="123726"/>
                </a:lnTo>
                <a:lnTo>
                  <a:pt x="4672335" y="132092"/>
                </a:lnTo>
                <a:lnTo>
                  <a:pt x="4723066" y="140685"/>
                </a:lnTo>
                <a:lnTo>
                  <a:pt x="4772572" y="149501"/>
                </a:lnTo>
                <a:lnTo>
                  <a:pt x="4820826" y="158535"/>
                </a:lnTo>
                <a:lnTo>
                  <a:pt x="4867805" y="167783"/>
                </a:lnTo>
                <a:lnTo>
                  <a:pt x="4913481" y="177240"/>
                </a:lnTo>
                <a:lnTo>
                  <a:pt x="4957831" y="186903"/>
                </a:lnTo>
                <a:lnTo>
                  <a:pt x="5000829" y="196765"/>
                </a:lnTo>
                <a:lnTo>
                  <a:pt x="5042450" y="206823"/>
                </a:lnTo>
                <a:lnTo>
                  <a:pt x="5082668" y="217073"/>
                </a:lnTo>
                <a:lnTo>
                  <a:pt x="5121459" y="227510"/>
                </a:lnTo>
                <a:lnTo>
                  <a:pt x="5158797" y="238129"/>
                </a:lnTo>
                <a:lnTo>
                  <a:pt x="5229013" y="259896"/>
                </a:lnTo>
                <a:lnTo>
                  <a:pt x="5293115" y="282338"/>
                </a:lnTo>
                <a:lnTo>
                  <a:pt x="5350901" y="305421"/>
                </a:lnTo>
                <a:lnTo>
                  <a:pt x="5402170" y="329107"/>
                </a:lnTo>
                <a:lnTo>
                  <a:pt x="5446718" y="353360"/>
                </a:lnTo>
                <a:lnTo>
                  <a:pt x="5484345" y="378146"/>
                </a:lnTo>
                <a:lnTo>
                  <a:pt x="5514848" y="403428"/>
                </a:lnTo>
                <a:lnTo>
                  <a:pt x="5546805" y="442201"/>
                </a:lnTo>
                <a:lnTo>
                  <a:pt x="5561600" y="481888"/>
                </a:lnTo>
                <a:lnTo>
                  <a:pt x="5562600" y="495300"/>
                </a:lnTo>
                <a:lnTo>
                  <a:pt x="5561600" y="508711"/>
                </a:lnTo>
                <a:lnTo>
                  <a:pt x="5546805" y="548398"/>
                </a:lnTo>
                <a:lnTo>
                  <a:pt x="5514848" y="587171"/>
                </a:lnTo>
                <a:lnTo>
                  <a:pt x="5484345" y="612453"/>
                </a:lnTo>
                <a:lnTo>
                  <a:pt x="5446718" y="637239"/>
                </a:lnTo>
                <a:lnTo>
                  <a:pt x="5402170" y="661492"/>
                </a:lnTo>
                <a:lnTo>
                  <a:pt x="5350901" y="685178"/>
                </a:lnTo>
                <a:lnTo>
                  <a:pt x="5293115" y="708261"/>
                </a:lnTo>
                <a:lnTo>
                  <a:pt x="5229013" y="730703"/>
                </a:lnTo>
                <a:lnTo>
                  <a:pt x="5158797" y="752470"/>
                </a:lnTo>
                <a:lnTo>
                  <a:pt x="5121459" y="763089"/>
                </a:lnTo>
                <a:lnTo>
                  <a:pt x="5082668" y="773526"/>
                </a:lnTo>
                <a:lnTo>
                  <a:pt x="5042450" y="783776"/>
                </a:lnTo>
                <a:lnTo>
                  <a:pt x="5000829" y="793834"/>
                </a:lnTo>
                <a:lnTo>
                  <a:pt x="4957831" y="803696"/>
                </a:lnTo>
                <a:lnTo>
                  <a:pt x="4913481" y="813359"/>
                </a:lnTo>
                <a:lnTo>
                  <a:pt x="4867805" y="822816"/>
                </a:lnTo>
                <a:lnTo>
                  <a:pt x="4820826" y="832064"/>
                </a:lnTo>
                <a:lnTo>
                  <a:pt x="4772572" y="841098"/>
                </a:lnTo>
                <a:lnTo>
                  <a:pt x="4723066" y="849914"/>
                </a:lnTo>
                <a:lnTo>
                  <a:pt x="4672335" y="858507"/>
                </a:lnTo>
                <a:lnTo>
                  <a:pt x="4620403" y="866873"/>
                </a:lnTo>
                <a:lnTo>
                  <a:pt x="4567296" y="875007"/>
                </a:lnTo>
                <a:lnTo>
                  <a:pt x="4513038" y="882905"/>
                </a:lnTo>
                <a:lnTo>
                  <a:pt x="4457656" y="890562"/>
                </a:lnTo>
                <a:lnTo>
                  <a:pt x="4401174" y="897974"/>
                </a:lnTo>
                <a:lnTo>
                  <a:pt x="4343618" y="905136"/>
                </a:lnTo>
                <a:lnTo>
                  <a:pt x="4285012" y="912043"/>
                </a:lnTo>
                <a:lnTo>
                  <a:pt x="4225382" y="918692"/>
                </a:lnTo>
                <a:lnTo>
                  <a:pt x="4164754" y="925078"/>
                </a:lnTo>
                <a:lnTo>
                  <a:pt x="4103152" y="931196"/>
                </a:lnTo>
                <a:lnTo>
                  <a:pt x="4040602" y="937042"/>
                </a:lnTo>
                <a:lnTo>
                  <a:pt x="3977129" y="942611"/>
                </a:lnTo>
                <a:lnTo>
                  <a:pt x="3912757" y="947899"/>
                </a:lnTo>
                <a:lnTo>
                  <a:pt x="3847514" y="952902"/>
                </a:lnTo>
                <a:lnTo>
                  <a:pt x="3781423" y="957614"/>
                </a:lnTo>
                <a:lnTo>
                  <a:pt x="3714509" y="962031"/>
                </a:lnTo>
                <a:lnTo>
                  <a:pt x="3646799" y="966149"/>
                </a:lnTo>
                <a:lnTo>
                  <a:pt x="3578317" y="969964"/>
                </a:lnTo>
                <a:lnTo>
                  <a:pt x="3509089" y="973471"/>
                </a:lnTo>
                <a:lnTo>
                  <a:pt x="3439139" y="976664"/>
                </a:lnTo>
                <a:lnTo>
                  <a:pt x="3368494" y="979541"/>
                </a:lnTo>
                <a:lnTo>
                  <a:pt x="3297177" y="982096"/>
                </a:lnTo>
                <a:lnTo>
                  <a:pt x="3225215" y="984325"/>
                </a:lnTo>
                <a:lnTo>
                  <a:pt x="3152633" y="986224"/>
                </a:lnTo>
                <a:lnTo>
                  <a:pt x="3079455" y="987787"/>
                </a:lnTo>
                <a:lnTo>
                  <a:pt x="3005708" y="989011"/>
                </a:lnTo>
                <a:lnTo>
                  <a:pt x="2931416" y="989890"/>
                </a:lnTo>
                <a:lnTo>
                  <a:pt x="2856605" y="990421"/>
                </a:lnTo>
                <a:lnTo>
                  <a:pt x="2781300" y="990600"/>
                </a:lnTo>
                <a:lnTo>
                  <a:pt x="2705994" y="990421"/>
                </a:lnTo>
                <a:lnTo>
                  <a:pt x="2631183" y="989890"/>
                </a:lnTo>
                <a:lnTo>
                  <a:pt x="2556891" y="989011"/>
                </a:lnTo>
                <a:lnTo>
                  <a:pt x="2483144" y="987787"/>
                </a:lnTo>
                <a:lnTo>
                  <a:pt x="2409966" y="986224"/>
                </a:lnTo>
                <a:lnTo>
                  <a:pt x="2337384" y="984325"/>
                </a:lnTo>
                <a:lnTo>
                  <a:pt x="2265422" y="982096"/>
                </a:lnTo>
                <a:lnTo>
                  <a:pt x="2194105" y="979541"/>
                </a:lnTo>
                <a:lnTo>
                  <a:pt x="2123460" y="976664"/>
                </a:lnTo>
                <a:lnTo>
                  <a:pt x="2053510" y="973471"/>
                </a:lnTo>
                <a:lnTo>
                  <a:pt x="1984282" y="969964"/>
                </a:lnTo>
                <a:lnTo>
                  <a:pt x="1915800" y="966149"/>
                </a:lnTo>
                <a:lnTo>
                  <a:pt x="1848090" y="962031"/>
                </a:lnTo>
                <a:lnTo>
                  <a:pt x="1781176" y="957614"/>
                </a:lnTo>
                <a:lnTo>
                  <a:pt x="1715085" y="952902"/>
                </a:lnTo>
                <a:lnTo>
                  <a:pt x="1649842" y="947899"/>
                </a:lnTo>
                <a:lnTo>
                  <a:pt x="1585470" y="942611"/>
                </a:lnTo>
                <a:lnTo>
                  <a:pt x="1521997" y="937042"/>
                </a:lnTo>
                <a:lnTo>
                  <a:pt x="1459447" y="931196"/>
                </a:lnTo>
                <a:lnTo>
                  <a:pt x="1397845" y="925078"/>
                </a:lnTo>
                <a:lnTo>
                  <a:pt x="1337217" y="918692"/>
                </a:lnTo>
                <a:lnTo>
                  <a:pt x="1277587" y="912043"/>
                </a:lnTo>
                <a:lnTo>
                  <a:pt x="1218981" y="905136"/>
                </a:lnTo>
                <a:lnTo>
                  <a:pt x="1161425" y="897974"/>
                </a:lnTo>
                <a:lnTo>
                  <a:pt x="1104943" y="890562"/>
                </a:lnTo>
                <a:lnTo>
                  <a:pt x="1049561" y="882905"/>
                </a:lnTo>
                <a:lnTo>
                  <a:pt x="995303" y="875007"/>
                </a:lnTo>
                <a:lnTo>
                  <a:pt x="942196" y="866873"/>
                </a:lnTo>
                <a:lnTo>
                  <a:pt x="890264" y="858507"/>
                </a:lnTo>
                <a:lnTo>
                  <a:pt x="839533" y="849914"/>
                </a:lnTo>
                <a:lnTo>
                  <a:pt x="790027" y="841098"/>
                </a:lnTo>
                <a:lnTo>
                  <a:pt x="741773" y="832064"/>
                </a:lnTo>
                <a:lnTo>
                  <a:pt x="694794" y="822816"/>
                </a:lnTo>
                <a:lnTo>
                  <a:pt x="649118" y="813359"/>
                </a:lnTo>
                <a:lnTo>
                  <a:pt x="604768" y="803696"/>
                </a:lnTo>
                <a:lnTo>
                  <a:pt x="561770" y="793834"/>
                </a:lnTo>
                <a:lnTo>
                  <a:pt x="520149" y="783776"/>
                </a:lnTo>
                <a:lnTo>
                  <a:pt x="479931" y="773526"/>
                </a:lnTo>
                <a:lnTo>
                  <a:pt x="441140" y="763089"/>
                </a:lnTo>
                <a:lnTo>
                  <a:pt x="403802" y="752470"/>
                </a:lnTo>
                <a:lnTo>
                  <a:pt x="333586" y="730703"/>
                </a:lnTo>
                <a:lnTo>
                  <a:pt x="269484" y="708261"/>
                </a:lnTo>
                <a:lnTo>
                  <a:pt x="211698" y="685178"/>
                </a:lnTo>
                <a:lnTo>
                  <a:pt x="160429" y="661492"/>
                </a:lnTo>
                <a:lnTo>
                  <a:pt x="115881" y="637239"/>
                </a:lnTo>
                <a:lnTo>
                  <a:pt x="78254" y="612453"/>
                </a:lnTo>
                <a:lnTo>
                  <a:pt x="47751" y="587171"/>
                </a:lnTo>
                <a:lnTo>
                  <a:pt x="15794" y="548398"/>
                </a:lnTo>
                <a:lnTo>
                  <a:pt x="999" y="508711"/>
                </a:lnTo>
                <a:lnTo>
                  <a:pt x="0" y="49530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76600" y="228600"/>
            <a:ext cx="5638800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276600" y="228600"/>
            <a:ext cx="5638800" cy="1086485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224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70"/>
              </a:spcBef>
            </a:pPr>
            <a:r>
              <a:rPr sz="28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</a:t>
            </a:r>
            <a:r>
              <a:rPr sz="2800" u="heavy" spc="-16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8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A</a:t>
            </a:r>
            <a:r>
              <a:rPr sz="2800" u="heavy" spc="-16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8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D</a:t>
            </a:r>
            <a:r>
              <a:rPr sz="2800" u="heavy" spc="-15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8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A</a:t>
            </a:r>
            <a:r>
              <a:rPr sz="2800" u="heavy" spc="-16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8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N 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28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1 </a:t>
            </a:r>
            <a:r>
              <a:rPr sz="28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angka</a:t>
            </a:r>
            <a:r>
              <a:rPr sz="28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8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13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82111" y="2926079"/>
            <a:ext cx="5829299" cy="7010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09900" y="3733800"/>
            <a:ext cx="6172200" cy="31241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09900" y="3733800"/>
            <a:ext cx="6172200" cy="3124200"/>
          </a:xfrm>
          <a:custGeom>
            <a:avLst/>
            <a:gdLst/>
            <a:ahLst/>
            <a:cxnLst/>
            <a:rect l="l" t="t" r="r" b="b"/>
            <a:pathLst>
              <a:path w="6172200" h="3124200">
                <a:moveTo>
                  <a:pt x="0" y="520700"/>
                </a:moveTo>
                <a:lnTo>
                  <a:pt x="2128" y="473312"/>
                </a:lnTo>
                <a:lnTo>
                  <a:pt x="8390" y="427115"/>
                </a:lnTo>
                <a:lnTo>
                  <a:pt x="18603" y="382293"/>
                </a:lnTo>
                <a:lnTo>
                  <a:pt x="32581" y="339029"/>
                </a:lnTo>
                <a:lnTo>
                  <a:pt x="50142" y="297508"/>
                </a:lnTo>
                <a:lnTo>
                  <a:pt x="71101" y="257913"/>
                </a:lnTo>
                <a:lnTo>
                  <a:pt x="95274" y="220428"/>
                </a:lnTo>
                <a:lnTo>
                  <a:pt x="122477" y="185238"/>
                </a:lnTo>
                <a:lnTo>
                  <a:pt x="152527" y="152527"/>
                </a:lnTo>
                <a:lnTo>
                  <a:pt x="185238" y="122477"/>
                </a:lnTo>
                <a:lnTo>
                  <a:pt x="220428" y="95274"/>
                </a:lnTo>
                <a:lnTo>
                  <a:pt x="257913" y="71101"/>
                </a:lnTo>
                <a:lnTo>
                  <a:pt x="297508" y="50142"/>
                </a:lnTo>
                <a:lnTo>
                  <a:pt x="339029" y="32581"/>
                </a:lnTo>
                <a:lnTo>
                  <a:pt x="382293" y="18603"/>
                </a:lnTo>
                <a:lnTo>
                  <a:pt x="427115" y="8390"/>
                </a:lnTo>
                <a:lnTo>
                  <a:pt x="473312" y="2128"/>
                </a:lnTo>
                <a:lnTo>
                  <a:pt x="520700" y="0"/>
                </a:lnTo>
                <a:lnTo>
                  <a:pt x="5651500" y="0"/>
                </a:lnTo>
                <a:lnTo>
                  <a:pt x="5698887" y="2128"/>
                </a:lnTo>
                <a:lnTo>
                  <a:pt x="5745084" y="8390"/>
                </a:lnTo>
                <a:lnTo>
                  <a:pt x="5789906" y="18603"/>
                </a:lnTo>
                <a:lnTo>
                  <a:pt x="5833170" y="32581"/>
                </a:lnTo>
                <a:lnTo>
                  <a:pt x="5874691" y="50142"/>
                </a:lnTo>
                <a:lnTo>
                  <a:pt x="5914286" y="71101"/>
                </a:lnTo>
                <a:lnTo>
                  <a:pt x="5951771" y="95274"/>
                </a:lnTo>
                <a:lnTo>
                  <a:pt x="5986961" y="122477"/>
                </a:lnTo>
                <a:lnTo>
                  <a:pt x="6019672" y="152527"/>
                </a:lnTo>
                <a:lnTo>
                  <a:pt x="6049722" y="185238"/>
                </a:lnTo>
                <a:lnTo>
                  <a:pt x="6076925" y="220428"/>
                </a:lnTo>
                <a:lnTo>
                  <a:pt x="6101098" y="257913"/>
                </a:lnTo>
                <a:lnTo>
                  <a:pt x="6122057" y="297508"/>
                </a:lnTo>
                <a:lnTo>
                  <a:pt x="6139618" y="339029"/>
                </a:lnTo>
                <a:lnTo>
                  <a:pt x="6153596" y="382293"/>
                </a:lnTo>
                <a:lnTo>
                  <a:pt x="6163809" y="427115"/>
                </a:lnTo>
                <a:lnTo>
                  <a:pt x="6170071" y="473312"/>
                </a:lnTo>
                <a:lnTo>
                  <a:pt x="6172200" y="520700"/>
                </a:lnTo>
                <a:lnTo>
                  <a:pt x="6172200" y="2603487"/>
                </a:lnTo>
                <a:lnTo>
                  <a:pt x="6170071" y="2650882"/>
                </a:lnTo>
                <a:lnTo>
                  <a:pt x="6163809" y="2697085"/>
                </a:lnTo>
                <a:lnTo>
                  <a:pt x="6153596" y="2741912"/>
                </a:lnTo>
                <a:lnTo>
                  <a:pt x="6139618" y="2785179"/>
                </a:lnTo>
                <a:lnTo>
                  <a:pt x="6122057" y="2826703"/>
                </a:lnTo>
                <a:lnTo>
                  <a:pt x="6101098" y="2866299"/>
                </a:lnTo>
                <a:lnTo>
                  <a:pt x="6076925" y="2903784"/>
                </a:lnTo>
                <a:lnTo>
                  <a:pt x="6049722" y="2938974"/>
                </a:lnTo>
                <a:lnTo>
                  <a:pt x="6019673" y="2971685"/>
                </a:lnTo>
                <a:lnTo>
                  <a:pt x="5986961" y="3001733"/>
                </a:lnTo>
                <a:lnTo>
                  <a:pt x="5951771" y="3028935"/>
                </a:lnTo>
                <a:lnTo>
                  <a:pt x="5914286" y="3053106"/>
                </a:lnTo>
                <a:lnTo>
                  <a:pt x="5874691" y="3074063"/>
                </a:lnTo>
                <a:lnTo>
                  <a:pt x="5833170" y="3091621"/>
                </a:lnTo>
                <a:lnTo>
                  <a:pt x="5789906" y="3105598"/>
                </a:lnTo>
                <a:lnTo>
                  <a:pt x="5745084" y="3115809"/>
                </a:lnTo>
                <a:lnTo>
                  <a:pt x="5698887" y="3122071"/>
                </a:lnTo>
                <a:lnTo>
                  <a:pt x="5651500" y="3124199"/>
                </a:lnTo>
                <a:lnTo>
                  <a:pt x="520700" y="3124199"/>
                </a:lnTo>
                <a:lnTo>
                  <a:pt x="473312" y="3122071"/>
                </a:lnTo>
                <a:lnTo>
                  <a:pt x="427115" y="3115809"/>
                </a:lnTo>
                <a:lnTo>
                  <a:pt x="382293" y="3105598"/>
                </a:lnTo>
                <a:lnTo>
                  <a:pt x="339029" y="3091621"/>
                </a:lnTo>
                <a:lnTo>
                  <a:pt x="297508" y="3074063"/>
                </a:lnTo>
                <a:lnTo>
                  <a:pt x="257913" y="3053106"/>
                </a:lnTo>
                <a:lnTo>
                  <a:pt x="220428" y="3028935"/>
                </a:lnTo>
                <a:lnTo>
                  <a:pt x="185238" y="3001733"/>
                </a:lnTo>
                <a:lnTo>
                  <a:pt x="152527" y="2971685"/>
                </a:lnTo>
                <a:lnTo>
                  <a:pt x="122477" y="2938974"/>
                </a:lnTo>
                <a:lnTo>
                  <a:pt x="95274" y="2903784"/>
                </a:lnTo>
                <a:lnTo>
                  <a:pt x="71101" y="2866299"/>
                </a:lnTo>
                <a:lnTo>
                  <a:pt x="50142" y="2826703"/>
                </a:lnTo>
                <a:lnTo>
                  <a:pt x="32581" y="2785179"/>
                </a:lnTo>
                <a:lnTo>
                  <a:pt x="18603" y="2741912"/>
                </a:lnTo>
                <a:lnTo>
                  <a:pt x="8390" y="2697085"/>
                </a:lnTo>
                <a:lnTo>
                  <a:pt x="2128" y="2650882"/>
                </a:lnTo>
                <a:lnTo>
                  <a:pt x="0" y="2603487"/>
                </a:lnTo>
                <a:lnTo>
                  <a:pt x="0" y="52070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4700" y="3733800"/>
            <a:ext cx="5515356" cy="26776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82111" y="1854149"/>
            <a:ext cx="5829300" cy="3733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95350" marR="884555" indent="-3810" algn="ctr">
              <a:lnSpc>
                <a:spcPct val="100000"/>
              </a:lnSpc>
              <a:spcBef>
                <a:spcPts val="110"/>
              </a:spcBef>
              <a:tabLst>
                <a:tab pos="3787775" algn="l"/>
              </a:tabLst>
            </a:pPr>
            <a:r>
              <a:rPr sz="2000" dirty="0">
                <a:latin typeface="Arial" panose="020B0604020202020204"/>
                <a:cs typeface="Arial" panose="020B0604020202020204"/>
              </a:rPr>
              <a:t>SEKUMPULAN</a:t>
            </a:r>
            <a:r>
              <a:rPr sz="20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ORANG	DAN  </a:t>
            </a:r>
            <a:r>
              <a:rPr sz="2000" spc="-75" dirty="0">
                <a:latin typeface="Arial" panose="020B0604020202020204"/>
                <a:cs typeface="Arial" panose="020B0604020202020204"/>
              </a:rPr>
              <a:t>ATAU </a:t>
            </a:r>
            <a:r>
              <a:rPr sz="2000" dirty="0">
                <a:latin typeface="Arial" panose="020B0604020202020204"/>
                <a:cs typeface="Arial" panose="020B0604020202020204"/>
              </a:rPr>
              <a:t>MODAL </a:t>
            </a:r>
            <a:r>
              <a:rPr sz="2000" spc="-35" dirty="0">
                <a:latin typeface="Arial" panose="020B0604020202020204"/>
                <a:cs typeface="Arial" panose="020B0604020202020204"/>
              </a:rPr>
              <a:t>YANG</a:t>
            </a:r>
            <a:r>
              <a:rPr sz="2000" spc="-110" dirty="0">
                <a:latin typeface="Arial" panose="020B0604020202020204"/>
                <a:cs typeface="Arial" panose="020B0604020202020204"/>
              </a:rPr>
              <a:t> </a:t>
            </a:r>
            <a:r>
              <a:rPr sz="2000" spc="-15" dirty="0">
                <a:latin typeface="Arial" panose="020B0604020202020204"/>
                <a:cs typeface="Arial" panose="020B0604020202020204"/>
              </a:rPr>
              <a:t>MERUPAKAN  </a:t>
            </a:r>
            <a:r>
              <a:rPr sz="2000" spc="-20" dirty="0">
                <a:latin typeface="Arial" panose="020B0604020202020204"/>
                <a:cs typeface="Arial" panose="020B0604020202020204"/>
              </a:rPr>
              <a:t>KESATUAN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367030">
              <a:lnSpc>
                <a:spcPts val="2395"/>
              </a:lnSpc>
              <a:spcBef>
                <a:spcPts val="1450"/>
              </a:spcBef>
            </a:pPr>
            <a:r>
              <a:rPr sz="2000" spc="-5" dirty="0">
                <a:latin typeface="Arial" panose="020B0604020202020204"/>
                <a:cs typeface="Arial" panose="020B0604020202020204"/>
              </a:rPr>
              <a:t>BAIK </a:t>
            </a:r>
            <a:r>
              <a:rPr sz="2000" spc="-35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dirty="0">
                <a:latin typeface="Arial" panose="020B0604020202020204"/>
                <a:cs typeface="Arial" panose="020B0604020202020204"/>
              </a:rPr>
              <a:t>MELAKUKAN USAHA</a:t>
            </a:r>
            <a:r>
              <a:rPr sz="2000" spc="-135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MAUPUN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3810">
              <a:lnSpc>
                <a:spcPts val="2395"/>
              </a:lnSpc>
              <a:tabLst>
                <a:tab pos="862330" algn="l"/>
                <a:tab pos="5823585" algn="l"/>
              </a:tabLst>
            </a:pPr>
            <a:r>
              <a:rPr sz="2000" u="sng" dirty="0">
                <a:uFill>
                  <a:solidFill>
                    <a:srgbClr val="292929"/>
                  </a:solidFill>
                </a:uFill>
                <a:latin typeface="Arial" panose="020B0604020202020204"/>
                <a:cs typeface="Arial" panose="020B0604020202020204"/>
              </a:rPr>
              <a:t> 	</a:t>
            </a:r>
            <a:r>
              <a:rPr sz="2000" u="sng" spc="-35" dirty="0">
                <a:uFill>
                  <a:solidFill>
                    <a:srgbClr val="292929"/>
                  </a:solidFill>
                </a:uFill>
                <a:latin typeface="Arial" panose="020B0604020202020204"/>
                <a:cs typeface="Arial" panose="020B0604020202020204"/>
              </a:rPr>
              <a:t>YANG </a:t>
            </a:r>
            <a:r>
              <a:rPr sz="2000" u="sng" dirty="0">
                <a:uFill>
                  <a:solidFill>
                    <a:srgbClr val="292929"/>
                  </a:solidFill>
                </a:uFill>
                <a:latin typeface="Arial" panose="020B0604020202020204"/>
                <a:cs typeface="Arial" panose="020B0604020202020204"/>
              </a:rPr>
              <a:t>TIDAK MELAKUKAN</a:t>
            </a:r>
            <a:r>
              <a:rPr sz="2000" u="sng" spc="-85" dirty="0">
                <a:uFill>
                  <a:solidFill>
                    <a:srgbClr val="292929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000" u="sng" dirty="0">
                <a:uFill>
                  <a:solidFill>
                    <a:srgbClr val="292929"/>
                  </a:solidFill>
                </a:uFill>
                <a:latin typeface="Arial" panose="020B0604020202020204"/>
                <a:cs typeface="Arial" panose="020B0604020202020204"/>
              </a:rPr>
              <a:t>USAHA	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224155" marR="2860675" indent="1657985">
              <a:lnSpc>
                <a:spcPct val="100000"/>
              </a:lnSpc>
              <a:spcBef>
                <a:spcPts val="1580"/>
              </a:spcBef>
            </a:pPr>
            <a:r>
              <a:rPr sz="1600" spc="-5" dirty="0">
                <a:latin typeface="Arial" panose="020B0604020202020204"/>
                <a:cs typeface="Arial" panose="020B0604020202020204"/>
              </a:rPr>
              <a:t>MELIPUTI :  PERSEROAN </a:t>
            </a:r>
            <a:r>
              <a:rPr sz="1600" spc="-30" dirty="0">
                <a:latin typeface="Arial" panose="020B0604020202020204"/>
                <a:cs typeface="Arial" panose="020B0604020202020204"/>
              </a:rPr>
              <a:t>TERBATAS; 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PERSEROAN</a:t>
            </a:r>
            <a:r>
              <a:rPr sz="16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KOMANDITER;  PERSEROAN </a:t>
            </a:r>
            <a:r>
              <a:rPr sz="1600" spc="-20" dirty="0">
                <a:latin typeface="Arial" panose="020B0604020202020204"/>
                <a:cs typeface="Arial" panose="020B0604020202020204"/>
              </a:rPr>
              <a:t>LAINNYA; 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BUMN /</a:t>
            </a:r>
            <a:r>
              <a:rPr sz="160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BUMD;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24155" marR="822325">
              <a:lnSpc>
                <a:spcPct val="100000"/>
              </a:lnSpc>
              <a:spcBef>
                <a:spcPts val="970"/>
              </a:spcBef>
            </a:pPr>
            <a:r>
              <a:rPr sz="1600" spc="-5" dirty="0">
                <a:latin typeface="Arial" panose="020B0604020202020204"/>
                <a:cs typeface="Arial" panose="020B0604020202020204"/>
              </a:rPr>
              <a:t>FIRMA, KONGSI; KOPERASI; DANA PENSIUN;  PERSEKUTUAN; PERKUMPULAN; </a:t>
            </a:r>
            <a:r>
              <a:rPr sz="1600" spc="-55" dirty="0">
                <a:latin typeface="Arial" panose="020B0604020202020204"/>
                <a:cs typeface="Arial" panose="020B0604020202020204"/>
              </a:rPr>
              <a:t>YAYASAN; 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ORGANISASI MASSA; ORGANISASI SOSPOL</a:t>
            </a:r>
            <a:r>
              <a:rPr sz="1600" spc="-6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DAN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24155" marR="906145">
              <a:lnSpc>
                <a:spcPts val="1910"/>
              </a:lnSpc>
              <a:spcBef>
                <a:spcPts val="75"/>
              </a:spcBef>
            </a:pPr>
            <a:r>
              <a:rPr sz="1600" spc="-20" dirty="0">
                <a:latin typeface="Arial" panose="020B0604020202020204"/>
                <a:cs typeface="Arial" panose="020B0604020202020204"/>
              </a:rPr>
              <a:t>SEJENISNYA;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LEMBAGA; </a:t>
            </a:r>
            <a:r>
              <a:rPr sz="1600" dirty="0">
                <a:latin typeface="Arial" panose="020B0604020202020204"/>
                <a:cs typeface="Arial" panose="020B0604020202020204"/>
              </a:rPr>
              <a:t>Bentuk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usaha tetap DAN  BENTUK </a:t>
            </a:r>
            <a:r>
              <a:rPr sz="16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BADAN</a:t>
            </a:r>
            <a:r>
              <a:rPr sz="1600" spc="-2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spc="-20" dirty="0">
                <a:latin typeface="Arial" panose="020B0604020202020204"/>
                <a:cs typeface="Arial" panose="020B0604020202020204"/>
              </a:rPr>
              <a:t>LAINNYA.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9000" y="4114800"/>
            <a:ext cx="5334000" cy="10668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29000" y="4114800"/>
            <a:ext cx="5334000" cy="1066800"/>
          </a:xfrm>
          <a:custGeom>
            <a:avLst/>
            <a:gdLst/>
            <a:ahLst/>
            <a:cxnLst/>
            <a:rect l="l" t="t" r="r" b="b"/>
            <a:pathLst>
              <a:path w="5334000" h="1066800">
                <a:moveTo>
                  <a:pt x="0" y="533400"/>
                </a:moveTo>
                <a:lnTo>
                  <a:pt x="9141" y="488912"/>
                </a:lnTo>
                <a:lnTo>
                  <a:pt x="36083" y="445435"/>
                </a:lnTo>
                <a:lnTo>
                  <a:pt x="63578" y="417084"/>
                </a:lnTo>
                <a:lnTo>
                  <a:pt x="98450" y="389289"/>
                </a:lnTo>
                <a:lnTo>
                  <a:pt x="140484" y="362093"/>
                </a:lnTo>
                <a:lnTo>
                  <a:pt x="189468" y="335538"/>
                </a:lnTo>
                <a:lnTo>
                  <a:pt x="245188" y="309668"/>
                </a:lnTo>
                <a:lnTo>
                  <a:pt x="307428" y="284525"/>
                </a:lnTo>
                <a:lnTo>
                  <a:pt x="375976" y="260153"/>
                </a:lnTo>
                <a:lnTo>
                  <a:pt x="412549" y="248268"/>
                </a:lnTo>
                <a:lnTo>
                  <a:pt x="450618" y="236592"/>
                </a:lnTo>
                <a:lnTo>
                  <a:pt x="490157" y="225131"/>
                </a:lnTo>
                <a:lnTo>
                  <a:pt x="531139" y="213888"/>
                </a:lnTo>
                <a:lnTo>
                  <a:pt x="573538" y="202870"/>
                </a:lnTo>
                <a:lnTo>
                  <a:pt x="617327" y="192081"/>
                </a:lnTo>
                <a:lnTo>
                  <a:pt x="662478" y="181528"/>
                </a:lnTo>
                <a:lnTo>
                  <a:pt x="708966" y="171216"/>
                </a:lnTo>
                <a:lnTo>
                  <a:pt x="756763" y="161149"/>
                </a:lnTo>
                <a:lnTo>
                  <a:pt x="805843" y="151334"/>
                </a:lnTo>
                <a:lnTo>
                  <a:pt x="856180" y="141775"/>
                </a:lnTo>
                <a:lnTo>
                  <a:pt x="907745" y="132478"/>
                </a:lnTo>
                <a:lnTo>
                  <a:pt x="960513" y="123448"/>
                </a:lnTo>
                <a:lnTo>
                  <a:pt x="1014457" y="114691"/>
                </a:lnTo>
                <a:lnTo>
                  <a:pt x="1069550" y="106213"/>
                </a:lnTo>
                <a:lnTo>
                  <a:pt x="1125765" y="98017"/>
                </a:lnTo>
                <a:lnTo>
                  <a:pt x="1183076" y="90110"/>
                </a:lnTo>
                <a:lnTo>
                  <a:pt x="1241456" y="82497"/>
                </a:lnTo>
                <a:lnTo>
                  <a:pt x="1300878" y="75183"/>
                </a:lnTo>
                <a:lnTo>
                  <a:pt x="1361316" y="68174"/>
                </a:lnTo>
                <a:lnTo>
                  <a:pt x="1422742" y="61475"/>
                </a:lnTo>
                <a:lnTo>
                  <a:pt x="1485130" y="55092"/>
                </a:lnTo>
                <a:lnTo>
                  <a:pt x="1548453" y="49029"/>
                </a:lnTo>
                <a:lnTo>
                  <a:pt x="1612685" y="43292"/>
                </a:lnTo>
                <a:lnTo>
                  <a:pt x="1677798" y="37887"/>
                </a:lnTo>
                <a:lnTo>
                  <a:pt x="1743767" y="32818"/>
                </a:lnTo>
                <a:lnTo>
                  <a:pt x="1810564" y="28091"/>
                </a:lnTo>
                <a:lnTo>
                  <a:pt x="1878162" y="23712"/>
                </a:lnTo>
                <a:lnTo>
                  <a:pt x="1946535" y="19686"/>
                </a:lnTo>
                <a:lnTo>
                  <a:pt x="2015657" y="16018"/>
                </a:lnTo>
                <a:lnTo>
                  <a:pt x="2085499" y="12713"/>
                </a:lnTo>
                <a:lnTo>
                  <a:pt x="2156036" y="9777"/>
                </a:lnTo>
                <a:lnTo>
                  <a:pt x="2227241" y="7215"/>
                </a:lnTo>
                <a:lnTo>
                  <a:pt x="2299088" y="5032"/>
                </a:lnTo>
                <a:lnTo>
                  <a:pt x="2371548" y="3235"/>
                </a:lnTo>
                <a:lnTo>
                  <a:pt x="2444596" y="1827"/>
                </a:lnTo>
                <a:lnTo>
                  <a:pt x="2518205" y="815"/>
                </a:lnTo>
                <a:lnTo>
                  <a:pt x="2592349" y="204"/>
                </a:lnTo>
                <a:lnTo>
                  <a:pt x="2667000" y="0"/>
                </a:lnTo>
                <a:lnTo>
                  <a:pt x="2741650" y="204"/>
                </a:lnTo>
                <a:lnTo>
                  <a:pt x="2815794" y="815"/>
                </a:lnTo>
                <a:lnTo>
                  <a:pt x="2889403" y="1827"/>
                </a:lnTo>
                <a:lnTo>
                  <a:pt x="2962451" y="3235"/>
                </a:lnTo>
                <a:lnTo>
                  <a:pt x="3034911" y="5032"/>
                </a:lnTo>
                <a:lnTo>
                  <a:pt x="3106758" y="7215"/>
                </a:lnTo>
                <a:lnTo>
                  <a:pt x="3177963" y="9777"/>
                </a:lnTo>
                <a:lnTo>
                  <a:pt x="3248500" y="12713"/>
                </a:lnTo>
                <a:lnTo>
                  <a:pt x="3318342" y="16018"/>
                </a:lnTo>
                <a:lnTo>
                  <a:pt x="3387464" y="19686"/>
                </a:lnTo>
                <a:lnTo>
                  <a:pt x="3455837" y="23712"/>
                </a:lnTo>
                <a:lnTo>
                  <a:pt x="3523435" y="28091"/>
                </a:lnTo>
                <a:lnTo>
                  <a:pt x="3590232" y="32818"/>
                </a:lnTo>
                <a:lnTo>
                  <a:pt x="3656201" y="37887"/>
                </a:lnTo>
                <a:lnTo>
                  <a:pt x="3721314" y="43292"/>
                </a:lnTo>
                <a:lnTo>
                  <a:pt x="3785546" y="49029"/>
                </a:lnTo>
                <a:lnTo>
                  <a:pt x="3848869" y="55092"/>
                </a:lnTo>
                <a:lnTo>
                  <a:pt x="3911257" y="61475"/>
                </a:lnTo>
                <a:lnTo>
                  <a:pt x="3972683" y="68174"/>
                </a:lnTo>
                <a:lnTo>
                  <a:pt x="4033121" y="75183"/>
                </a:lnTo>
                <a:lnTo>
                  <a:pt x="4092543" y="82497"/>
                </a:lnTo>
                <a:lnTo>
                  <a:pt x="4150923" y="90110"/>
                </a:lnTo>
                <a:lnTo>
                  <a:pt x="4208234" y="98017"/>
                </a:lnTo>
                <a:lnTo>
                  <a:pt x="4264449" y="106213"/>
                </a:lnTo>
                <a:lnTo>
                  <a:pt x="4319542" y="114691"/>
                </a:lnTo>
                <a:lnTo>
                  <a:pt x="4373486" y="123448"/>
                </a:lnTo>
                <a:lnTo>
                  <a:pt x="4426254" y="132478"/>
                </a:lnTo>
                <a:lnTo>
                  <a:pt x="4477819" y="141775"/>
                </a:lnTo>
                <a:lnTo>
                  <a:pt x="4528156" y="151334"/>
                </a:lnTo>
                <a:lnTo>
                  <a:pt x="4577236" y="161149"/>
                </a:lnTo>
                <a:lnTo>
                  <a:pt x="4625033" y="171216"/>
                </a:lnTo>
                <a:lnTo>
                  <a:pt x="4671521" y="181528"/>
                </a:lnTo>
                <a:lnTo>
                  <a:pt x="4716672" y="192081"/>
                </a:lnTo>
                <a:lnTo>
                  <a:pt x="4760461" y="202870"/>
                </a:lnTo>
                <a:lnTo>
                  <a:pt x="4802860" y="213888"/>
                </a:lnTo>
                <a:lnTo>
                  <a:pt x="4843842" y="225131"/>
                </a:lnTo>
                <a:lnTo>
                  <a:pt x="4883381" y="236592"/>
                </a:lnTo>
                <a:lnTo>
                  <a:pt x="4921450" y="248268"/>
                </a:lnTo>
                <a:lnTo>
                  <a:pt x="4958023" y="260153"/>
                </a:lnTo>
                <a:lnTo>
                  <a:pt x="5026571" y="284525"/>
                </a:lnTo>
                <a:lnTo>
                  <a:pt x="5088811" y="309668"/>
                </a:lnTo>
                <a:lnTo>
                  <a:pt x="5144531" y="335538"/>
                </a:lnTo>
                <a:lnTo>
                  <a:pt x="5193515" y="362093"/>
                </a:lnTo>
                <a:lnTo>
                  <a:pt x="5235549" y="389289"/>
                </a:lnTo>
                <a:lnTo>
                  <a:pt x="5270421" y="417084"/>
                </a:lnTo>
                <a:lnTo>
                  <a:pt x="5297916" y="445435"/>
                </a:lnTo>
                <a:lnTo>
                  <a:pt x="5324858" y="488912"/>
                </a:lnTo>
                <a:lnTo>
                  <a:pt x="5334000" y="533400"/>
                </a:lnTo>
                <a:lnTo>
                  <a:pt x="5332975" y="548332"/>
                </a:lnTo>
                <a:lnTo>
                  <a:pt x="5317820" y="592499"/>
                </a:lnTo>
                <a:lnTo>
                  <a:pt x="5285104" y="635606"/>
                </a:lnTo>
                <a:lnTo>
                  <a:pt x="5253894" y="663685"/>
                </a:lnTo>
                <a:lnTo>
                  <a:pt x="5215414" y="691186"/>
                </a:lnTo>
                <a:lnTo>
                  <a:pt x="5169878" y="718066"/>
                </a:lnTo>
                <a:lnTo>
                  <a:pt x="5117500" y="744284"/>
                </a:lnTo>
                <a:lnTo>
                  <a:pt x="5058493" y="769796"/>
                </a:lnTo>
                <a:lnTo>
                  <a:pt x="4993072" y="794559"/>
                </a:lnTo>
                <a:lnTo>
                  <a:pt x="4921450" y="818531"/>
                </a:lnTo>
                <a:lnTo>
                  <a:pt x="4883381" y="830207"/>
                </a:lnTo>
                <a:lnTo>
                  <a:pt x="4843842" y="841668"/>
                </a:lnTo>
                <a:lnTo>
                  <a:pt x="4802860" y="852911"/>
                </a:lnTo>
                <a:lnTo>
                  <a:pt x="4760461" y="863929"/>
                </a:lnTo>
                <a:lnTo>
                  <a:pt x="4716672" y="874718"/>
                </a:lnTo>
                <a:lnTo>
                  <a:pt x="4671521" y="885271"/>
                </a:lnTo>
                <a:lnTo>
                  <a:pt x="4625033" y="895583"/>
                </a:lnTo>
                <a:lnTo>
                  <a:pt x="4577236" y="905650"/>
                </a:lnTo>
                <a:lnTo>
                  <a:pt x="4528156" y="915465"/>
                </a:lnTo>
                <a:lnTo>
                  <a:pt x="4477819" y="925024"/>
                </a:lnTo>
                <a:lnTo>
                  <a:pt x="4426254" y="934321"/>
                </a:lnTo>
                <a:lnTo>
                  <a:pt x="4373486" y="943351"/>
                </a:lnTo>
                <a:lnTo>
                  <a:pt x="4319542" y="952108"/>
                </a:lnTo>
                <a:lnTo>
                  <a:pt x="4264449" y="960586"/>
                </a:lnTo>
                <a:lnTo>
                  <a:pt x="4208234" y="968782"/>
                </a:lnTo>
                <a:lnTo>
                  <a:pt x="4150923" y="976689"/>
                </a:lnTo>
                <a:lnTo>
                  <a:pt x="4092543" y="984302"/>
                </a:lnTo>
                <a:lnTo>
                  <a:pt x="4033121" y="991616"/>
                </a:lnTo>
                <a:lnTo>
                  <a:pt x="3972683" y="998625"/>
                </a:lnTo>
                <a:lnTo>
                  <a:pt x="3911257" y="1005324"/>
                </a:lnTo>
                <a:lnTo>
                  <a:pt x="3848869" y="1011707"/>
                </a:lnTo>
                <a:lnTo>
                  <a:pt x="3785546" y="1017770"/>
                </a:lnTo>
                <a:lnTo>
                  <a:pt x="3721314" y="1023507"/>
                </a:lnTo>
                <a:lnTo>
                  <a:pt x="3656201" y="1028912"/>
                </a:lnTo>
                <a:lnTo>
                  <a:pt x="3590232" y="1033981"/>
                </a:lnTo>
                <a:lnTo>
                  <a:pt x="3523435" y="1038708"/>
                </a:lnTo>
                <a:lnTo>
                  <a:pt x="3455837" y="1043087"/>
                </a:lnTo>
                <a:lnTo>
                  <a:pt x="3387464" y="1047113"/>
                </a:lnTo>
                <a:lnTo>
                  <a:pt x="3318342" y="1050781"/>
                </a:lnTo>
                <a:lnTo>
                  <a:pt x="3248500" y="1054086"/>
                </a:lnTo>
                <a:lnTo>
                  <a:pt x="3177963" y="1057022"/>
                </a:lnTo>
                <a:lnTo>
                  <a:pt x="3106758" y="1059584"/>
                </a:lnTo>
                <a:lnTo>
                  <a:pt x="3034911" y="1061767"/>
                </a:lnTo>
                <a:lnTo>
                  <a:pt x="2962451" y="1063564"/>
                </a:lnTo>
                <a:lnTo>
                  <a:pt x="2889403" y="1064972"/>
                </a:lnTo>
                <a:lnTo>
                  <a:pt x="2815794" y="1065984"/>
                </a:lnTo>
                <a:lnTo>
                  <a:pt x="2741650" y="1066595"/>
                </a:lnTo>
                <a:lnTo>
                  <a:pt x="2667000" y="1066800"/>
                </a:lnTo>
                <a:lnTo>
                  <a:pt x="2592349" y="1066595"/>
                </a:lnTo>
                <a:lnTo>
                  <a:pt x="2518205" y="1065984"/>
                </a:lnTo>
                <a:lnTo>
                  <a:pt x="2444596" y="1064972"/>
                </a:lnTo>
                <a:lnTo>
                  <a:pt x="2371548" y="1063564"/>
                </a:lnTo>
                <a:lnTo>
                  <a:pt x="2299088" y="1061767"/>
                </a:lnTo>
                <a:lnTo>
                  <a:pt x="2227241" y="1059584"/>
                </a:lnTo>
                <a:lnTo>
                  <a:pt x="2156036" y="1057022"/>
                </a:lnTo>
                <a:lnTo>
                  <a:pt x="2085499" y="1054086"/>
                </a:lnTo>
                <a:lnTo>
                  <a:pt x="2015657" y="1050781"/>
                </a:lnTo>
                <a:lnTo>
                  <a:pt x="1946535" y="1047113"/>
                </a:lnTo>
                <a:lnTo>
                  <a:pt x="1878162" y="1043087"/>
                </a:lnTo>
                <a:lnTo>
                  <a:pt x="1810564" y="1038708"/>
                </a:lnTo>
                <a:lnTo>
                  <a:pt x="1743767" y="1033981"/>
                </a:lnTo>
                <a:lnTo>
                  <a:pt x="1677798" y="1028912"/>
                </a:lnTo>
                <a:lnTo>
                  <a:pt x="1612685" y="1023507"/>
                </a:lnTo>
                <a:lnTo>
                  <a:pt x="1548453" y="1017770"/>
                </a:lnTo>
                <a:lnTo>
                  <a:pt x="1485130" y="1011707"/>
                </a:lnTo>
                <a:lnTo>
                  <a:pt x="1422742" y="1005324"/>
                </a:lnTo>
                <a:lnTo>
                  <a:pt x="1361316" y="998625"/>
                </a:lnTo>
                <a:lnTo>
                  <a:pt x="1300878" y="991616"/>
                </a:lnTo>
                <a:lnTo>
                  <a:pt x="1241456" y="984302"/>
                </a:lnTo>
                <a:lnTo>
                  <a:pt x="1183076" y="976689"/>
                </a:lnTo>
                <a:lnTo>
                  <a:pt x="1125765" y="968782"/>
                </a:lnTo>
                <a:lnTo>
                  <a:pt x="1069550" y="960586"/>
                </a:lnTo>
                <a:lnTo>
                  <a:pt x="1014457" y="952108"/>
                </a:lnTo>
                <a:lnTo>
                  <a:pt x="960513" y="943351"/>
                </a:lnTo>
                <a:lnTo>
                  <a:pt x="907745" y="934321"/>
                </a:lnTo>
                <a:lnTo>
                  <a:pt x="856180" y="925024"/>
                </a:lnTo>
                <a:lnTo>
                  <a:pt x="805843" y="915465"/>
                </a:lnTo>
                <a:lnTo>
                  <a:pt x="756763" y="905650"/>
                </a:lnTo>
                <a:lnTo>
                  <a:pt x="708966" y="895583"/>
                </a:lnTo>
                <a:lnTo>
                  <a:pt x="662478" y="885271"/>
                </a:lnTo>
                <a:lnTo>
                  <a:pt x="617327" y="874718"/>
                </a:lnTo>
                <a:lnTo>
                  <a:pt x="573538" y="863929"/>
                </a:lnTo>
                <a:lnTo>
                  <a:pt x="531139" y="852911"/>
                </a:lnTo>
                <a:lnTo>
                  <a:pt x="490157" y="841668"/>
                </a:lnTo>
                <a:lnTo>
                  <a:pt x="450618" y="830207"/>
                </a:lnTo>
                <a:lnTo>
                  <a:pt x="412549" y="818531"/>
                </a:lnTo>
                <a:lnTo>
                  <a:pt x="375976" y="806646"/>
                </a:lnTo>
                <a:lnTo>
                  <a:pt x="307428" y="782274"/>
                </a:lnTo>
                <a:lnTo>
                  <a:pt x="245188" y="757131"/>
                </a:lnTo>
                <a:lnTo>
                  <a:pt x="189468" y="731261"/>
                </a:lnTo>
                <a:lnTo>
                  <a:pt x="140484" y="704706"/>
                </a:lnTo>
                <a:lnTo>
                  <a:pt x="98450" y="677510"/>
                </a:lnTo>
                <a:lnTo>
                  <a:pt x="63578" y="649715"/>
                </a:lnTo>
                <a:lnTo>
                  <a:pt x="36083" y="621364"/>
                </a:lnTo>
                <a:lnTo>
                  <a:pt x="9141" y="577887"/>
                </a:lnTo>
                <a:lnTo>
                  <a:pt x="0" y="53340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62300" y="152400"/>
            <a:ext cx="5867400" cy="144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162300" y="152400"/>
            <a:ext cx="5867400" cy="1341755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658495" marR="650875" algn="ctr">
              <a:lnSpc>
                <a:spcPct val="100000"/>
              </a:lnSpc>
              <a:spcBef>
                <a:spcPts val="390"/>
              </a:spcBef>
            </a:pPr>
            <a:r>
              <a:rPr sz="28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PENGUSAHA KENA </a:t>
            </a:r>
            <a:r>
              <a:rPr sz="2800" u="heavy" spc="-4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PAJAK </a:t>
            </a:r>
            <a:r>
              <a:rPr sz="2800" spc="-4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(PKP) 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28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1 </a:t>
            </a:r>
            <a:r>
              <a:rPr sz="28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angka</a:t>
            </a:r>
            <a:r>
              <a:rPr sz="28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8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15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0" y="2895600"/>
            <a:ext cx="6172200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0" y="2895600"/>
            <a:ext cx="6172200" cy="914400"/>
          </a:xfrm>
          <a:custGeom>
            <a:avLst/>
            <a:gdLst/>
            <a:ahLst/>
            <a:cxnLst/>
            <a:rect l="l" t="t" r="r" b="b"/>
            <a:pathLst>
              <a:path w="6172200" h="914400">
                <a:moveTo>
                  <a:pt x="0" y="114046"/>
                </a:moveTo>
                <a:lnTo>
                  <a:pt x="8961" y="69651"/>
                </a:lnTo>
                <a:lnTo>
                  <a:pt x="33400" y="33400"/>
                </a:lnTo>
                <a:lnTo>
                  <a:pt x="69651" y="8961"/>
                </a:lnTo>
                <a:lnTo>
                  <a:pt x="114045" y="0"/>
                </a:lnTo>
                <a:lnTo>
                  <a:pt x="6058154" y="0"/>
                </a:lnTo>
                <a:lnTo>
                  <a:pt x="6102548" y="8961"/>
                </a:lnTo>
                <a:lnTo>
                  <a:pt x="6138799" y="33400"/>
                </a:lnTo>
                <a:lnTo>
                  <a:pt x="6163238" y="69651"/>
                </a:lnTo>
                <a:lnTo>
                  <a:pt x="6172200" y="114046"/>
                </a:lnTo>
                <a:lnTo>
                  <a:pt x="6172200" y="800354"/>
                </a:lnTo>
                <a:lnTo>
                  <a:pt x="6163238" y="844748"/>
                </a:lnTo>
                <a:lnTo>
                  <a:pt x="6138798" y="880999"/>
                </a:lnTo>
                <a:lnTo>
                  <a:pt x="6102548" y="905438"/>
                </a:lnTo>
                <a:lnTo>
                  <a:pt x="6058154" y="914400"/>
                </a:lnTo>
                <a:lnTo>
                  <a:pt x="114045" y="914400"/>
                </a:lnTo>
                <a:lnTo>
                  <a:pt x="69651" y="905438"/>
                </a:lnTo>
                <a:lnTo>
                  <a:pt x="33401" y="880999"/>
                </a:lnTo>
                <a:lnTo>
                  <a:pt x="8961" y="844748"/>
                </a:lnTo>
                <a:lnTo>
                  <a:pt x="0" y="800354"/>
                </a:lnTo>
                <a:lnTo>
                  <a:pt x="0" y="114046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28135" y="2944495"/>
            <a:ext cx="5011420" cy="76009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882775" marR="5080" indent="-1870710">
              <a:lnSpc>
                <a:spcPts val="2860"/>
              </a:lnSpc>
              <a:spcBef>
                <a:spcPts val="210"/>
              </a:spcBef>
            </a:pPr>
            <a:r>
              <a:rPr sz="2400" spc="-50" dirty="0">
                <a:latin typeface="Arial" panose="020B0604020202020204"/>
                <a:cs typeface="Arial" panose="020B0604020202020204"/>
              </a:rPr>
              <a:t>YANG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MELAKUKAN PENYERAHAN 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BKP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/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JKP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28800" y="5486399"/>
            <a:ext cx="8534400" cy="137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28800" y="5486399"/>
            <a:ext cx="8534400" cy="1371600"/>
          </a:xfrm>
          <a:custGeom>
            <a:avLst/>
            <a:gdLst/>
            <a:ahLst/>
            <a:cxnLst/>
            <a:rect l="l" t="t" r="r" b="b"/>
            <a:pathLst>
              <a:path w="8534400" h="1371600">
                <a:moveTo>
                  <a:pt x="0" y="1371599"/>
                </a:moveTo>
                <a:lnTo>
                  <a:pt x="8534400" y="1371599"/>
                </a:lnTo>
                <a:lnTo>
                  <a:pt x="8534400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34895" y="4567809"/>
            <a:ext cx="8522335" cy="218630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868295" marR="2689225" indent="-158750">
              <a:lnSpc>
                <a:spcPts val="2390"/>
              </a:lnSpc>
              <a:spcBef>
                <a:spcPts val="190"/>
              </a:spcBef>
            </a:pPr>
            <a:r>
              <a:rPr sz="2000" spc="-35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dirty="0">
                <a:latin typeface="Arial" panose="020B0604020202020204"/>
                <a:cs typeface="Arial" panose="020B0604020202020204"/>
              </a:rPr>
              <a:t>DIKENAKAN </a:t>
            </a:r>
            <a:r>
              <a:rPr sz="2000" spc="-30" dirty="0">
                <a:latin typeface="Arial" panose="020B0604020202020204"/>
                <a:cs typeface="Arial" panose="020B0604020202020204"/>
              </a:rPr>
              <a:t>PAJAK  </a:t>
            </a:r>
            <a:r>
              <a:rPr sz="2000" dirty="0">
                <a:latin typeface="Arial" panose="020B0604020202020204"/>
                <a:cs typeface="Arial" panose="020B0604020202020204"/>
              </a:rPr>
              <a:t>BERDASARKAN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UU</a:t>
            </a:r>
            <a:r>
              <a:rPr sz="2000" u="heavy" spc="-4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PPN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>
              <a:latin typeface="Times New Roman" panose="02020603050405020304"/>
              <a:cs typeface="Times New Roman" panose="02020603050405020304"/>
            </a:endParaRPr>
          </a:p>
          <a:p>
            <a:pPr marL="391160">
              <a:lnSpc>
                <a:spcPct val="100000"/>
              </a:lnSpc>
            </a:pPr>
            <a:r>
              <a:rPr sz="1500" spc="-5" dirty="0">
                <a:latin typeface="Arial" panose="020B0604020202020204"/>
                <a:cs typeface="Arial" panose="020B0604020202020204"/>
              </a:rPr>
              <a:t>TIDAK TERMASUK </a:t>
            </a:r>
            <a:r>
              <a:rPr sz="15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PENGUSAHA</a:t>
            </a:r>
            <a:r>
              <a:rPr sz="1500" spc="-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KECIL, </a:t>
            </a:r>
            <a:r>
              <a:rPr sz="1500" spc="-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KECUALI </a:t>
            </a:r>
            <a:r>
              <a:rPr sz="15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PENGUSAHA</a:t>
            </a:r>
            <a:r>
              <a:rPr sz="1500" spc="-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KECIL </a:t>
            </a:r>
            <a:r>
              <a:rPr sz="1500" spc="-35" dirty="0">
                <a:latin typeface="Arial" panose="020B0604020202020204"/>
                <a:cs typeface="Arial" panose="020B0604020202020204"/>
              </a:rPr>
              <a:t>YANG</a:t>
            </a:r>
            <a:r>
              <a:rPr sz="1500" spc="-130" dirty="0">
                <a:latin typeface="Arial" panose="020B0604020202020204"/>
                <a:cs typeface="Arial" panose="020B0604020202020204"/>
              </a:rPr>
              <a:t>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MEMILIH</a:t>
            </a:r>
            <a:endParaRPr sz="1500">
              <a:latin typeface="Arial" panose="020B0604020202020204"/>
              <a:cs typeface="Arial" panose="020B0604020202020204"/>
            </a:endParaRPr>
          </a:p>
          <a:p>
            <a:pPr marL="222250" marR="222250" algn="ctr">
              <a:lnSpc>
                <a:spcPct val="100000"/>
              </a:lnSpc>
            </a:pPr>
            <a:r>
              <a:rPr sz="1500" spc="-5" dirty="0">
                <a:latin typeface="Arial" panose="020B0604020202020204"/>
                <a:cs typeface="Arial" panose="020B0604020202020204"/>
              </a:rPr>
              <a:t>UNTUK DIKUKUHKAN SEBAGAI </a:t>
            </a:r>
            <a:r>
              <a:rPr sz="1500" u="heavy" spc="-5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PKP</a:t>
            </a:r>
            <a:r>
              <a:rPr sz="1500" spc="-55" dirty="0">
                <a:latin typeface="Arial" panose="020B0604020202020204"/>
                <a:cs typeface="Arial" panose="020B0604020202020204"/>
              </a:rPr>
              <a:t>. </a:t>
            </a:r>
            <a:r>
              <a:rPr sz="1500" spc="-15" dirty="0">
                <a:latin typeface="Arial" panose="020B0604020202020204"/>
                <a:cs typeface="Arial" panose="020B0604020202020204"/>
              </a:rPr>
              <a:t>Tidak </a:t>
            </a:r>
            <a:r>
              <a:rPr sz="1500" dirty="0">
                <a:latin typeface="Arial" panose="020B0604020202020204"/>
                <a:cs typeface="Arial" panose="020B0604020202020204"/>
              </a:rPr>
              <a:t>termasuk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Pengusaha Kecil </a:t>
            </a:r>
            <a:r>
              <a:rPr sz="1500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batasannya  </a:t>
            </a:r>
            <a:r>
              <a:rPr sz="1500" dirty="0">
                <a:latin typeface="Arial" panose="020B0604020202020204"/>
                <a:cs typeface="Arial" panose="020B0604020202020204"/>
              </a:rPr>
              <a:t>ditentukan oleh Menteri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Keuangan. Pengusaha Kecil (KepMenKeu.no.552/KMK.04/2000 </a:t>
            </a:r>
            <a:r>
              <a:rPr sz="1500" dirty="0">
                <a:latin typeface="Arial" panose="020B0604020202020204"/>
                <a:cs typeface="Arial" panose="020B0604020202020204"/>
              </a:rPr>
              <a:t>diganti 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no.571/KMK.03/2003 </a:t>
            </a:r>
            <a:r>
              <a:rPr sz="1500" spc="-30" dirty="0">
                <a:latin typeface="Arial" panose="020B0604020202020204"/>
                <a:cs typeface="Arial" panose="020B0604020202020204"/>
              </a:rPr>
              <a:t>Yaitu </a:t>
            </a:r>
            <a:r>
              <a:rPr sz="1500" dirty="0">
                <a:latin typeface="Arial" panose="020B0604020202020204"/>
                <a:cs typeface="Arial" panose="020B0604020202020204"/>
              </a:rPr>
              <a:t>pengusaha </a:t>
            </a:r>
            <a:r>
              <a:rPr sz="1500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1500" dirty="0">
                <a:latin typeface="Arial" panose="020B0604020202020204"/>
                <a:cs typeface="Arial" panose="020B0604020202020204"/>
              </a:rPr>
              <a:t>omset /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peredarannya </a:t>
            </a:r>
            <a:r>
              <a:rPr sz="1500" dirty="0">
                <a:latin typeface="Arial" panose="020B0604020202020204"/>
                <a:cs typeface="Arial" panose="020B0604020202020204"/>
              </a:rPr>
              <a:t>: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Barang Kena Pajak </a:t>
            </a:r>
            <a:r>
              <a:rPr sz="1500" dirty="0">
                <a:latin typeface="Arial" panose="020B0604020202020204"/>
                <a:cs typeface="Arial" panose="020B0604020202020204"/>
              </a:rPr>
              <a:t>:  Rp.600.000.000,- /tahun, Jasa Kena Pajak :</a:t>
            </a:r>
            <a:r>
              <a:rPr sz="1500" spc="-100" dirty="0">
                <a:latin typeface="Arial" panose="020B0604020202020204"/>
                <a:cs typeface="Arial" panose="020B0604020202020204"/>
              </a:rPr>
              <a:t> </a:t>
            </a:r>
            <a:r>
              <a:rPr sz="1500" spc="-5" dirty="0">
                <a:latin typeface="Arial" panose="020B0604020202020204"/>
                <a:cs typeface="Arial" panose="020B0604020202020204"/>
              </a:rPr>
              <a:t>Rp.600.000.000,-/tahun,</a:t>
            </a:r>
            <a:endParaRPr sz="1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29300" y="1752600"/>
            <a:ext cx="533400" cy="304800"/>
          </a:xfrm>
          <a:custGeom>
            <a:avLst/>
            <a:gdLst/>
            <a:ahLst/>
            <a:cxnLst/>
            <a:rect l="l" t="t" r="r" b="b"/>
            <a:pathLst>
              <a:path w="533400" h="304800">
                <a:moveTo>
                  <a:pt x="533400" y="127000"/>
                </a:moveTo>
                <a:lnTo>
                  <a:pt x="0" y="127000"/>
                </a:lnTo>
                <a:lnTo>
                  <a:pt x="266700" y="304800"/>
                </a:lnTo>
                <a:lnTo>
                  <a:pt x="533400" y="127000"/>
                </a:lnTo>
                <a:close/>
              </a:path>
              <a:path w="533400" h="304800">
                <a:moveTo>
                  <a:pt x="386714" y="0"/>
                </a:moveTo>
                <a:lnTo>
                  <a:pt x="146685" y="0"/>
                </a:lnTo>
                <a:lnTo>
                  <a:pt x="146685" y="127000"/>
                </a:lnTo>
                <a:lnTo>
                  <a:pt x="386714" y="127000"/>
                </a:lnTo>
                <a:lnTo>
                  <a:pt x="3867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29300" y="1752600"/>
            <a:ext cx="533400" cy="304800"/>
          </a:xfrm>
          <a:custGeom>
            <a:avLst/>
            <a:gdLst/>
            <a:ahLst/>
            <a:cxnLst/>
            <a:rect l="l" t="t" r="r" b="b"/>
            <a:pathLst>
              <a:path w="533400" h="304800">
                <a:moveTo>
                  <a:pt x="146685" y="0"/>
                </a:moveTo>
                <a:lnTo>
                  <a:pt x="146685" y="127000"/>
                </a:lnTo>
                <a:lnTo>
                  <a:pt x="0" y="127000"/>
                </a:lnTo>
                <a:lnTo>
                  <a:pt x="266700" y="304800"/>
                </a:lnTo>
                <a:lnTo>
                  <a:pt x="533400" y="127000"/>
                </a:lnTo>
                <a:lnTo>
                  <a:pt x="386714" y="127000"/>
                </a:lnTo>
                <a:lnTo>
                  <a:pt x="386714" y="0"/>
                </a:lnTo>
                <a:lnTo>
                  <a:pt x="146685" y="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62500" y="2057400"/>
            <a:ext cx="2667000" cy="506095"/>
          </a:xfrm>
          <a:custGeom>
            <a:avLst/>
            <a:gdLst/>
            <a:ahLst/>
            <a:cxnLst/>
            <a:rect l="l" t="t" r="r" b="b"/>
            <a:pathLst>
              <a:path w="2667000" h="506094">
                <a:moveTo>
                  <a:pt x="2582672" y="0"/>
                </a:moveTo>
                <a:lnTo>
                  <a:pt x="84327" y="0"/>
                </a:lnTo>
                <a:lnTo>
                  <a:pt x="51488" y="6621"/>
                </a:lnTo>
                <a:lnTo>
                  <a:pt x="24685" y="24685"/>
                </a:lnTo>
                <a:lnTo>
                  <a:pt x="6621" y="51488"/>
                </a:lnTo>
                <a:lnTo>
                  <a:pt x="0" y="84327"/>
                </a:lnTo>
                <a:lnTo>
                  <a:pt x="0" y="421639"/>
                </a:lnTo>
                <a:lnTo>
                  <a:pt x="6621" y="454479"/>
                </a:lnTo>
                <a:lnTo>
                  <a:pt x="24685" y="481282"/>
                </a:lnTo>
                <a:lnTo>
                  <a:pt x="51488" y="499346"/>
                </a:lnTo>
                <a:lnTo>
                  <a:pt x="84327" y="505967"/>
                </a:lnTo>
                <a:lnTo>
                  <a:pt x="2582672" y="505967"/>
                </a:lnTo>
                <a:lnTo>
                  <a:pt x="2615511" y="499346"/>
                </a:lnTo>
                <a:lnTo>
                  <a:pt x="2642314" y="481282"/>
                </a:lnTo>
                <a:lnTo>
                  <a:pt x="2660378" y="454479"/>
                </a:lnTo>
                <a:lnTo>
                  <a:pt x="2667000" y="421639"/>
                </a:lnTo>
                <a:lnTo>
                  <a:pt x="2667000" y="84327"/>
                </a:lnTo>
                <a:lnTo>
                  <a:pt x="2660378" y="51488"/>
                </a:lnTo>
                <a:lnTo>
                  <a:pt x="2642314" y="24685"/>
                </a:lnTo>
                <a:lnTo>
                  <a:pt x="2615511" y="6621"/>
                </a:lnTo>
                <a:lnTo>
                  <a:pt x="2582672" y="0"/>
                </a:lnTo>
                <a:close/>
              </a:path>
            </a:pathLst>
          </a:custGeom>
          <a:solidFill>
            <a:srgbClr val="B7B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62500" y="2057400"/>
            <a:ext cx="2667000" cy="506095"/>
          </a:xfrm>
          <a:custGeom>
            <a:avLst/>
            <a:gdLst/>
            <a:ahLst/>
            <a:cxnLst/>
            <a:rect l="l" t="t" r="r" b="b"/>
            <a:pathLst>
              <a:path w="2667000" h="506094">
                <a:moveTo>
                  <a:pt x="0" y="84327"/>
                </a:moveTo>
                <a:lnTo>
                  <a:pt x="6621" y="51488"/>
                </a:lnTo>
                <a:lnTo>
                  <a:pt x="24685" y="24685"/>
                </a:lnTo>
                <a:lnTo>
                  <a:pt x="51488" y="6621"/>
                </a:lnTo>
                <a:lnTo>
                  <a:pt x="84327" y="0"/>
                </a:lnTo>
                <a:lnTo>
                  <a:pt x="2582672" y="0"/>
                </a:lnTo>
                <a:lnTo>
                  <a:pt x="2615511" y="6621"/>
                </a:lnTo>
                <a:lnTo>
                  <a:pt x="2642314" y="24685"/>
                </a:lnTo>
                <a:lnTo>
                  <a:pt x="2660378" y="51488"/>
                </a:lnTo>
                <a:lnTo>
                  <a:pt x="2667000" y="84327"/>
                </a:lnTo>
                <a:lnTo>
                  <a:pt x="2667000" y="421639"/>
                </a:lnTo>
                <a:lnTo>
                  <a:pt x="2660378" y="454479"/>
                </a:lnTo>
                <a:lnTo>
                  <a:pt x="2642314" y="481282"/>
                </a:lnTo>
                <a:lnTo>
                  <a:pt x="2615511" y="499346"/>
                </a:lnTo>
                <a:lnTo>
                  <a:pt x="2582672" y="505967"/>
                </a:lnTo>
                <a:lnTo>
                  <a:pt x="84327" y="505967"/>
                </a:lnTo>
                <a:lnTo>
                  <a:pt x="51488" y="499346"/>
                </a:lnTo>
                <a:lnTo>
                  <a:pt x="24685" y="481282"/>
                </a:lnTo>
                <a:lnTo>
                  <a:pt x="6621" y="454479"/>
                </a:lnTo>
                <a:lnTo>
                  <a:pt x="0" y="421639"/>
                </a:lnTo>
                <a:lnTo>
                  <a:pt x="0" y="84327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62500" y="2057400"/>
            <a:ext cx="2667000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768595" y="2080386"/>
            <a:ext cx="265493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745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PENGUSAHA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62600" y="3810000"/>
            <a:ext cx="1066800" cy="228600"/>
          </a:xfrm>
          <a:custGeom>
            <a:avLst/>
            <a:gdLst/>
            <a:ahLst/>
            <a:cxnLst/>
            <a:rect l="l" t="t" r="r" b="b"/>
            <a:pathLst>
              <a:path w="1066800" h="228600">
                <a:moveTo>
                  <a:pt x="1066800" y="71374"/>
                </a:moveTo>
                <a:lnTo>
                  <a:pt x="0" y="71374"/>
                </a:lnTo>
                <a:lnTo>
                  <a:pt x="533400" y="228600"/>
                </a:lnTo>
                <a:lnTo>
                  <a:pt x="1066800" y="71374"/>
                </a:lnTo>
                <a:close/>
              </a:path>
              <a:path w="1066800" h="228600">
                <a:moveTo>
                  <a:pt x="666750" y="0"/>
                </a:moveTo>
                <a:lnTo>
                  <a:pt x="400050" y="0"/>
                </a:lnTo>
                <a:lnTo>
                  <a:pt x="400050" y="71374"/>
                </a:lnTo>
                <a:lnTo>
                  <a:pt x="666750" y="71374"/>
                </a:lnTo>
                <a:lnTo>
                  <a:pt x="666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62600" y="3810000"/>
            <a:ext cx="1066800" cy="228600"/>
          </a:xfrm>
          <a:custGeom>
            <a:avLst/>
            <a:gdLst/>
            <a:ahLst/>
            <a:cxnLst/>
            <a:rect l="l" t="t" r="r" b="b"/>
            <a:pathLst>
              <a:path w="1066800" h="228600">
                <a:moveTo>
                  <a:pt x="0" y="71374"/>
                </a:moveTo>
                <a:lnTo>
                  <a:pt x="400050" y="71374"/>
                </a:lnTo>
                <a:lnTo>
                  <a:pt x="400050" y="0"/>
                </a:lnTo>
                <a:lnTo>
                  <a:pt x="666750" y="0"/>
                </a:lnTo>
                <a:lnTo>
                  <a:pt x="666750" y="71374"/>
                </a:lnTo>
                <a:lnTo>
                  <a:pt x="1066800" y="71374"/>
                </a:lnTo>
                <a:lnTo>
                  <a:pt x="533400" y="228600"/>
                </a:lnTo>
                <a:lnTo>
                  <a:pt x="0" y="71374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38800" y="5257800"/>
            <a:ext cx="1066800" cy="228600"/>
          </a:xfrm>
          <a:custGeom>
            <a:avLst/>
            <a:gdLst/>
            <a:ahLst/>
            <a:cxnLst/>
            <a:rect l="l" t="t" r="r" b="b"/>
            <a:pathLst>
              <a:path w="1066800" h="228600">
                <a:moveTo>
                  <a:pt x="1066800" y="71374"/>
                </a:moveTo>
                <a:lnTo>
                  <a:pt x="0" y="71374"/>
                </a:lnTo>
                <a:lnTo>
                  <a:pt x="533400" y="228600"/>
                </a:lnTo>
                <a:lnTo>
                  <a:pt x="1066800" y="71374"/>
                </a:lnTo>
                <a:close/>
              </a:path>
              <a:path w="1066800" h="228600">
                <a:moveTo>
                  <a:pt x="666750" y="0"/>
                </a:moveTo>
                <a:lnTo>
                  <a:pt x="400050" y="0"/>
                </a:lnTo>
                <a:lnTo>
                  <a:pt x="400050" y="71374"/>
                </a:lnTo>
                <a:lnTo>
                  <a:pt x="666750" y="71374"/>
                </a:lnTo>
                <a:lnTo>
                  <a:pt x="666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638800" y="5257800"/>
            <a:ext cx="1066800" cy="228600"/>
          </a:xfrm>
          <a:custGeom>
            <a:avLst/>
            <a:gdLst/>
            <a:ahLst/>
            <a:cxnLst/>
            <a:rect l="l" t="t" r="r" b="b"/>
            <a:pathLst>
              <a:path w="1066800" h="228600">
                <a:moveTo>
                  <a:pt x="0" y="71374"/>
                </a:moveTo>
                <a:lnTo>
                  <a:pt x="400050" y="71374"/>
                </a:lnTo>
                <a:lnTo>
                  <a:pt x="400050" y="0"/>
                </a:lnTo>
                <a:lnTo>
                  <a:pt x="666750" y="0"/>
                </a:lnTo>
                <a:lnTo>
                  <a:pt x="666750" y="71374"/>
                </a:lnTo>
                <a:lnTo>
                  <a:pt x="1066800" y="71374"/>
                </a:lnTo>
                <a:lnTo>
                  <a:pt x="533400" y="228600"/>
                </a:lnTo>
                <a:lnTo>
                  <a:pt x="0" y="71374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562600" y="2667000"/>
            <a:ext cx="1066800" cy="228600"/>
          </a:xfrm>
          <a:custGeom>
            <a:avLst/>
            <a:gdLst/>
            <a:ahLst/>
            <a:cxnLst/>
            <a:rect l="l" t="t" r="r" b="b"/>
            <a:pathLst>
              <a:path w="1066800" h="228600">
                <a:moveTo>
                  <a:pt x="1066800" y="71374"/>
                </a:moveTo>
                <a:lnTo>
                  <a:pt x="0" y="71374"/>
                </a:lnTo>
                <a:lnTo>
                  <a:pt x="533400" y="228600"/>
                </a:lnTo>
                <a:lnTo>
                  <a:pt x="1066800" y="71374"/>
                </a:lnTo>
                <a:close/>
              </a:path>
              <a:path w="1066800" h="228600">
                <a:moveTo>
                  <a:pt x="666750" y="0"/>
                </a:moveTo>
                <a:lnTo>
                  <a:pt x="400050" y="0"/>
                </a:lnTo>
                <a:lnTo>
                  <a:pt x="400050" y="71374"/>
                </a:lnTo>
                <a:lnTo>
                  <a:pt x="666750" y="71374"/>
                </a:lnTo>
                <a:lnTo>
                  <a:pt x="666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562600" y="2667000"/>
            <a:ext cx="1066800" cy="228600"/>
          </a:xfrm>
          <a:custGeom>
            <a:avLst/>
            <a:gdLst/>
            <a:ahLst/>
            <a:cxnLst/>
            <a:rect l="l" t="t" r="r" b="b"/>
            <a:pathLst>
              <a:path w="1066800" h="228600">
                <a:moveTo>
                  <a:pt x="0" y="71374"/>
                </a:moveTo>
                <a:lnTo>
                  <a:pt x="400050" y="71374"/>
                </a:lnTo>
                <a:lnTo>
                  <a:pt x="400050" y="0"/>
                </a:lnTo>
                <a:lnTo>
                  <a:pt x="666750" y="0"/>
                </a:lnTo>
                <a:lnTo>
                  <a:pt x="666750" y="71374"/>
                </a:lnTo>
                <a:lnTo>
                  <a:pt x="1066800" y="71374"/>
                </a:lnTo>
                <a:lnTo>
                  <a:pt x="533400" y="228600"/>
                </a:lnTo>
                <a:lnTo>
                  <a:pt x="0" y="71374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5700" y="2667000"/>
            <a:ext cx="4800600" cy="762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95700" y="2667000"/>
            <a:ext cx="4800600" cy="762000"/>
          </a:xfrm>
          <a:custGeom>
            <a:avLst/>
            <a:gdLst/>
            <a:ahLst/>
            <a:cxnLst/>
            <a:rect l="l" t="t" r="r" b="b"/>
            <a:pathLst>
              <a:path w="4800600" h="762000">
                <a:moveTo>
                  <a:pt x="0" y="381000"/>
                </a:moveTo>
                <a:lnTo>
                  <a:pt x="18702" y="333204"/>
                </a:lnTo>
                <a:lnTo>
                  <a:pt x="56414" y="298501"/>
                </a:lnTo>
                <a:lnTo>
                  <a:pt x="92306" y="275994"/>
                </a:lnTo>
                <a:lnTo>
                  <a:pt x="136472" y="254042"/>
                </a:lnTo>
                <a:lnTo>
                  <a:pt x="188630" y="232689"/>
                </a:lnTo>
                <a:lnTo>
                  <a:pt x="248499" y="211980"/>
                </a:lnTo>
                <a:lnTo>
                  <a:pt x="315797" y="191960"/>
                </a:lnTo>
                <a:lnTo>
                  <a:pt x="390244" y="172673"/>
                </a:lnTo>
                <a:lnTo>
                  <a:pt x="430060" y="163318"/>
                </a:lnTo>
                <a:lnTo>
                  <a:pt x="471557" y="154163"/>
                </a:lnTo>
                <a:lnTo>
                  <a:pt x="514701" y="145214"/>
                </a:lnTo>
                <a:lnTo>
                  <a:pt x="559457" y="136476"/>
                </a:lnTo>
                <a:lnTo>
                  <a:pt x="605788" y="127955"/>
                </a:lnTo>
                <a:lnTo>
                  <a:pt x="653661" y="119656"/>
                </a:lnTo>
                <a:lnTo>
                  <a:pt x="703040" y="111585"/>
                </a:lnTo>
                <a:lnTo>
                  <a:pt x="753889" y="103747"/>
                </a:lnTo>
                <a:lnTo>
                  <a:pt x="806174" y="96149"/>
                </a:lnTo>
                <a:lnTo>
                  <a:pt x="859859" y="88795"/>
                </a:lnTo>
                <a:lnTo>
                  <a:pt x="914910" y="81691"/>
                </a:lnTo>
                <a:lnTo>
                  <a:pt x="971291" y="74843"/>
                </a:lnTo>
                <a:lnTo>
                  <a:pt x="1028967" y="68257"/>
                </a:lnTo>
                <a:lnTo>
                  <a:pt x="1087902" y="61937"/>
                </a:lnTo>
                <a:lnTo>
                  <a:pt x="1148062" y="55890"/>
                </a:lnTo>
                <a:lnTo>
                  <a:pt x="1209412" y="50121"/>
                </a:lnTo>
                <a:lnTo>
                  <a:pt x="1271917" y="44636"/>
                </a:lnTo>
                <a:lnTo>
                  <a:pt x="1335540" y="39440"/>
                </a:lnTo>
                <a:lnTo>
                  <a:pt x="1400248" y="34539"/>
                </a:lnTo>
                <a:lnTo>
                  <a:pt x="1466004" y="29938"/>
                </a:lnTo>
                <a:lnTo>
                  <a:pt x="1532774" y="25643"/>
                </a:lnTo>
                <a:lnTo>
                  <a:pt x="1600523" y="21660"/>
                </a:lnTo>
                <a:lnTo>
                  <a:pt x="1669216" y="17993"/>
                </a:lnTo>
                <a:lnTo>
                  <a:pt x="1738817" y="14650"/>
                </a:lnTo>
                <a:lnTo>
                  <a:pt x="1809291" y="11634"/>
                </a:lnTo>
                <a:lnTo>
                  <a:pt x="1880603" y="8953"/>
                </a:lnTo>
                <a:lnTo>
                  <a:pt x="1952718" y="6611"/>
                </a:lnTo>
                <a:lnTo>
                  <a:pt x="2025600" y="4614"/>
                </a:lnTo>
                <a:lnTo>
                  <a:pt x="2099216" y="2968"/>
                </a:lnTo>
                <a:lnTo>
                  <a:pt x="2173528" y="1677"/>
                </a:lnTo>
                <a:lnTo>
                  <a:pt x="2248503" y="749"/>
                </a:lnTo>
                <a:lnTo>
                  <a:pt x="2324105" y="188"/>
                </a:lnTo>
                <a:lnTo>
                  <a:pt x="2400300" y="0"/>
                </a:lnTo>
                <a:lnTo>
                  <a:pt x="2476494" y="188"/>
                </a:lnTo>
                <a:lnTo>
                  <a:pt x="2552096" y="749"/>
                </a:lnTo>
                <a:lnTo>
                  <a:pt x="2627071" y="1677"/>
                </a:lnTo>
                <a:lnTo>
                  <a:pt x="2701383" y="2968"/>
                </a:lnTo>
                <a:lnTo>
                  <a:pt x="2774999" y="4614"/>
                </a:lnTo>
                <a:lnTo>
                  <a:pt x="2847881" y="6611"/>
                </a:lnTo>
                <a:lnTo>
                  <a:pt x="2919996" y="8953"/>
                </a:lnTo>
                <a:lnTo>
                  <a:pt x="2991308" y="11634"/>
                </a:lnTo>
                <a:lnTo>
                  <a:pt x="3061782" y="14650"/>
                </a:lnTo>
                <a:lnTo>
                  <a:pt x="3131383" y="17993"/>
                </a:lnTo>
                <a:lnTo>
                  <a:pt x="3200076" y="21660"/>
                </a:lnTo>
                <a:lnTo>
                  <a:pt x="3267825" y="25643"/>
                </a:lnTo>
                <a:lnTo>
                  <a:pt x="3334595" y="29938"/>
                </a:lnTo>
                <a:lnTo>
                  <a:pt x="3400351" y="34539"/>
                </a:lnTo>
                <a:lnTo>
                  <a:pt x="3465059" y="39440"/>
                </a:lnTo>
                <a:lnTo>
                  <a:pt x="3528682" y="44636"/>
                </a:lnTo>
                <a:lnTo>
                  <a:pt x="3591187" y="50121"/>
                </a:lnTo>
                <a:lnTo>
                  <a:pt x="3652537" y="55890"/>
                </a:lnTo>
                <a:lnTo>
                  <a:pt x="3712697" y="61937"/>
                </a:lnTo>
                <a:lnTo>
                  <a:pt x="3771632" y="68257"/>
                </a:lnTo>
                <a:lnTo>
                  <a:pt x="3829308" y="74843"/>
                </a:lnTo>
                <a:lnTo>
                  <a:pt x="3885689" y="81691"/>
                </a:lnTo>
                <a:lnTo>
                  <a:pt x="3940740" y="88795"/>
                </a:lnTo>
                <a:lnTo>
                  <a:pt x="3994425" y="96149"/>
                </a:lnTo>
                <a:lnTo>
                  <a:pt x="4046710" y="103747"/>
                </a:lnTo>
                <a:lnTo>
                  <a:pt x="4097559" y="111585"/>
                </a:lnTo>
                <a:lnTo>
                  <a:pt x="4146938" y="119656"/>
                </a:lnTo>
                <a:lnTo>
                  <a:pt x="4194811" y="127955"/>
                </a:lnTo>
                <a:lnTo>
                  <a:pt x="4241142" y="136476"/>
                </a:lnTo>
                <a:lnTo>
                  <a:pt x="4285898" y="145214"/>
                </a:lnTo>
                <a:lnTo>
                  <a:pt x="4329042" y="154163"/>
                </a:lnTo>
                <a:lnTo>
                  <a:pt x="4370539" y="163318"/>
                </a:lnTo>
                <a:lnTo>
                  <a:pt x="4410355" y="172673"/>
                </a:lnTo>
                <a:lnTo>
                  <a:pt x="4448455" y="182222"/>
                </a:lnTo>
                <a:lnTo>
                  <a:pt x="4519362" y="201881"/>
                </a:lnTo>
                <a:lnTo>
                  <a:pt x="4582981" y="222252"/>
                </a:lnTo>
                <a:lnTo>
                  <a:pt x="4639029" y="243288"/>
                </a:lnTo>
                <a:lnTo>
                  <a:pt x="4687226" y="264946"/>
                </a:lnTo>
                <a:lnTo>
                  <a:pt x="4727291" y="287181"/>
                </a:lnTo>
                <a:lnTo>
                  <a:pt x="4758942" y="309949"/>
                </a:lnTo>
                <a:lnTo>
                  <a:pt x="4790027" y="345001"/>
                </a:lnTo>
                <a:lnTo>
                  <a:pt x="4800600" y="381000"/>
                </a:lnTo>
                <a:lnTo>
                  <a:pt x="4799413" y="393095"/>
                </a:lnTo>
                <a:lnTo>
                  <a:pt x="4781897" y="428795"/>
                </a:lnTo>
                <a:lnTo>
                  <a:pt x="4744185" y="463498"/>
                </a:lnTo>
                <a:lnTo>
                  <a:pt x="4708293" y="486005"/>
                </a:lnTo>
                <a:lnTo>
                  <a:pt x="4664127" y="507957"/>
                </a:lnTo>
                <a:lnTo>
                  <a:pt x="4611969" y="529310"/>
                </a:lnTo>
                <a:lnTo>
                  <a:pt x="4552100" y="550019"/>
                </a:lnTo>
                <a:lnTo>
                  <a:pt x="4484802" y="570039"/>
                </a:lnTo>
                <a:lnTo>
                  <a:pt x="4410355" y="589326"/>
                </a:lnTo>
                <a:lnTo>
                  <a:pt x="4370539" y="598681"/>
                </a:lnTo>
                <a:lnTo>
                  <a:pt x="4329042" y="607836"/>
                </a:lnTo>
                <a:lnTo>
                  <a:pt x="4285898" y="616785"/>
                </a:lnTo>
                <a:lnTo>
                  <a:pt x="4241142" y="625523"/>
                </a:lnTo>
                <a:lnTo>
                  <a:pt x="4194811" y="634044"/>
                </a:lnTo>
                <a:lnTo>
                  <a:pt x="4146938" y="642343"/>
                </a:lnTo>
                <a:lnTo>
                  <a:pt x="4097559" y="650414"/>
                </a:lnTo>
                <a:lnTo>
                  <a:pt x="4046710" y="658252"/>
                </a:lnTo>
                <a:lnTo>
                  <a:pt x="3994425" y="665850"/>
                </a:lnTo>
                <a:lnTo>
                  <a:pt x="3940740" y="673204"/>
                </a:lnTo>
                <a:lnTo>
                  <a:pt x="3885689" y="680308"/>
                </a:lnTo>
                <a:lnTo>
                  <a:pt x="3829308" y="687156"/>
                </a:lnTo>
                <a:lnTo>
                  <a:pt x="3771632" y="693742"/>
                </a:lnTo>
                <a:lnTo>
                  <a:pt x="3712697" y="700062"/>
                </a:lnTo>
                <a:lnTo>
                  <a:pt x="3652537" y="706109"/>
                </a:lnTo>
                <a:lnTo>
                  <a:pt x="3591187" y="711878"/>
                </a:lnTo>
                <a:lnTo>
                  <a:pt x="3528682" y="717363"/>
                </a:lnTo>
                <a:lnTo>
                  <a:pt x="3465059" y="722559"/>
                </a:lnTo>
                <a:lnTo>
                  <a:pt x="3400351" y="727460"/>
                </a:lnTo>
                <a:lnTo>
                  <a:pt x="3334595" y="732061"/>
                </a:lnTo>
                <a:lnTo>
                  <a:pt x="3267825" y="736356"/>
                </a:lnTo>
                <a:lnTo>
                  <a:pt x="3200076" y="740339"/>
                </a:lnTo>
                <a:lnTo>
                  <a:pt x="3131383" y="744006"/>
                </a:lnTo>
                <a:lnTo>
                  <a:pt x="3061782" y="747349"/>
                </a:lnTo>
                <a:lnTo>
                  <a:pt x="2991308" y="750365"/>
                </a:lnTo>
                <a:lnTo>
                  <a:pt x="2919996" y="753046"/>
                </a:lnTo>
                <a:lnTo>
                  <a:pt x="2847881" y="755388"/>
                </a:lnTo>
                <a:lnTo>
                  <a:pt x="2774999" y="757385"/>
                </a:lnTo>
                <a:lnTo>
                  <a:pt x="2701383" y="759031"/>
                </a:lnTo>
                <a:lnTo>
                  <a:pt x="2627071" y="760322"/>
                </a:lnTo>
                <a:lnTo>
                  <a:pt x="2552096" y="761250"/>
                </a:lnTo>
                <a:lnTo>
                  <a:pt x="2476494" y="761811"/>
                </a:lnTo>
                <a:lnTo>
                  <a:pt x="2400300" y="762000"/>
                </a:lnTo>
                <a:lnTo>
                  <a:pt x="2324105" y="761811"/>
                </a:lnTo>
                <a:lnTo>
                  <a:pt x="2248503" y="761250"/>
                </a:lnTo>
                <a:lnTo>
                  <a:pt x="2173528" y="760322"/>
                </a:lnTo>
                <a:lnTo>
                  <a:pt x="2099216" y="759031"/>
                </a:lnTo>
                <a:lnTo>
                  <a:pt x="2025600" y="757385"/>
                </a:lnTo>
                <a:lnTo>
                  <a:pt x="1952718" y="755388"/>
                </a:lnTo>
                <a:lnTo>
                  <a:pt x="1880603" y="753046"/>
                </a:lnTo>
                <a:lnTo>
                  <a:pt x="1809291" y="750365"/>
                </a:lnTo>
                <a:lnTo>
                  <a:pt x="1738817" y="747349"/>
                </a:lnTo>
                <a:lnTo>
                  <a:pt x="1669216" y="744006"/>
                </a:lnTo>
                <a:lnTo>
                  <a:pt x="1600523" y="740339"/>
                </a:lnTo>
                <a:lnTo>
                  <a:pt x="1532774" y="736356"/>
                </a:lnTo>
                <a:lnTo>
                  <a:pt x="1466004" y="732061"/>
                </a:lnTo>
                <a:lnTo>
                  <a:pt x="1400248" y="727460"/>
                </a:lnTo>
                <a:lnTo>
                  <a:pt x="1335540" y="722559"/>
                </a:lnTo>
                <a:lnTo>
                  <a:pt x="1271917" y="717363"/>
                </a:lnTo>
                <a:lnTo>
                  <a:pt x="1209412" y="711878"/>
                </a:lnTo>
                <a:lnTo>
                  <a:pt x="1148062" y="706109"/>
                </a:lnTo>
                <a:lnTo>
                  <a:pt x="1087902" y="700062"/>
                </a:lnTo>
                <a:lnTo>
                  <a:pt x="1028967" y="693742"/>
                </a:lnTo>
                <a:lnTo>
                  <a:pt x="971291" y="687156"/>
                </a:lnTo>
                <a:lnTo>
                  <a:pt x="914910" y="680308"/>
                </a:lnTo>
                <a:lnTo>
                  <a:pt x="859859" y="673204"/>
                </a:lnTo>
                <a:lnTo>
                  <a:pt x="806174" y="665850"/>
                </a:lnTo>
                <a:lnTo>
                  <a:pt x="753889" y="658252"/>
                </a:lnTo>
                <a:lnTo>
                  <a:pt x="703040" y="650414"/>
                </a:lnTo>
                <a:lnTo>
                  <a:pt x="653661" y="642343"/>
                </a:lnTo>
                <a:lnTo>
                  <a:pt x="605788" y="634044"/>
                </a:lnTo>
                <a:lnTo>
                  <a:pt x="559457" y="625523"/>
                </a:lnTo>
                <a:lnTo>
                  <a:pt x="514701" y="616785"/>
                </a:lnTo>
                <a:lnTo>
                  <a:pt x="471557" y="607836"/>
                </a:lnTo>
                <a:lnTo>
                  <a:pt x="430060" y="598681"/>
                </a:lnTo>
                <a:lnTo>
                  <a:pt x="390244" y="589326"/>
                </a:lnTo>
                <a:lnTo>
                  <a:pt x="352144" y="579777"/>
                </a:lnTo>
                <a:lnTo>
                  <a:pt x="281237" y="560118"/>
                </a:lnTo>
                <a:lnTo>
                  <a:pt x="217618" y="539747"/>
                </a:lnTo>
                <a:lnTo>
                  <a:pt x="161570" y="518711"/>
                </a:lnTo>
                <a:lnTo>
                  <a:pt x="113373" y="497053"/>
                </a:lnTo>
                <a:lnTo>
                  <a:pt x="73308" y="474818"/>
                </a:lnTo>
                <a:lnTo>
                  <a:pt x="41657" y="452050"/>
                </a:lnTo>
                <a:lnTo>
                  <a:pt x="10572" y="416998"/>
                </a:lnTo>
                <a:lnTo>
                  <a:pt x="0" y="38100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76600" y="152400"/>
            <a:ext cx="563880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276600" y="152400"/>
            <a:ext cx="5638800" cy="1146810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161925" rIns="0" bIns="0" rtlCol="0">
            <a:spAutoFit/>
          </a:bodyPr>
          <a:lstStyle/>
          <a:p>
            <a:pPr marL="1496695">
              <a:lnSpc>
                <a:spcPct val="100000"/>
              </a:lnSpc>
              <a:spcBef>
                <a:spcPts val="1275"/>
              </a:spcBef>
            </a:pPr>
            <a:r>
              <a:rPr sz="32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PENGUSAHA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466215">
              <a:lnSpc>
                <a:spcPct val="100000"/>
              </a:lnSpc>
            </a:pPr>
            <a:r>
              <a:rPr sz="32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1 angka</a:t>
            </a:r>
            <a:r>
              <a:rPr sz="3200" u="heavy" spc="-13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32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14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6600" y="1600200"/>
            <a:ext cx="2286000" cy="714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276600" y="1600200"/>
            <a:ext cx="2286000" cy="344805"/>
          </a:xfrm>
          <a:prstGeom prst="rect">
            <a:avLst/>
          </a:prstGeom>
          <a:ln w="12192">
            <a:solidFill>
              <a:srgbClr val="29292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Arial" panose="020B0604020202020204"/>
                <a:cs typeface="Arial" panose="020B0604020202020204"/>
              </a:rPr>
              <a:t>ORANG</a:t>
            </a:r>
            <a:r>
              <a:rPr sz="20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PRIBADI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7000" y="1676400"/>
            <a:ext cx="2438400" cy="469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477000" y="1676400"/>
            <a:ext cx="2438400" cy="403860"/>
          </a:xfrm>
          <a:prstGeom prst="rect">
            <a:avLst/>
          </a:prstGeom>
          <a:ln w="12192">
            <a:solidFill>
              <a:srgbClr val="29292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695960">
              <a:lnSpc>
                <a:spcPct val="100000"/>
              </a:lnSpc>
              <a:spcBef>
                <a:spcPts val="275"/>
              </a:spcBef>
            </a:pPr>
            <a:r>
              <a:rPr sz="24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BADAN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494394" y="2605404"/>
            <a:ext cx="411480" cy="252729"/>
          </a:xfrm>
          <a:custGeom>
            <a:avLst/>
            <a:gdLst/>
            <a:ahLst/>
            <a:cxnLst/>
            <a:rect l="l" t="t" r="r" b="b"/>
            <a:pathLst>
              <a:path w="411479" h="252730">
                <a:moveTo>
                  <a:pt x="156718" y="16510"/>
                </a:moveTo>
                <a:lnTo>
                  <a:pt x="0" y="114300"/>
                </a:lnTo>
                <a:lnTo>
                  <a:pt x="95250" y="252475"/>
                </a:lnTo>
                <a:lnTo>
                  <a:pt x="110616" y="193548"/>
                </a:lnTo>
                <a:lnTo>
                  <a:pt x="176267" y="193548"/>
                </a:lnTo>
                <a:lnTo>
                  <a:pt x="229902" y="187611"/>
                </a:lnTo>
                <a:lnTo>
                  <a:pt x="280434" y="175175"/>
                </a:lnTo>
                <a:lnTo>
                  <a:pt x="323858" y="157103"/>
                </a:lnTo>
                <a:lnTo>
                  <a:pt x="359396" y="133905"/>
                </a:lnTo>
                <a:lnTo>
                  <a:pt x="386272" y="106087"/>
                </a:lnTo>
                <a:lnTo>
                  <a:pt x="402608" y="76176"/>
                </a:lnTo>
                <a:lnTo>
                  <a:pt x="198126" y="76176"/>
                </a:lnTo>
                <a:lnTo>
                  <a:pt x="141350" y="75565"/>
                </a:lnTo>
                <a:lnTo>
                  <a:pt x="156718" y="16510"/>
                </a:lnTo>
                <a:close/>
              </a:path>
              <a:path w="411479" h="252730">
                <a:moveTo>
                  <a:pt x="176267" y="193548"/>
                </a:moveTo>
                <a:lnTo>
                  <a:pt x="110616" y="193548"/>
                </a:lnTo>
                <a:lnTo>
                  <a:pt x="173037" y="193905"/>
                </a:lnTo>
                <a:lnTo>
                  <a:pt x="176267" y="193548"/>
                </a:lnTo>
                <a:close/>
              </a:path>
              <a:path w="411479" h="252730">
                <a:moveTo>
                  <a:pt x="407161" y="0"/>
                </a:moveTo>
                <a:lnTo>
                  <a:pt x="378167" y="25000"/>
                </a:lnTo>
                <a:lnTo>
                  <a:pt x="341916" y="45357"/>
                </a:lnTo>
                <a:lnTo>
                  <a:pt x="299259" y="60832"/>
                </a:lnTo>
                <a:lnTo>
                  <a:pt x="251046" y="71185"/>
                </a:lnTo>
                <a:lnTo>
                  <a:pt x="198126" y="76176"/>
                </a:lnTo>
                <a:lnTo>
                  <a:pt x="402608" y="76176"/>
                </a:lnTo>
                <a:lnTo>
                  <a:pt x="403710" y="74158"/>
                </a:lnTo>
                <a:lnTo>
                  <a:pt x="410932" y="38626"/>
                </a:lnTo>
                <a:lnTo>
                  <a:pt x="4071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586723" y="2247773"/>
            <a:ext cx="349885" cy="421005"/>
          </a:xfrm>
          <a:custGeom>
            <a:avLst/>
            <a:gdLst/>
            <a:ahLst/>
            <a:cxnLst/>
            <a:rect l="l" t="t" r="r" b="b"/>
            <a:pathLst>
              <a:path w="349884" h="421005">
                <a:moveTo>
                  <a:pt x="30733" y="0"/>
                </a:moveTo>
                <a:lnTo>
                  <a:pt x="0" y="117982"/>
                </a:lnTo>
                <a:lnTo>
                  <a:pt x="59087" y="136277"/>
                </a:lnTo>
                <a:lnTo>
                  <a:pt x="113770" y="158894"/>
                </a:lnTo>
                <a:lnTo>
                  <a:pt x="163399" y="185209"/>
                </a:lnTo>
                <a:lnTo>
                  <a:pt x="207326" y="214600"/>
                </a:lnTo>
                <a:lnTo>
                  <a:pt x="244903" y="246443"/>
                </a:lnTo>
                <a:lnTo>
                  <a:pt x="275481" y="280115"/>
                </a:lnTo>
                <a:lnTo>
                  <a:pt x="298411" y="314992"/>
                </a:lnTo>
                <a:lnTo>
                  <a:pt x="313045" y="350451"/>
                </a:lnTo>
                <a:lnTo>
                  <a:pt x="318735" y="385870"/>
                </a:lnTo>
                <a:lnTo>
                  <a:pt x="314832" y="420624"/>
                </a:lnTo>
                <a:lnTo>
                  <a:pt x="345567" y="302640"/>
                </a:lnTo>
                <a:lnTo>
                  <a:pt x="343779" y="232468"/>
                </a:lnTo>
                <a:lnTo>
                  <a:pt x="329145" y="197009"/>
                </a:lnTo>
                <a:lnTo>
                  <a:pt x="306215" y="162132"/>
                </a:lnTo>
                <a:lnTo>
                  <a:pt x="275637" y="128460"/>
                </a:lnTo>
                <a:lnTo>
                  <a:pt x="238060" y="96617"/>
                </a:lnTo>
                <a:lnTo>
                  <a:pt x="194133" y="67226"/>
                </a:lnTo>
                <a:lnTo>
                  <a:pt x="144504" y="40911"/>
                </a:lnTo>
                <a:lnTo>
                  <a:pt x="89821" y="18294"/>
                </a:lnTo>
                <a:lnTo>
                  <a:pt x="307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494394" y="2247773"/>
            <a:ext cx="441959" cy="610235"/>
          </a:xfrm>
          <a:custGeom>
            <a:avLst/>
            <a:gdLst/>
            <a:ahLst/>
            <a:cxnLst/>
            <a:rect l="l" t="t" r="r" b="b"/>
            <a:pathLst>
              <a:path w="441959" h="610235">
                <a:moveTo>
                  <a:pt x="407161" y="420624"/>
                </a:moveTo>
                <a:lnTo>
                  <a:pt x="405374" y="350451"/>
                </a:lnTo>
                <a:lnTo>
                  <a:pt x="390740" y="314992"/>
                </a:lnTo>
                <a:lnTo>
                  <a:pt x="367810" y="280115"/>
                </a:lnTo>
                <a:lnTo>
                  <a:pt x="337232" y="246443"/>
                </a:lnTo>
                <a:lnTo>
                  <a:pt x="299655" y="214600"/>
                </a:lnTo>
                <a:lnTo>
                  <a:pt x="255728" y="185209"/>
                </a:lnTo>
                <a:lnTo>
                  <a:pt x="206099" y="158894"/>
                </a:lnTo>
                <a:lnTo>
                  <a:pt x="151416" y="136277"/>
                </a:lnTo>
                <a:lnTo>
                  <a:pt x="92328" y="117982"/>
                </a:lnTo>
                <a:lnTo>
                  <a:pt x="123062" y="0"/>
                </a:lnTo>
                <a:lnTo>
                  <a:pt x="182150" y="18294"/>
                </a:lnTo>
                <a:lnTo>
                  <a:pt x="236833" y="40911"/>
                </a:lnTo>
                <a:lnTo>
                  <a:pt x="286462" y="67226"/>
                </a:lnTo>
                <a:lnTo>
                  <a:pt x="330389" y="96617"/>
                </a:lnTo>
                <a:lnTo>
                  <a:pt x="367966" y="128460"/>
                </a:lnTo>
                <a:lnTo>
                  <a:pt x="398544" y="162132"/>
                </a:lnTo>
                <a:lnTo>
                  <a:pt x="421474" y="197009"/>
                </a:lnTo>
                <a:lnTo>
                  <a:pt x="436108" y="232468"/>
                </a:lnTo>
                <a:lnTo>
                  <a:pt x="441798" y="267887"/>
                </a:lnTo>
                <a:lnTo>
                  <a:pt x="437896" y="302640"/>
                </a:lnTo>
                <a:lnTo>
                  <a:pt x="407161" y="420624"/>
                </a:lnTo>
                <a:lnTo>
                  <a:pt x="391668" y="455894"/>
                </a:lnTo>
                <a:lnTo>
                  <a:pt x="365477" y="486395"/>
                </a:lnTo>
                <a:lnTo>
                  <a:pt x="329634" y="511664"/>
                </a:lnTo>
                <a:lnTo>
                  <a:pt x="285182" y="531239"/>
                </a:lnTo>
                <a:lnTo>
                  <a:pt x="233166" y="544658"/>
                </a:lnTo>
                <a:lnTo>
                  <a:pt x="174629" y="551459"/>
                </a:lnTo>
                <a:lnTo>
                  <a:pt x="110616" y="551179"/>
                </a:lnTo>
                <a:lnTo>
                  <a:pt x="95250" y="610107"/>
                </a:lnTo>
                <a:lnTo>
                  <a:pt x="0" y="471931"/>
                </a:lnTo>
                <a:lnTo>
                  <a:pt x="156718" y="374141"/>
                </a:lnTo>
                <a:lnTo>
                  <a:pt x="141350" y="433197"/>
                </a:lnTo>
                <a:lnTo>
                  <a:pt x="198126" y="433808"/>
                </a:lnTo>
                <a:lnTo>
                  <a:pt x="251046" y="428817"/>
                </a:lnTo>
                <a:lnTo>
                  <a:pt x="299259" y="418464"/>
                </a:lnTo>
                <a:lnTo>
                  <a:pt x="341916" y="402989"/>
                </a:lnTo>
                <a:lnTo>
                  <a:pt x="378167" y="382632"/>
                </a:lnTo>
                <a:lnTo>
                  <a:pt x="407161" y="357631"/>
                </a:lnTo>
              </a:path>
            </a:pathLst>
          </a:custGeom>
          <a:ln w="12700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35427" y="2636901"/>
            <a:ext cx="497840" cy="382270"/>
          </a:xfrm>
          <a:custGeom>
            <a:avLst/>
            <a:gdLst/>
            <a:ahLst/>
            <a:cxnLst/>
            <a:rect l="l" t="t" r="r" b="b"/>
            <a:pathLst>
              <a:path w="497839" h="382269">
                <a:moveTo>
                  <a:pt x="0" y="0"/>
                </a:moveTo>
                <a:lnTo>
                  <a:pt x="20065" y="135636"/>
                </a:lnTo>
                <a:lnTo>
                  <a:pt x="51762" y="204170"/>
                </a:lnTo>
                <a:lnTo>
                  <a:pt x="81973" y="233503"/>
                </a:lnTo>
                <a:lnTo>
                  <a:pt x="120761" y="259000"/>
                </a:lnTo>
                <a:lnTo>
                  <a:pt x="167377" y="280253"/>
                </a:lnTo>
                <a:lnTo>
                  <a:pt x="221073" y="296852"/>
                </a:lnTo>
                <a:lnTo>
                  <a:pt x="281100" y="308388"/>
                </a:lnTo>
                <a:lnTo>
                  <a:pt x="346709" y="314451"/>
                </a:lnTo>
                <a:lnTo>
                  <a:pt x="356870" y="382270"/>
                </a:lnTo>
                <a:lnTo>
                  <a:pt x="497459" y="238251"/>
                </a:lnTo>
                <a:lnTo>
                  <a:pt x="412991" y="178815"/>
                </a:lnTo>
                <a:lnTo>
                  <a:pt x="326643" y="178815"/>
                </a:lnTo>
                <a:lnTo>
                  <a:pt x="261029" y="172747"/>
                </a:lnTo>
                <a:lnTo>
                  <a:pt x="200989" y="161198"/>
                </a:lnTo>
                <a:lnTo>
                  <a:pt x="147277" y="144584"/>
                </a:lnTo>
                <a:lnTo>
                  <a:pt x="100647" y="123317"/>
                </a:lnTo>
                <a:lnTo>
                  <a:pt x="61851" y="97811"/>
                </a:lnTo>
                <a:lnTo>
                  <a:pt x="31642" y="68480"/>
                </a:lnTo>
                <a:lnTo>
                  <a:pt x="10774" y="35739"/>
                </a:lnTo>
                <a:lnTo>
                  <a:pt x="0" y="0"/>
                </a:lnTo>
                <a:close/>
              </a:path>
              <a:path w="497839" h="382269">
                <a:moveTo>
                  <a:pt x="316610" y="110998"/>
                </a:moveTo>
                <a:lnTo>
                  <a:pt x="326643" y="178815"/>
                </a:lnTo>
                <a:lnTo>
                  <a:pt x="412991" y="178815"/>
                </a:lnTo>
                <a:lnTo>
                  <a:pt x="316610" y="1109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34956" y="2332354"/>
            <a:ext cx="438150" cy="369570"/>
          </a:xfrm>
          <a:custGeom>
            <a:avLst/>
            <a:gdLst/>
            <a:ahLst/>
            <a:cxnLst/>
            <a:rect l="l" t="t" r="r" b="b"/>
            <a:pathLst>
              <a:path w="438150" h="369569">
                <a:moveTo>
                  <a:pt x="417538" y="0"/>
                </a:moveTo>
                <a:lnTo>
                  <a:pt x="352562" y="12160"/>
                </a:lnTo>
                <a:lnTo>
                  <a:pt x="289776" y="29083"/>
                </a:lnTo>
                <a:lnTo>
                  <a:pt x="228984" y="50850"/>
                </a:lnTo>
                <a:lnTo>
                  <a:pt x="174407" y="76038"/>
                </a:lnTo>
                <a:lnTo>
                  <a:pt x="126448" y="104119"/>
                </a:lnTo>
                <a:lnTo>
                  <a:pt x="85508" y="134566"/>
                </a:lnTo>
                <a:lnTo>
                  <a:pt x="51991" y="166849"/>
                </a:lnTo>
                <a:lnTo>
                  <a:pt x="26299" y="200441"/>
                </a:lnTo>
                <a:lnTo>
                  <a:pt x="8834" y="234816"/>
                </a:lnTo>
                <a:lnTo>
                  <a:pt x="0" y="269443"/>
                </a:lnTo>
                <a:lnTo>
                  <a:pt x="197" y="303797"/>
                </a:lnTo>
                <a:lnTo>
                  <a:pt x="9830" y="337348"/>
                </a:lnTo>
                <a:lnTo>
                  <a:pt x="29299" y="369570"/>
                </a:lnTo>
                <a:lnTo>
                  <a:pt x="45608" y="337312"/>
                </a:lnTo>
                <a:lnTo>
                  <a:pt x="68800" y="306203"/>
                </a:lnTo>
                <a:lnTo>
                  <a:pt x="98339" y="276550"/>
                </a:lnTo>
                <a:lnTo>
                  <a:pt x="133685" y="248663"/>
                </a:lnTo>
                <a:lnTo>
                  <a:pt x="174302" y="222853"/>
                </a:lnTo>
                <a:lnTo>
                  <a:pt x="219650" y="199427"/>
                </a:lnTo>
                <a:lnTo>
                  <a:pt x="269192" y="178696"/>
                </a:lnTo>
                <a:lnTo>
                  <a:pt x="322391" y="160968"/>
                </a:lnTo>
                <a:lnTo>
                  <a:pt x="378708" y="146554"/>
                </a:lnTo>
                <a:lnTo>
                  <a:pt x="437604" y="135762"/>
                </a:lnTo>
                <a:lnTo>
                  <a:pt x="4175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34780" y="2332354"/>
            <a:ext cx="498475" cy="687070"/>
          </a:xfrm>
          <a:custGeom>
            <a:avLst/>
            <a:gdLst/>
            <a:ahLst/>
            <a:cxnLst/>
            <a:rect l="l" t="t" r="r" b="b"/>
            <a:pathLst>
              <a:path w="498475" h="687069">
                <a:moveTo>
                  <a:pt x="646" y="304546"/>
                </a:moveTo>
                <a:lnTo>
                  <a:pt x="32289" y="373026"/>
                </a:lnTo>
                <a:lnTo>
                  <a:pt x="62497" y="402357"/>
                </a:lnTo>
                <a:lnTo>
                  <a:pt x="101293" y="427863"/>
                </a:lnTo>
                <a:lnTo>
                  <a:pt x="147924" y="449130"/>
                </a:lnTo>
                <a:lnTo>
                  <a:pt x="201635" y="465744"/>
                </a:lnTo>
                <a:lnTo>
                  <a:pt x="261675" y="477293"/>
                </a:lnTo>
                <a:lnTo>
                  <a:pt x="327290" y="483362"/>
                </a:lnTo>
                <a:lnTo>
                  <a:pt x="317257" y="415544"/>
                </a:lnTo>
                <a:lnTo>
                  <a:pt x="498105" y="542798"/>
                </a:lnTo>
                <a:lnTo>
                  <a:pt x="357516" y="686816"/>
                </a:lnTo>
                <a:lnTo>
                  <a:pt x="347356" y="618998"/>
                </a:lnTo>
                <a:lnTo>
                  <a:pt x="281746" y="612934"/>
                </a:lnTo>
                <a:lnTo>
                  <a:pt x="221719" y="601398"/>
                </a:lnTo>
                <a:lnTo>
                  <a:pt x="168023" y="584799"/>
                </a:lnTo>
                <a:lnTo>
                  <a:pt x="121407" y="563546"/>
                </a:lnTo>
                <a:lnTo>
                  <a:pt x="82619" y="538049"/>
                </a:lnTo>
                <a:lnTo>
                  <a:pt x="52408" y="508716"/>
                </a:lnTo>
                <a:lnTo>
                  <a:pt x="31523" y="475957"/>
                </a:lnTo>
                <a:lnTo>
                  <a:pt x="646" y="304546"/>
                </a:lnTo>
                <a:lnTo>
                  <a:pt x="0" y="271702"/>
                </a:lnTo>
                <a:lnTo>
                  <a:pt x="7445" y="239009"/>
                </a:lnTo>
                <a:lnTo>
                  <a:pt x="44625" y="175523"/>
                </a:lnTo>
                <a:lnTo>
                  <a:pt x="73367" y="145453"/>
                </a:lnTo>
                <a:lnTo>
                  <a:pt x="108215" y="116982"/>
                </a:lnTo>
                <a:lnTo>
                  <a:pt x="148672" y="90472"/>
                </a:lnTo>
                <a:lnTo>
                  <a:pt x="194241" y="66284"/>
                </a:lnTo>
                <a:lnTo>
                  <a:pt x="244426" y="44781"/>
                </a:lnTo>
                <a:lnTo>
                  <a:pt x="298731" y="26324"/>
                </a:lnTo>
                <a:lnTo>
                  <a:pt x="356659" y="11277"/>
                </a:lnTo>
                <a:lnTo>
                  <a:pt x="417714" y="0"/>
                </a:lnTo>
                <a:lnTo>
                  <a:pt x="437780" y="135762"/>
                </a:lnTo>
                <a:lnTo>
                  <a:pt x="378883" y="146554"/>
                </a:lnTo>
                <a:lnTo>
                  <a:pt x="322566" y="160968"/>
                </a:lnTo>
                <a:lnTo>
                  <a:pt x="269368" y="178696"/>
                </a:lnTo>
                <a:lnTo>
                  <a:pt x="219825" y="199427"/>
                </a:lnTo>
                <a:lnTo>
                  <a:pt x="174477" y="222853"/>
                </a:lnTo>
                <a:lnTo>
                  <a:pt x="133861" y="248663"/>
                </a:lnTo>
                <a:lnTo>
                  <a:pt x="98514" y="276550"/>
                </a:lnTo>
                <a:lnTo>
                  <a:pt x="68976" y="306203"/>
                </a:lnTo>
                <a:lnTo>
                  <a:pt x="45783" y="337312"/>
                </a:lnTo>
                <a:lnTo>
                  <a:pt x="29475" y="369570"/>
                </a:lnTo>
              </a:path>
            </a:pathLst>
          </a:custGeom>
          <a:ln w="12700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24200" y="3810000"/>
            <a:ext cx="5943600" cy="29855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24200" y="3810000"/>
            <a:ext cx="5943600" cy="2985770"/>
          </a:xfrm>
          <a:custGeom>
            <a:avLst/>
            <a:gdLst/>
            <a:ahLst/>
            <a:cxnLst/>
            <a:rect l="l" t="t" r="r" b="b"/>
            <a:pathLst>
              <a:path w="5943600" h="2985770">
                <a:moveTo>
                  <a:pt x="0" y="497586"/>
                </a:moveTo>
                <a:lnTo>
                  <a:pt x="2277" y="449662"/>
                </a:lnTo>
                <a:lnTo>
                  <a:pt x="8971" y="403027"/>
                </a:lnTo>
                <a:lnTo>
                  <a:pt x="19873" y="357891"/>
                </a:lnTo>
                <a:lnTo>
                  <a:pt x="34774" y="314461"/>
                </a:lnTo>
                <a:lnTo>
                  <a:pt x="53466" y="272946"/>
                </a:lnTo>
                <a:lnTo>
                  <a:pt x="75740" y="233554"/>
                </a:lnTo>
                <a:lnTo>
                  <a:pt x="101389" y="196494"/>
                </a:lnTo>
                <a:lnTo>
                  <a:pt x="130203" y="161974"/>
                </a:lnTo>
                <a:lnTo>
                  <a:pt x="161974" y="130203"/>
                </a:lnTo>
                <a:lnTo>
                  <a:pt x="196494" y="101389"/>
                </a:lnTo>
                <a:lnTo>
                  <a:pt x="233554" y="75740"/>
                </a:lnTo>
                <a:lnTo>
                  <a:pt x="272946" y="53466"/>
                </a:lnTo>
                <a:lnTo>
                  <a:pt x="314461" y="34774"/>
                </a:lnTo>
                <a:lnTo>
                  <a:pt x="357891" y="19873"/>
                </a:lnTo>
                <a:lnTo>
                  <a:pt x="403027" y="8971"/>
                </a:lnTo>
                <a:lnTo>
                  <a:pt x="449662" y="2277"/>
                </a:lnTo>
                <a:lnTo>
                  <a:pt x="497586" y="0"/>
                </a:lnTo>
                <a:lnTo>
                  <a:pt x="5446014" y="0"/>
                </a:lnTo>
                <a:lnTo>
                  <a:pt x="5493937" y="2277"/>
                </a:lnTo>
                <a:lnTo>
                  <a:pt x="5540572" y="8971"/>
                </a:lnTo>
                <a:lnTo>
                  <a:pt x="5585708" y="19873"/>
                </a:lnTo>
                <a:lnTo>
                  <a:pt x="5629138" y="34774"/>
                </a:lnTo>
                <a:lnTo>
                  <a:pt x="5670653" y="53466"/>
                </a:lnTo>
                <a:lnTo>
                  <a:pt x="5710045" y="75740"/>
                </a:lnTo>
                <a:lnTo>
                  <a:pt x="5747105" y="101389"/>
                </a:lnTo>
                <a:lnTo>
                  <a:pt x="5781625" y="130203"/>
                </a:lnTo>
                <a:lnTo>
                  <a:pt x="5813396" y="161974"/>
                </a:lnTo>
                <a:lnTo>
                  <a:pt x="5842210" y="196494"/>
                </a:lnTo>
                <a:lnTo>
                  <a:pt x="5867859" y="233554"/>
                </a:lnTo>
                <a:lnTo>
                  <a:pt x="5890133" y="272946"/>
                </a:lnTo>
                <a:lnTo>
                  <a:pt x="5908825" y="314461"/>
                </a:lnTo>
                <a:lnTo>
                  <a:pt x="5923726" y="357891"/>
                </a:lnTo>
                <a:lnTo>
                  <a:pt x="5934628" y="403027"/>
                </a:lnTo>
                <a:lnTo>
                  <a:pt x="5941322" y="449662"/>
                </a:lnTo>
                <a:lnTo>
                  <a:pt x="5943600" y="497586"/>
                </a:lnTo>
                <a:lnTo>
                  <a:pt x="5943600" y="2487917"/>
                </a:lnTo>
                <a:lnTo>
                  <a:pt x="5941322" y="2535839"/>
                </a:lnTo>
                <a:lnTo>
                  <a:pt x="5934628" y="2582472"/>
                </a:lnTo>
                <a:lnTo>
                  <a:pt x="5923726" y="2627608"/>
                </a:lnTo>
                <a:lnTo>
                  <a:pt x="5908825" y="2671038"/>
                </a:lnTo>
                <a:lnTo>
                  <a:pt x="5890133" y="2712553"/>
                </a:lnTo>
                <a:lnTo>
                  <a:pt x="5867859" y="2751946"/>
                </a:lnTo>
                <a:lnTo>
                  <a:pt x="5842210" y="2789007"/>
                </a:lnTo>
                <a:lnTo>
                  <a:pt x="5813396" y="2823529"/>
                </a:lnTo>
                <a:lnTo>
                  <a:pt x="5781625" y="2855302"/>
                </a:lnTo>
                <a:lnTo>
                  <a:pt x="5747105" y="2884118"/>
                </a:lnTo>
                <a:lnTo>
                  <a:pt x="5710045" y="2909768"/>
                </a:lnTo>
                <a:lnTo>
                  <a:pt x="5670653" y="2932044"/>
                </a:lnTo>
                <a:lnTo>
                  <a:pt x="5629138" y="2950738"/>
                </a:lnTo>
                <a:lnTo>
                  <a:pt x="5585708" y="2965640"/>
                </a:lnTo>
                <a:lnTo>
                  <a:pt x="5540572" y="2976543"/>
                </a:lnTo>
                <a:lnTo>
                  <a:pt x="5493937" y="2983238"/>
                </a:lnTo>
                <a:lnTo>
                  <a:pt x="5446014" y="2985516"/>
                </a:lnTo>
                <a:lnTo>
                  <a:pt x="497586" y="2985516"/>
                </a:lnTo>
                <a:lnTo>
                  <a:pt x="449662" y="2983238"/>
                </a:lnTo>
                <a:lnTo>
                  <a:pt x="403027" y="2976543"/>
                </a:lnTo>
                <a:lnTo>
                  <a:pt x="357891" y="2965640"/>
                </a:lnTo>
                <a:lnTo>
                  <a:pt x="314461" y="2950738"/>
                </a:lnTo>
                <a:lnTo>
                  <a:pt x="272946" y="2932044"/>
                </a:lnTo>
                <a:lnTo>
                  <a:pt x="233554" y="2909768"/>
                </a:lnTo>
                <a:lnTo>
                  <a:pt x="196494" y="2884118"/>
                </a:lnTo>
                <a:lnTo>
                  <a:pt x="161974" y="2855302"/>
                </a:lnTo>
                <a:lnTo>
                  <a:pt x="130203" y="2823529"/>
                </a:lnTo>
                <a:lnTo>
                  <a:pt x="101389" y="2789007"/>
                </a:lnTo>
                <a:lnTo>
                  <a:pt x="75740" y="2751946"/>
                </a:lnTo>
                <a:lnTo>
                  <a:pt x="53466" y="2712553"/>
                </a:lnTo>
                <a:lnTo>
                  <a:pt x="34774" y="2671038"/>
                </a:lnTo>
                <a:lnTo>
                  <a:pt x="19873" y="2627608"/>
                </a:lnTo>
                <a:lnTo>
                  <a:pt x="8971" y="2582472"/>
                </a:lnTo>
                <a:lnTo>
                  <a:pt x="2277" y="2535839"/>
                </a:lnTo>
                <a:lnTo>
                  <a:pt x="0" y="2487917"/>
                </a:lnTo>
                <a:lnTo>
                  <a:pt x="0" y="497586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29000" y="3934966"/>
            <a:ext cx="5181600" cy="28346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507994" y="2769235"/>
            <a:ext cx="4805045" cy="400177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579880" marR="295910" indent="-905510">
              <a:lnSpc>
                <a:spcPts val="2390"/>
              </a:lnSpc>
              <a:spcBef>
                <a:spcPts val="190"/>
              </a:spcBef>
            </a:pPr>
            <a:r>
              <a:rPr sz="2000" dirty="0">
                <a:latin typeface="Arial" panose="020B0604020202020204"/>
                <a:cs typeface="Arial" panose="020B0604020202020204"/>
              </a:rPr>
              <a:t>DALAM </a:t>
            </a:r>
            <a:r>
              <a:rPr sz="2000" spc="-40" dirty="0">
                <a:latin typeface="Arial" panose="020B0604020202020204"/>
                <a:cs typeface="Arial" panose="020B0604020202020204"/>
              </a:rPr>
              <a:t>KEGIATAN </a:t>
            </a:r>
            <a:r>
              <a:rPr sz="2000" dirty="0">
                <a:latin typeface="Arial" panose="020B0604020202020204"/>
                <a:cs typeface="Arial" panose="020B0604020202020204"/>
              </a:rPr>
              <a:t>USAHA</a:t>
            </a:r>
            <a:r>
              <a:rPr sz="2000" spc="-229" dirty="0">
                <a:latin typeface="Arial" panose="020B0604020202020204"/>
                <a:cs typeface="Arial" panose="020B0604020202020204"/>
              </a:rPr>
              <a:t> </a:t>
            </a:r>
            <a:r>
              <a:rPr sz="2000" spc="-75" dirty="0">
                <a:latin typeface="Arial" panose="020B0604020202020204"/>
                <a:cs typeface="Arial" panose="020B0604020202020204"/>
              </a:rPr>
              <a:t>ATAU  </a:t>
            </a:r>
            <a:r>
              <a:rPr sz="2000" spc="-15" dirty="0">
                <a:latin typeface="Arial" panose="020B0604020202020204"/>
                <a:cs typeface="Arial" panose="020B0604020202020204"/>
              </a:rPr>
              <a:t>PEKERJAANNYA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167005" indent="-167005">
              <a:lnSpc>
                <a:spcPct val="100000"/>
              </a:lnSpc>
              <a:spcBef>
                <a:spcPts val="1970"/>
              </a:spcBef>
              <a:buChar char="-"/>
              <a:tabLst>
                <a:tab pos="167005" algn="l"/>
              </a:tabLst>
            </a:pPr>
            <a:r>
              <a:rPr sz="2000" dirty="0">
                <a:latin typeface="Arial" panose="020B0604020202020204"/>
                <a:cs typeface="Arial" panose="020B0604020202020204"/>
              </a:rPr>
              <a:t>MENGHASILKAN</a:t>
            </a:r>
            <a:r>
              <a:rPr sz="20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000" dirty="0">
                <a:latin typeface="Arial" panose="020B0604020202020204"/>
                <a:cs typeface="Arial" panose="020B0604020202020204"/>
              </a:rPr>
              <a:t>;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167005" indent="-1670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sz="2000" dirty="0">
                <a:latin typeface="Arial" panose="020B0604020202020204"/>
                <a:cs typeface="Arial" panose="020B0604020202020204"/>
              </a:rPr>
              <a:t>MENGIMPOR</a:t>
            </a:r>
            <a:r>
              <a:rPr sz="2000" spc="-3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000" dirty="0">
                <a:latin typeface="Arial" panose="020B0604020202020204"/>
                <a:cs typeface="Arial" panose="020B0604020202020204"/>
              </a:rPr>
              <a:t>;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167005" indent="-1670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sz="2000" dirty="0">
                <a:latin typeface="Arial" panose="020B0604020202020204"/>
                <a:cs typeface="Arial" panose="020B0604020202020204"/>
              </a:rPr>
              <a:t>MENGEKSPOR</a:t>
            </a:r>
            <a:r>
              <a:rPr sz="2000" spc="-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000" dirty="0">
                <a:latin typeface="Arial" panose="020B0604020202020204"/>
                <a:cs typeface="Arial" panose="020B0604020202020204"/>
              </a:rPr>
              <a:t>;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167005" indent="-167005">
              <a:lnSpc>
                <a:spcPct val="100000"/>
              </a:lnSpc>
              <a:spcBef>
                <a:spcPts val="5"/>
              </a:spcBef>
              <a:buChar char="-"/>
              <a:tabLst>
                <a:tab pos="167005" algn="l"/>
              </a:tabLst>
            </a:pPr>
            <a:r>
              <a:rPr sz="2000" dirty="0">
                <a:latin typeface="Arial" panose="020B0604020202020204"/>
                <a:cs typeface="Arial" panose="020B0604020202020204"/>
              </a:rPr>
              <a:t>MELAKUKAN USAHA</a:t>
            </a:r>
            <a:r>
              <a:rPr sz="2000" spc="-15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PERDAGANGAN</a:t>
            </a:r>
            <a:r>
              <a:rPr sz="2000" dirty="0">
                <a:latin typeface="Arial" panose="020B0604020202020204"/>
                <a:cs typeface="Arial" panose="020B0604020202020204"/>
              </a:rPr>
              <a:t>;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167005" indent="-1670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sz="2000" dirty="0">
                <a:latin typeface="Arial" panose="020B0604020202020204"/>
                <a:cs typeface="Arial" panose="020B0604020202020204"/>
              </a:rPr>
              <a:t>MELAKUKAN USAHA</a:t>
            </a:r>
            <a:r>
              <a:rPr sz="2000" spc="-10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JASA</a:t>
            </a:r>
            <a:r>
              <a:rPr sz="2000" dirty="0">
                <a:latin typeface="Arial" panose="020B0604020202020204"/>
                <a:cs typeface="Arial" panose="020B0604020202020204"/>
              </a:rPr>
              <a:t>;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167005" marR="544195" indent="-167005" algn="just">
              <a:lnSpc>
                <a:spcPct val="100000"/>
              </a:lnSpc>
              <a:spcBef>
                <a:spcPts val="1225"/>
              </a:spcBef>
              <a:buChar char="-"/>
              <a:tabLst>
                <a:tab pos="167005" algn="l"/>
              </a:tabLst>
            </a:pPr>
            <a:r>
              <a:rPr sz="2000" spc="-25" dirty="0">
                <a:latin typeface="Arial" panose="020B0604020202020204"/>
                <a:cs typeface="Arial" panose="020B0604020202020204"/>
              </a:rPr>
              <a:t>MEMANFAATKAN</a:t>
            </a:r>
            <a:r>
              <a:rPr sz="2000" spc="-2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0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TIDAK 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BERWUJUD </a:t>
            </a:r>
            <a:r>
              <a:rPr sz="2000" dirty="0">
                <a:latin typeface="Arial" panose="020B0604020202020204"/>
                <a:cs typeface="Arial" panose="020B0604020202020204"/>
              </a:rPr>
              <a:t>/</a:t>
            </a:r>
            <a:r>
              <a:rPr sz="20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JASA</a:t>
            </a:r>
            <a:r>
              <a:rPr sz="20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500" spc="-5" dirty="0">
                <a:latin typeface="Arial" panose="020B0604020202020204"/>
                <a:cs typeface="Arial" panose="020B0604020202020204"/>
              </a:rPr>
              <a:t>DARI LUAR </a:t>
            </a:r>
            <a:r>
              <a:rPr sz="25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DAERAH</a:t>
            </a:r>
            <a:r>
              <a:rPr sz="25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500" u="heavy" spc="-3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PABEAN.</a:t>
            </a:r>
            <a:endParaRPr sz="2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86400" y="3505200"/>
            <a:ext cx="1295400" cy="304800"/>
          </a:xfrm>
          <a:custGeom>
            <a:avLst/>
            <a:gdLst/>
            <a:ahLst/>
            <a:cxnLst/>
            <a:rect l="l" t="t" r="r" b="b"/>
            <a:pathLst>
              <a:path w="1295400" h="304800">
                <a:moveTo>
                  <a:pt x="1295400" y="88011"/>
                </a:moveTo>
                <a:lnTo>
                  <a:pt x="0" y="88011"/>
                </a:lnTo>
                <a:lnTo>
                  <a:pt x="647700" y="304800"/>
                </a:lnTo>
                <a:lnTo>
                  <a:pt x="1295400" y="88011"/>
                </a:lnTo>
                <a:close/>
              </a:path>
              <a:path w="1295400" h="304800">
                <a:moveTo>
                  <a:pt x="971550" y="0"/>
                </a:moveTo>
                <a:lnTo>
                  <a:pt x="323850" y="0"/>
                </a:lnTo>
                <a:lnTo>
                  <a:pt x="323850" y="88011"/>
                </a:lnTo>
                <a:lnTo>
                  <a:pt x="971550" y="88011"/>
                </a:lnTo>
                <a:lnTo>
                  <a:pt x="971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86400" y="3505200"/>
            <a:ext cx="1295400" cy="304800"/>
          </a:xfrm>
          <a:custGeom>
            <a:avLst/>
            <a:gdLst/>
            <a:ahLst/>
            <a:cxnLst/>
            <a:rect l="l" t="t" r="r" b="b"/>
            <a:pathLst>
              <a:path w="1295400" h="304800">
                <a:moveTo>
                  <a:pt x="0" y="88011"/>
                </a:moveTo>
                <a:lnTo>
                  <a:pt x="323850" y="88011"/>
                </a:lnTo>
                <a:lnTo>
                  <a:pt x="323850" y="0"/>
                </a:lnTo>
                <a:lnTo>
                  <a:pt x="971550" y="0"/>
                </a:lnTo>
                <a:lnTo>
                  <a:pt x="971550" y="88011"/>
                </a:lnTo>
                <a:lnTo>
                  <a:pt x="1295400" y="88011"/>
                </a:lnTo>
                <a:lnTo>
                  <a:pt x="647700" y="304800"/>
                </a:lnTo>
                <a:lnTo>
                  <a:pt x="0" y="88011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0142" y="948308"/>
            <a:ext cx="7139305" cy="5036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80010" indent="-342265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DASAR PENGENAAN PAJAK</a:t>
            </a:r>
            <a:r>
              <a:rPr sz="3200" b="1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(DPP)  adalah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jumlah harga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jual penggantian  atau Nilai Impor,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Nilai Ekspor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yang  ditetapkan keputusan menteri  keuangan sebagai dasar penghitungan  pajak</a:t>
            </a:r>
            <a:r>
              <a:rPr sz="32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terutang.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4965" marR="5080" indent="-342265">
              <a:lnSpc>
                <a:spcPct val="100000"/>
              </a:lnSpc>
              <a:spcBef>
                <a:spcPts val="77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FAKTUR PAJAK adalah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bukti 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pungutan pajak yang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dibuat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oleh PKP  (pengusaha kena pajak) yang  melakukan penyerahan BKP atau</a:t>
            </a:r>
            <a:r>
              <a:rPr sz="3200" b="1" spc="-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JKP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5868" y="1376629"/>
            <a:ext cx="7605395" cy="4051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PAJAK MASUKAN (PM) adalah PPN  yang seharusnya sudah dibayar oleh</a:t>
            </a:r>
            <a:r>
              <a:rPr sz="3200" b="1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PKP  karena perolehan BKP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atau  penerimaan JKP dan atau Impor</a:t>
            </a:r>
            <a:r>
              <a:rPr sz="3200" b="1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BKP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356870" indent="-342900">
              <a:lnSpc>
                <a:spcPct val="100000"/>
              </a:lnSpc>
              <a:spcBef>
                <a:spcPts val="77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PAJAK KELUARAN (PK) adalah</a:t>
            </a:r>
            <a:r>
              <a:rPr sz="3200" b="1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PPN  yang wajib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dipungut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oleh PKP yang  melakukan penyerahan BKP dan atau  penyerahan JKP dan atau Ekspor</a:t>
            </a:r>
            <a:r>
              <a:rPr sz="3200" b="1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BKP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0800" y="1207007"/>
            <a:ext cx="6505956" cy="504139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82011" y="1214627"/>
            <a:ext cx="7357872" cy="45003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9246" y="767333"/>
            <a:ext cx="7220584" cy="875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spc="200" dirty="0">
                <a:latin typeface="Trebuchet MS" panose="020B0603020202020204"/>
                <a:cs typeface="Trebuchet MS" panose="020B0603020202020204"/>
              </a:rPr>
              <a:t>PENGHITUNGAN</a:t>
            </a:r>
            <a:r>
              <a:rPr sz="5600" spc="-3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5600" spc="385" dirty="0">
                <a:latin typeface="Trebuchet MS" panose="020B0603020202020204"/>
                <a:cs typeface="Trebuchet MS" panose="020B0603020202020204"/>
              </a:rPr>
              <a:t>PPN</a:t>
            </a:r>
            <a:endParaRPr sz="56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5868" y="2139907"/>
            <a:ext cx="5252720" cy="138747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4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TARIF PPN ADALAH</a:t>
            </a:r>
            <a:r>
              <a:rPr sz="32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993900" indent="-1981200">
              <a:lnSpc>
                <a:spcPct val="100000"/>
              </a:lnSpc>
              <a:spcBef>
                <a:spcPts val="990"/>
              </a:spcBef>
              <a:buFont typeface="Times New Roman" panose="02020603050405020304"/>
              <a:buChar char="•"/>
              <a:tabLst>
                <a:tab pos="1993900" algn="l"/>
                <a:tab pos="1994535" algn="l"/>
                <a:tab pos="3541395" algn="l"/>
                <a:tab pos="4177665" algn="l"/>
              </a:tabLst>
            </a:pPr>
            <a:r>
              <a:rPr sz="4300" b="1" i="1" spc="-5" dirty="0">
                <a:latin typeface="Times New Roman" panose="02020603050405020304"/>
                <a:cs typeface="Times New Roman" panose="02020603050405020304"/>
              </a:rPr>
              <a:t>10 %</a:t>
            </a:r>
            <a:r>
              <a:rPr sz="4300" b="1" i="1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4300" b="1" i="1" spc="-5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4300" b="1" i="1" dirty="0">
                <a:latin typeface="Times New Roman" panose="02020603050405020304"/>
                <a:cs typeface="Times New Roman" panose="02020603050405020304"/>
              </a:rPr>
              <a:t>	D</a:t>
            </a:r>
            <a:r>
              <a:rPr sz="4300" b="1" i="1" spc="-5" dirty="0">
                <a:latin typeface="Times New Roman" panose="02020603050405020304"/>
                <a:cs typeface="Times New Roman" panose="02020603050405020304"/>
              </a:rPr>
              <a:t>PP</a:t>
            </a:r>
            <a:endParaRPr sz="43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35166" y="4208526"/>
            <a:ext cx="3824604" cy="117475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DPP = dasar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pengenaan</a:t>
            </a:r>
            <a:r>
              <a:rPr sz="21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1412875" lvl="1" indent="-342900">
              <a:lnSpc>
                <a:spcPct val="100000"/>
              </a:lnSpc>
              <a:spcBef>
                <a:spcPts val="500"/>
              </a:spcBef>
              <a:buFont typeface="Times New Roman" panose="02020603050405020304"/>
              <a:buChar char="•"/>
              <a:tabLst>
                <a:tab pos="1412875" algn="l"/>
                <a:tab pos="1413510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PK =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21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dirty="0">
                <a:latin typeface="Times New Roman" panose="02020603050405020304"/>
                <a:cs typeface="Times New Roman" panose="02020603050405020304"/>
              </a:rPr>
              <a:t>keluaran</a:t>
            </a:r>
            <a:endParaRPr sz="2100">
              <a:latin typeface="Times New Roman" panose="02020603050405020304"/>
              <a:cs typeface="Times New Roman" panose="02020603050405020304"/>
            </a:endParaRPr>
          </a:p>
          <a:p>
            <a:pPr marL="1355090" indent="-342900">
              <a:lnSpc>
                <a:spcPct val="100000"/>
              </a:lnSpc>
              <a:spcBef>
                <a:spcPts val="505"/>
              </a:spcBef>
              <a:buFont typeface="Times New Roman" panose="02020603050405020304"/>
              <a:buChar char="•"/>
              <a:tabLst>
                <a:tab pos="1355090" algn="l"/>
                <a:tab pos="1355725" algn="l"/>
              </a:tabLst>
            </a:pPr>
            <a:r>
              <a:rPr sz="2100" b="1" dirty="0">
                <a:latin typeface="Times New Roman" panose="02020603050405020304"/>
                <a:cs typeface="Times New Roman" panose="02020603050405020304"/>
              </a:rPr>
              <a:t>PM =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21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100" b="1" spc="-5" dirty="0">
                <a:latin typeface="Times New Roman" panose="02020603050405020304"/>
                <a:cs typeface="Times New Roman" panose="02020603050405020304"/>
              </a:rPr>
              <a:t>masukan</a:t>
            </a:r>
            <a:endParaRPr sz="2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5620" y="687451"/>
            <a:ext cx="286893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Contoh</a:t>
            </a:r>
            <a:r>
              <a:rPr sz="44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soal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191" y="1591436"/>
            <a:ext cx="7339330" cy="428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0015" indent="-3429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Times New Roman" panose="02020603050405020304"/>
                <a:cs typeface="Times New Roman" panose="02020603050405020304"/>
              </a:rPr>
              <a:t>PKP “A” menjual tunai Barang Kena</a:t>
            </a:r>
            <a:r>
              <a:rPr sz="3000" b="1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latin typeface="Times New Roman" panose="02020603050405020304"/>
                <a:cs typeface="Times New Roman" panose="02020603050405020304"/>
              </a:rPr>
              <a:t>Pajak 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dengan Harga </a:t>
            </a:r>
            <a:r>
              <a:rPr sz="3000" b="1" dirty="0">
                <a:latin typeface="Times New Roman" panose="02020603050405020304"/>
                <a:cs typeface="Times New Roman" panose="02020603050405020304"/>
              </a:rPr>
              <a:t>Jual Rp 25.000.000,00  Pajak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Pertambahan Nilai </a:t>
            </a:r>
            <a:r>
              <a:rPr sz="3000" b="1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30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terutang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</a:pPr>
            <a:r>
              <a:rPr sz="3000" b="1" dirty="0">
                <a:latin typeface="Times New Roman" panose="02020603050405020304"/>
                <a:cs typeface="Times New Roman" panose="02020603050405020304"/>
              </a:rPr>
              <a:t>= 10% x</a:t>
            </a:r>
            <a:r>
              <a:rPr sz="30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latin typeface="Times New Roman" panose="02020603050405020304"/>
                <a:cs typeface="Times New Roman" panose="02020603050405020304"/>
              </a:rPr>
              <a:t>Rp25.000.000,00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</a:pPr>
            <a:r>
              <a:rPr sz="30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dirty="0">
                <a:latin typeface="Times New Roman" panose="02020603050405020304"/>
                <a:cs typeface="Times New Roman" panose="02020603050405020304"/>
              </a:rPr>
              <a:t>Rp2.500.000,00</a:t>
            </a:r>
            <a:endParaRPr sz="30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00000"/>
              </a:lnSpc>
            </a:pPr>
            <a:r>
              <a:rPr sz="3000" b="1" dirty="0">
                <a:latin typeface="Times New Roman" panose="02020603050405020304"/>
                <a:cs typeface="Times New Roman" panose="02020603050405020304"/>
              </a:rPr>
              <a:t>PPN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sebesar </a:t>
            </a:r>
            <a:r>
              <a:rPr sz="3000" b="1" dirty="0">
                <a:latin typeface="Times New Roman" panose="02020603050405020304"/>
                <a:cs typeface="Times New Roman" panose="02020603050405020304"/>
              </a:rPr>
              <a:t>Rp2.500.000,00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tersebut  merupakan </a:t>
            </a:r>
            <a:r>
              <a:rPr sz="3000" b="1" dirty="0">
                <a:latin typeface="Times New Roman" panose="02020603050405020304"/>
                <a:cs typeface="Times New Roman" panose="02020603050405020304"/>
              </a:rPr>
              <a:t>Pajak yang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harus dibayar oleh  PKP</a:t>
            </a:r>
            <a:r>
              <a:rPr sz="30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000" b="1" spc="-5" dirty="0">
                <a:latin typeface="Times New Roman" panose="02020603050405020304"/>
                <a:cs typeface="Times New Roman" panose="02020603050405020304"/>
              </a:rPr>
              <a:t>“A”</a:t>
            </a:r>
            <a:endParaRPr sz="3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346952" y="5290566"/>
            <a:ext cx="3848100" cy="72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60"/>
              </a:lnSpc>
              <a:spcBef>
                <a:spcPts val="100"/>
              </a:spcBef>
            </a:pPr>
            <a:r>
              <a:rPr sz="1800" spc="-10" dirty="0">
                <a:latin typeface="Tahoma" panose="020B0604030504040204"/>
                <a:cs typeface="Tahoma" panose="020B0604030504040204"/>
              </a:rPr>
              <a:t>Pertemuan</a:t>
            </a:r>
            <a:r>
              <a:rPr sz="1800" spc="-25" dirty="0">
                <a:latin typeface="Tahoma" panose="020B0604030504040204"/>
                <a:cs typeface="Tahoma" panose="020B0604030504040204"/>
              </a:rPr>
              <a:t> </a:t>
            </a:r>
            <a:r>
              <a:rPr sz="1800" spc="-5" dirty="0">
                <a:latin typeface="Tahoma" panose="020B0604030504040204"/>
                <a:cs typeface="Tahoma" panose="020B0604030504040204"/>
              </a:rPr>
              <a:t>ke-10</a:t>
            </a:r>
            <a:endParaRPr sz="1800">
              <a:latin typeface="Tahoma" panose="020B0604030504040204"/>
              <a:cs typeface="Tahoma" panose="020B0604030504040204"/>
            </a:endParaRPr>
          </a:p>
          <a:p>
            <a:pPr algn="ctr">
              <a:lnSpc>
                <a:spcPts val="3360"/>
              </a:lnSpc>
            </a:pPr>
            <a:r>
              <a:rPr sz="2800" spc="-5" dirty="0">
                <a:latin typeface="Tahoma" panose="020B0604030504040204"/>
                <a:cs typeface="Tahoma" panose="020B0604030504040204"/>
              </a:rPr>
              <a:t>Juitaning Mustika, M.</a:t>
            </a:r>
            <a:r>
              <a:rPr sz="2800" spc="5" dirty="0">
                <a:latin typeface="Tahoma" panose="020B0604030504040204"/>
                <a:cs typeface="Tahoma" panose="020B0604030504040204"/>
              </a:rPr>
              <a:t> </a:t>
            </a:r>
            <a:r>
              <a:rPr sz="2800" spc="-10" dirty="0">
                <a:latin typeface="Tahoma" panose="020B0604030504040204"/>
                <a:cs typeface="Tahoma" panose="020B0604030504040204"/>
              </a:rPr>
              <a:t>Pd</a:t>
            </a:r>
            <a:endParaRPr sz="28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58441" y="1328673"/>
            <a:ext cx="6845934" cy="1674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 panose="02020603050405020304"/>
                <a:cs typeface="Times New Roman" panose="02020603050405020304"/>
              </a:rPr>
              <a:t>PAJAK PERTAMBAHAN NILAI  </a:t>
            </a:r>
            <a:r>
              <a:rPr sz="3600" spc="-5" dirty="0">
                <a:latin typeface="Times New Roman" panose="02020603050405020304"/>
                <a:cs typeface="Times New Roman" panose="02020603050405020304"/>
              </a:rPr>
              <a:t>(PPN) DAN PAJAK</a:t>
            </a:r>
            <a:r>
              <a:rPr sz="3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dirty="0">
                <a:latin typeface="Times New Roman" panose="02020603050405020304"/>
                <a:cs typeface="Times New Roman" panose="02020603050405020304"/>
              </a:rPr>
              <a:t>PENJUALAN  BARANG MEWAH</a:t>
            </a:r>
            <a:r>
              <a:rPr sz="36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spc="-5" dirty="0">
                <a:latin typeface="Times New Roman" panose="02020603050405020304"/>
                <a:cs typeface="Times New Roman" panose="02020603050405020304"/>
              </a:rPr>
              <a:t>(PPnBM)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2909" y="4371213"/>
            <a:ext cx="3713479" cy="876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07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Pasal 16A UU Nomor 42 </a:t>
            </a:r>
            <a:r>
              <a:rPr sz="1400" spc="-25" dirty="0">
                <a:latin typeface="Arial" panose="020B0604020202020204"/>
                <a:cs typeface="Arial" panose="020B0604020202020204"/>
              </a:rPr>
              <a:t>TAHUN </a:t>
            </a:r>
            <a:r>
              <a:rPr sz="1400" dirty="0">
                <a:latin typeface="Arial" panose="020B0604020202020204"/>
                <a:cs typeface="Arial" panose="020B0604020202020204"/>
              </a:rPr>
              <a:t>2009  (berlaku sejak 1 April 2010)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tentang</a:t>
            </a:r>
            <a:r>
              <a:rPr sz="1400" spc="-250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perubahan  Ketiga atas UU Nomor 8 </a:t>
            </a:r>
            <a:r>
              <a:rPr sz="1400" spc="-35" dirty="0">
                <a:latin typeface="Arial" panose="020B0604020202020204"/>
                <a:cs typeface="Arial" panose="020B0604020202020204"/>
              </a:rPr>
              <a:t>Tahun</a:t>
            </a:r>
            <a:r>
              <a:rPr sz="1400" spc="-135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1983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46990" algn="ctr">
              <a:lnSpc>
                <a:spcPct val="100000"/>
              </a:lnSpc>
              <a:spcBef>
                <a:spcPts val="15"/>
              </a:spcBef>
            </a:pPr>
            <a:r>
              <a:rPr sz="1400" dirty="0">
                <a:latin typeface="Arial" panose="020B0604020202020204"/>
                <a:cs typeface="Arial" panose="020B0604020202020204"/>
              </a:rPr>
              <a:t>tentang PPN barang dan jasa dan</a:t>
            </a:r>
            <a:r>
              <a:rPr sz="1400" spc="-185" dirty="0"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PPnBM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7600" y="381000"/>
            <a:ext cx="4800600" cy="113690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57600" y="381000"/>
            <a:ext cx="4800600" cy="1054735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  <a:tabLst>
                <a:tab pos="4141470" algn="l"/>
              </a:tabLst>
            </a:pPr>
            <a:r>
              <a:rPr sz="4300" u="heavy" spc="-4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FAKTUR</a:t>
            </a:r>
            <a:r>
              <a:rPr sz="4300" u="heavy" spc="-10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4300" u="heavy" spc="-7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PAJAK	</a:t>
            </a:r>
            <a:endParaRPr sz="43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 angka</a:t>
            </a:r>
            <a:r>
              <a:rPr sz="24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23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52244" y="1786127"/>
            <a:ext cx="8305800" cy="3357879"/>
          </a:xfrm>
          <a:custGeom>
            <a:avLst/>
            <a:gdLst/>
            <a:ahLst/>
            <a:cxnLst/>
            <a:rect l="l" t="t" r="r" b="b"/>
            <a:pathLst>
              <a:path w="8305800" h="3357879">
                <a:moveTo>
                  <a:pt x="0" y="3357372"/>
                </a:moveTo>
                <a:lnTo>
                  <a:pt x="8305800" y="3357372"/>
                </a:lnTo>
                <a:lnTo>
                  <a:pt x="8305800" y="0"/>
                </a:lnTo>
                <a:lnTo>
                  <a:pt x="0" y="0"/>
                </a:lnTo>
                <a:lnTo>
                  <a:pt x="0" y="3357372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52244" y="1786127"/>
            <a:ext cx="8305800" cy="3357879"/>
          </a:xfrm>
          <a:custGeom>
            <a:avLst/>
            <a:gdLst/>
            <a:ahLst/>
            <a:cxnLst/>
            <a:rect l="l" t="t" r="r" b="b"/>
            <a:pathLst>
              <a:path w="8305800" h="3357879">
                <a:moveTo>
                  <a:pt x="0" y="3357372"/>
                </a:moveTo>
                <a:lnTo>
                  <a:pt x="8305800" y="3357372"/>
                </a:lnTo>
                <a:lnTo>
                  <a:pt x="8305800" y="0"/>
                </a:lnTo>
                <a:lnTo>
                  <a:pt x="0" y="0"/>
                </a:lnTo>
                <a:lnTo>
                  <a:pt x="0" y="335737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031593" y="1811782"/>
            <a:ext cx="8148320" cy="3336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 panose="020B0604020202020204"/>
                <a:cs typeface="Arial" panose="020B0604020202020204"/>
              </a:rPr>
              <a:t>Menurut situs Direktorat Jenderal Pajak, </a:t>
            </a:r>
            <a:r>
              <a:rPr sz="2400" dirty="0">
                <a:latin typeface="Arial" panose="020B0604020202020204"/>
                <a:cs typeface="Arial" panose="020B0604020202020204"/>
              </a:rPr>
              <a:t>Faktur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Pajak  merupakan bukti pungutan pajak yang dibuat oleh  Pengusaha Kena </a:t>
            </a:r>
            <a:r>
              <a:rPr sz="2400" dirty="0">
                <a:latin typeface="Arial" panose="020B0604020202020204"/>
                <a:cs typeface="Arial" panose="020B0604020202020204"/>
              </a:rPr>
              <a:t>Pajak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(PKP) yang </a:t>
            </a:r>
            <a:r>
              <a:rPr sz="2400" dirty="0">
                <a:latin typeface="Arial" panose="020B0604020202020204"/>
                <a:cs typeface="Arial" panose="020B0604020202020204"/>
              </a:rPr>
              <a:t>melakukan penyerahan  Barang Kena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Pajak (BKP) </a:t>
            </a:r>
            <a:r>
              <a:rPr sz="2400" dirty="0">
                <a:latin typeface="Arial" panose="020B0604020202020204"/>
                <a:cs typeface="Arial" panose="020B0604020202020204"/>
              </a:rPr>
              <a:t>atau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penyerahan </a:t>
            </a:r>
            <a:r>
              <a:rPr sz="2400" dirty="0">
                <a:latin typeface="Arial" panose="020B0604020202020204"/>
                <a:cs typeface="Arial" panose="020B0604020202020204"/>
              </a:rPr>
              <a:t>Jasa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Kena  Pajak </a:t>
            </a:r>
            <a:r>
              <a:rPr sz="2400" dirty="0">
                <a:latin typeface="Arial" panose="020B0604020202020204"/>
                <a:cs typeface="Arial" panose="020B0604020202020204"/>
              </a:rPr>
              <a:t>(JKP). Atau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dengan </a:t>
            </a:r>
            <a:r>
              <a:rPr sz="2400" dirty="0">
                <a:latin typeface="Arial" panose="020B0604020202020204"/>
                <a:cs typeface="Arial" panose="020B0604020202020204"/>
              </a:rPr>
              <a:t>kata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lain, ketika PKP </a:t>
            </a:r>
            <a:r>
              <a:rPr sz="2400" dirty="0">
                <a:latin typeface="Arial" panose="020B0604020202020204"/>
                <a:cs typeface="Arial" panose="020B0604020202020204"/>
              </a:rPr>
              <a:t>menjual 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suatu </a:t>
            </a:r>
            <a:r>
              <a:rPr sz="2400" dirty="0">
                <a:latin typeface="Arial" panose="020B0604020202020204"/>
                <a:cs typeface="Arial" panose="020B0604020202020204"/>
              </a:rPr>
              <a:t>barang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atau jasa kena </a:t>
            </a:r>
            <a:r>
              <a:rPr sz="2400" dirty="0">
                <a:latin typeface="Arial" panose="020B0604020202020204"/>
                <a:cs typeface="Arial" panose="020B0604020202020204"/>
              </a:rPr>
              <a:t>pajak,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ia harus menerbitkan  </a:t>
            </a:r>
            <a:r>
              <a:rPr sz="2400" dirty="0">
                <a:latin typeface="Arial" panose="020B0604020202020204"/>
                <a:cs typeface="Arial" panose="020B0604020202020204"/>
              </a:rPr>
              <a:t>Faktur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Pajak </a:t>
            </a:r>
            <a:r>
              <a:rPr sz="2400" dirty="0">
                <a:latin typeface="Arial" panose="020B0604020202020204"/>
                <a:cs typeface="Arial" panose="020B0604020202020204"/>
              </a:rPr>
              <a:t>sebagai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tanda bukti bahwa </a:t>
            </a:r>
            <a:r>
              <a:rPr sz="2400" dirty="0">
                <a:latin typeface="Arial" panose="020B0604020202020204"/>
                <a:cs typeface="Arial" panose="020B0604020202020204"/>
              </a:rPr>
              <a:t>ia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telah </a:t>
            </a:r>
            <a:r>
              <a:rPr sz="2400" dirty="0">
                <a:latin typeface="Arial" panose="020B0604020202020204"/>
                <a:cs typeface="Arial" panose="020B0604020202020204"/>
              </a:rPr>
              <a:t>memungut 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pajak </a:t>
            </a:r>
            <a:r>
              <a:rPr sz="2400" dirty="0">
                <a:latin typeface="Arial" panose="020B0604020202020204"/>
                <a:cs typeface="Arial" panose="020B0604020202020204"/>
              </a:rPr>
              <a:t>dari orang yang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telah </a:t>
            </a:r>
            <a:r>
              <a:rPr sz="2400" dirty="0">
                <a:latin typeface="Arial" panose="020B0604020202020204"/>
                <a:cs typeface="Arial" panose="020B0604020202020204"/>
              </a:rPr>
              <a:t>membeli barang atau jasa kena 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pajak</a:t>
            </a:r>
            <a:r>
              <a:rPr sz="2400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tersebut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2800" y="152400"/>
            <a:ext cx="5486400" cy="11430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52800" y="152400"/>
            <a:ext cx="5486400" cy="933450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75"/>
              </a:spcBef>
            </a:pPr>
            <a:r>
              <a:rPr sz="2700" u="heavy" spc="-3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FAKTUR </a:t>
            </a:r>
            <a:r>
              <a:rPr sz="2700" u="heavy" spc="-4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PAJAK</a:t>
            </a:r>
            <a:r>
              <a:rPr sz="2700" u="heavy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700" u="heavy" spc="-3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STANDAR</a:t>
            </a:r>
            <a:r>
              <a:rPr sz="2700" u="heavy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endParaRPr sz="27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13 ayat</a:t>
            </a:r>
            <a:r>
              <a:rPr sz="2400" u="heavy" spc="-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(5) 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53561" y="1753361"/>
            <a:ext cx="5486399" cy="451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34511" y="1734566"/>
            <a:ext cx="5524500" cy="488950"/>
          </a:xfrm>
          <a:custGeom>
            <a:avLst/>
            <a:gdLst/>
            <a:ahLst/>
            <a:cxnLst/>
            <a:rect l="l" t="t" r="r" b="b"/>
            <a:pathLst>
              <a:path w="5524500" h="488950">
                <a:moveTo>
                  <a:pt x="5463413" y="487679"/>
                </a:moveTo>
                <a:lnTo>
                  <a:pt x="59308" y="487679"/>
                </a:lnTo>
                <a:lnTo>
                  <a:pt x="68706" y="488950"/>
                </a:lnTo>
                <a:lnTo>
                  <a:pt x="5457824" y="488950"/>
                </a:lnTo>
                <a:lnTo>
                  <a:pt x="5463413" y="487679"/>
                </a:lnTo>
                <a:close/>
              </a:path>
              <a:path w="5524500" h="488950">
                <a:moveTo>
                  <a:pt x="5478018" y="483870"/>
                </a:moveTo>
                <a:lnTo>
                  <a:pt x="46608" y="483870"/>
                </a:lnTo>
                <a:lnTo>
                  <a:pt x="58419" y="487679"/>
                </a:lnTo>
                <a:lnTo>
                  <a:pt x="5466207" y="487679"/>
                </a:lnTo>
                <a:lnTo>
                  <a:pt x="5478018" y="483870"/>
                </a:lnTo>
                <a:close/>
              </a:path>
              <a:path w="5524500" h="488950">
                <a:moveTo>
                  <a:pt x="5491861" y="476250"/>
                </a:moveTo>
                <a:lnTo>
                  <a:pt x="32765" y="476250"/>
                </a:lnTo>
                <a:lnTo>
                  <a:pt x="33655" y="477520"/>
                </a:lnTo>
                <a:lnTo>
                  <a:pt x="34670" y="477520"/>
                </a:lnTo>
                <a:lnTo>
                  <a:pt x="45338" y="483870"/>
                </a:lnTo>
                <a:lnTo>
                  <a:pt x="5479161" y="483870"/>
                </a:lnTo>
                <a:lnTo>
                  <a:pt x="5490971" y="477520"/>
                </a:lnTo>
                <a:lnTo>
                  <a:pt x="5491861" y="476250"/>
                </a:lnTo>
                <a:close/>
              </a:path>
              <a:path w="5524500" h="488950">
                <a:moveTo>
                  <a:pt x="62102" y="13970"/>
                </a:moveTo>
                <a:lnTo>
                  <a:pt x="31876" y="13970"/>
                </a:lnTo>
                <a:lnTo>
                  <a:pt x="23494" y="21589"/>
                </a:lnTo>
                <a:lnTo>
                  <a:pt x="22479" y="21589"/>
                </a:lnTo>
                <a:lnTo>
                  <a:pt x="21589" y="22860"/>
                </a:lnTo>
                <a:lnTo>
                  <a:pt x="20827" y="24129"/>
                </a:lnTo>
                <a:lnTo>
                  <a:pt x="13969" y="31750"/>
                </a:lnTo>
                <a:lnTo>
                  <a:pt x="12445" y="34289"/>
                </a:lnTo>
                <a:lnTo>
                  <a:pt x="11937" y="35560"/>
                </a:lnTo>
                <a:lnTo>
                  <a:pt x="6731" y="44450"/>
                </a:lnTo>
                <a:lnTo>
                  <a:pt x="5714" y="46989"/>
                </a:lnTo>
                <a:lnTo>
                  <a:pt x="5333" y="48260"/>
                </a:lnTo>
                <a:lnTo>
                  <a:pt x="2031" y="58420"/>
                </a:lnTo>
                <a:lnTo>
                  <a:pt x="1524" y="60960"/>
                </a:lnTo>
                <a:lnTo>
                  <a:pt x="254" y="68579"/>
                </a:lnTo>
                <a:lnTo>
                  <a:pt x="126" y="72389"/>
                </a:lnTo>
                <a:lnTo>
                  <a:pt x="0" y="415289"/>
                </a:lnTo>
                <a:lnTo>
                  <a:pt x="507" y="422910"/>
                </a:lnTo>
                <a:lnTo>
                  <a:pt x="1396" y="427989"/>
                </a:lnTo>
                <a:lnTo>
                  <a:pt x="1524" y="429260"/>
                </a:lnTo>
                <a:lnTo>
                  <a:pt x="2031" y="431800"/>
                </a:lnTo>
                <a:lnTo>
                  <a:pt x="5333" y="441960"/>
                </a:lnTo>
                <a:lnTo>
                  <a:pt x="5714" y="443229"/>
                </a:lnTo>
                <a:lnTo>
                  <a:pt x="6731" y="445770"/>
                </a:lnTo>
                <a:lnTo>
                  <a:pt x="11937" y="454660"/>
                </a:lnTo>
                <a:lnTo>
                  <a:pt x="12445" y="455929"/>
                </a:lnTo>
                <a:lnTo>
                  <a:pt x="13969" y="458470"/>
                </a:lnTo>
                <a:lnTo>
                  <a:pt x="20827" y="466089"/>
                </a:lnTo>
                <a:lnTo>
                  <a:pt x="21589" y="467360"/>
                </a:lnTo>
                <a:lnTo>
                  <a:pt x="22479" y="468629"/>
                </a:lnTo>
                <a:lnTo>
                  <a:pt x="23494" y="468629"/>
                </a:lnTo>
                <a:lnTo>
                  <a:pt x="31876" y="476250"/>
                </a:lnTo>
                <a:lnTo>
                  <a:pt x="62483" y="476250"/>
                </a:lnTo>
                <a:lnTo>
                  <a:pt x="51562" y="472439"/>
                </a:lnTo>
                <a:lnTo>
                  <a:pt x="50800" y="472439"/>
                </a:lnTo>
                <a:lnTo>
                  <a:pt x="50418" y="471170"/>
                </a:lnTo>
                <a:lnTo>
                  <a:pt x="40893" y="466089"/>
                </a:lnTo>
                <a:lnTo>
                  <a:pt x="39877" y="466089"/>
                </a:lnTo>
                <a:lnTo>
                  <a:pt x="31495" y="458470"/>
                </a:lnTo>
                <a:lnTo>
                  <a:pt x="30606" y="458470"/>
                </a:lnTo>
                <a:lnTo>
                  <a:pt x="23749" y="449579"/>
                </a:lnTo>
                <a:lnTo>
                  <a:pt x="23240" y="449579"/>
                </a:lnTo>
                <a:lnTo>
                  <a:pt x="23113" y="448310"/>
                </a:lnTo>
                <a:lnTo>
                  <a:pt x="17906" y="439420"/>
                </a:lnTo>
                <a:lnTo>
                  <a:pt x="14096" y="427989"/>
                </a:lnTo>
                <a:lnTo>
                  <a:pt x="13969" y="426720"/>
                </a:lnTo>
                <a:lnTo>
                  <a:pt x="13081" y="421639"/>
                </a:lnTo>
                <a:lnTo>
                  <a:pt x="12700" y="415289"/>
                </a:lnTo>
                <a:lnTo>
                  <a:pt x="12750" y="74929"/>
                </a:lnTo>
                <a:lnTo>
                  <a:pt x="12954" y="69850"/>
                </a:lnTo>
                <a:lnTo>
                  <a:pt x="13969" y="63500"/>
                </a:lnTo>
                <a:lnTo>
                  <a:pt x="14096" y="62229"/>
                </a:lnTo>
                <a:lnTo>
                  <a:pt x="17906" y="50800"/>
                </a:lnTo>
                <a:lnTo>
                  <a:pt x="23113" y="40639"/>
                </a:lnTo>
                <a:lnTo>
                  <a:pt x="23749" y="40639"/>
                </a:lnTo>
                <a:lnTo>
                  <a:pt x="30606" y="31750"/>
                </a:lnTo>
                <a:lnTo>
                  <a:pt x="31495" y="30479"/>
                </a:lnTo>
                <a:lnTo>
                  <a:pt x="39877" y="24129"/>
                </a:lnTo>
                <a:lnTo>
                  <a:pt x="40893" y="24129"/>
                </a:lnTo>
                <a:lnTo>
                  <a:pt x="50418" y="17779"/>
                </a:lnTo>
                <a:lnTo>
                  <a:pt x="62102" y="13970"/>
                </a:lnTo>
                <a:close/>
              </a:path>
              <a:path w="5524500" h="488950">
                <a:moveTo>
                  <a:pt x="5490845" y="12700"/>
                </a:moveTo>
                <a:lnTo>
                  <a:pt x="5455285" y="12700"/>
                </a:lnTo>
                <a:lnTo>
                  <a:pt x="5461508" y="13970"/>
                </a:lnTo>
                <a:lnTo>
                  <a:pt x="5462523" y="13970"/>
                </a:lnTo>
                <a:lnTo>
                  <a:pt x="5474208" y="17779"/>
                </a:lnTo>
                <a:lnTo>
                  <a:pt x="5483733" y="24129"/>
                </a:lnTo>
                <a:lnTo>
                  <a:pt x="5484748" y="24129"/>
                </a:lnTo>
                <a:lnTo>
                  <a:pt x="5493004" y="30479"/>
                </a:lnTo>
                <a:lnTo>
                  <a:pt x="5493385" y="31750"/>
                </a:lnTo>
                <a:lnTo>
                  <a:pt x="5493893" y="31750"/>
                </a:lnTo>
                <a:lnTo>
                  <a:pt x="5500751" y="40639"/>
                </a:lnTo>
                <a:lnTo>
                  <a:pt x="5501386" y="40639"/>
                </a:lnTo>
                <a:lnTo>
                  <a:pt x="5506593" y="50800"/>
                </a:lnTo>
                <a:lnTo>
                  <a:pt x="5506846" y="50800"/>
                </a:lnTo>
                <a:lnTo>
                  <a:pt x="5510530" y="63500"/>
                </a:lnTo>
                <a:lnTo>
                  <a:pt x="5511419" y="68579"/>
                </a:lnTo>
                <a:lnTo>
                  <a:pt x="5511647" y="72389"/>
                </a:lnTo>
                <a:lnTo>
                  <a:pt x="5511749" y="415289"/>
                </a:lnTo>
                <a:lnTo>
                  <a:pt x="5511545" y="420370"/>
                </a:lnTo>
                <a:lnTo>
                  <a:pt x="5510530" y="426720"/>
                </a:lnTo>
                <a:lnTo>
                  <a:pt x="5510403" y="427989"/>
                </a:lnTo>
                <a:lnTo>
                  <a:pt x="5507101" y="438150"/>
                </a:lnTo>
                <a:lnTo>
                  <a:pt x="5506846" y="439420"/>
                </a:lnTo>
                <a:lnTo>
                  <a:pt x="5506593" y="439420"/>
                </a:lnTo>
                <a:lnTo>
                  <a:pt x="5501386" y="448310"/>
                </a:lnTo>
                <a:lnTo>
                  <a:pt x="5501259" y="449579"/>
                </a:lnTo>
                <a:lnTo>
                  <a:pt x="5500751" y="449579"/>
                </a:lnTo>
                <a:lnTo>
                  <a:pt x="5493893" y="458470"/>
                </a:lnTo>
                <a:lnTo>
                  <a:pt x="5493004" y="458470"/>
                </a:lnTo>
                <a:lnTo>
                  <a:pt x="5484748" y="466089"/>
                </a:lnTo>
                <a:lnTo>
                  <a:pt x="5483733" y="466089"/>
                </a:lnTo>
                <a:lnTo>
                  <a:pt x="5474208" y="471170"/>
                </a:lnTo>
                <a:lnTo>
                  <a:pt x="5473827" y="472439"/>
                </a:lnTo>
                <a:lnTo>
                  <a:pt x="5462396" y="474979"/>
                </a:lnTo>
                <a:lnTo>
                  <a:pt x="5462143" y="476250"/>
                </a:lnTo>
                <a:lnTo>
                  <a:pt x="5492877" y="476250"/>
                </a:lnTo>
                <a:lnTo>
                  <a:pt x="5501132" y="468629"/>
                </a:lnTo>
                <a:lnTo>
                  <a:pt x="5502020" y="468629"/>
                </a:lnTo>
                <a:lnTo>
                  <a:pt x="5502910" y="467360"/>
                </a:lnTo>
                <a:lnTo>
                  <a:pt x="5503671" y="466089"/>
                </a:lnTo>
                <a:lnTo>
                  <a:pt x="5510530" y="458470"/>
                </a:lnTo>
                <a:lnTo>
                  <a:pt x="5511292" y="457200"/>
                </a:lnTo>
                <a:lnTo>
                  <a:pt x="5511927" y="455929"/>
                </a:lnTo>
                <a:lnTo>
                  <a:pt x="5518404" y="444500"/>
                </a:lnTo>
                <a:lnTo>
                  <a:pt x="5518912" y="443229"/>
                </a:lnTo>
                <a:lnTo>
                  <a:pt x="5522848" y="430529"/>
                </a:lnTo>
                <a:lnTo>
                  <a:pt x="5523103" y="427989"/>
                </a:lnTo>
                <a:lnTo>
                  <a:pt x="5524245" y="421639"/>
                </a:lnTo>
                <a:lnTo>
                  <a:pt x="5524372" y="417829"/>
                </a:lnTo>
                <a:lnTo>
                  <a:pt x="5524499" y="74929"/>
                </a:lnTo>
                <a:lnTo>
                  <a:pt x="5523992" y="67310"/>
                </a:lnTo>
                <a:lnTo>
                  <a:pt x="5512562" y="35560"/>
                </a:lnTo>
                <a:lnTo>
                  <a:pt x="5511292" y="33020"/>
                </a:lnTo>
                <a:lnTo>
                  <a:pt x="5510530" y="31750"/>
                </a:lnTo>
                <a:lnTo>
                  <a:pt x="5503671" y="24129"/>
                </a:lnTo>
                <a:lnTo>
                  <a:pt x="5502910" y="22860"/>
                </a:lnTo>
                <a:lnTo>
                  <a:pt x="5502020" y="21589"/>
                </a:lnTo>
                <a:lnTo>
                  <a:pt x="5501132" y="21589"/>
                </a:lnTo>
                <a:lnTo>
                  <a:pt x="5492877" y="13970"/>
                </a:lnTo>
                <a:lnTo>
                  <a:pt x="5490845" y="12700"/>
                </a:lnTo>
                <a:close/>
              </a:path>
              <a:path w="5524500" h="488950">
                <a:moveTo>
                  <a:pt x="5454649" y="25400"/>
                </a:moveTo>
                <a:lnTo>
                  <a:pt x="70612" y="25400"/>
                </a:lnTo>
                <a:lnTo>
                  <a:pt x="65405" y="26670"/>
                </a:lnTo>
                <a:lnTo>
                  <a:pt x="33908" y="48260"/>
                </a:lnTo>
                <a:lnTo>
                  <a:pt x="25463" y="415289"/>
                </a:lnTo>
                <a:lnTo>
                  <a:pt x="25654" y="419100"/>
                </a:lnTo>
                <a:lnTo>
                  <a:pt x="47498" y="455929"/>
                </a:lnTo>
                <a:lnTo>
                  <a:pt x="65405" y="463550"/>
                </a:lnTo>
                <a:lnTo>
                  <a:pt x="5459221" y="463550"/>
                </a:lnTo>
                <a:lnTo>
                  <a:pt x="5468620" y="459739"/>
                </a:lnTo>
                <a:lnTo>
                  <a:pt x="5477129" y="455929"/>
                </a:lnTo>
                <a:lnTo>
                  <a:pt x="5483021" y="450850"/>
                </a:lnTo>
                <a:lnTo>
                  <a:pt x="68199" y="450850"/>
                </a:lnTo>
                <a:lnTo>
                  <a:pt x="60832" y="448310"/>
                </a:lnTo>
                <a:lnTo>
                  <a:pt x="38163" y="74929"/>
                </a:lnTo>
                <a:lnTo>
                  <a:pt x="38354" y="71120"/>
                </a:lnTo>
                <a:lnTo>
                  <a:pt x="68325" y="39370"/>
                </a:lnTo>
                <a:lnTo>
                  <a:pt x="72517" y="38100"/>
                </a:lnTo>
                <a:lnTo>
                  <a:pt x="5481548" y="38100"/>
                </a:lnTo>
                <a:lnTo>
                  <a:pt x="5477129" y="34289"/>
                </a:lnTo>
                <a:lnTo>
                  <a:pt x="5468620" y="30479"/>
                </a:lnTo>
                <a:lnTo>
                  <a:pt x="5459095" y="26670"/>
                </a:lnTo>
                <a:lnTo>
                  <a:pt x="5454649" y="25400"/>
                </a:lnTo>
                <a:close/>
              </a:path>
              <a:path w="5524500" h="488950">
                <a:moveTo>
                  <a:pt x="5481548" y="38100"/>
                </a:moveTo>
                <a:lnTo>
                  <a:pt x="5454015" y="38100"/>
                </a:lnTo>
                <a:lnTo>
                  <a:pt x="5456301" y="39370"/>
                </a:lnTo>
                <a:lnTo>
                  <a:pt x="5463667" y="41910"/>
                </a:lnTo>
                <a:lnTo>
                  <a:pt x="5470017" y="44450"/>
                </a:lnTo>
                <a:lnTo>
                  <a:pt x="5486336" y="415289"/>
                </a:lnTo>
                <a:lnTo>
                  <a:pt x="5486145" y="419100"/>
                </a:lnTo>
                <a:lnTo>
                  <a:pt x="5456301" y="450850"/>
                </a:lnTo>
                <a:lnTo>
                  <a:pt x="5483021" y="450850"/>
                </a:lnTo>
                <a:lnTo>
                  <a:pt x="5499036" y="415289"/>
                </a:lnTo>
                <a:lnTo>
                  <a:pt x="5498909" y="72389"/>
                </a:lnTo>
                <a:lnTo>
                  <a:pt x="5484495" y="40639"/>
                </a:lnTo>
                <a:lnTo>
                  <a:pt x="5481548" y="38100"/>
                </a:lnTo>
                <a:close/>
              </a:path>
              <a:path w="5524500" h="488950">
                <a:moveTo>
                  <a:pt x="75056" y="12700"/>
                </a:moveTo>
                <a:lnTo>
                  <a:pt x="33781" y="12700"/>
                </a:lnTo>
                <a:lnTo>
                  <a:pt x="32765" y="13970"/>
                </a:lnTo>
                <a:lnTo>
                  <a:pt x="68706" y="13970"/>
                </a:lnTo>
                <a:lnTo>
                  <a:pt x="75056" y="12700"/>
                </a:lnTo>
                <a:close/>
              </a:path>
              <a:path w="5524500" h="488950">
                <a:moveTo>
                  <a:pt x="5479161" y="6350"/>
                </a:moveTo>
                <a:lnTo>
                  <a:pt x="46608" y="6350"/>
                </a:lnTo>
                <a:lnTo>
                  <a:pt x="44323" y="7620"/>
                </a:lnTo>
                <a:lnTo>
                  <a:pt x="34798" y="12700"/>
                </a:lnTo>
                <a:lnTo>
                  <a:pt x="5489702" y="12700"/>
                </a:lnTo>
                <a:lnTo>
                  <a:pt x="5480177" y="7620"/>
                </a:lnTo>
                <a:lnTo>
                  <a:pt x="5479161" y="6350"/>
                </a:lnTo>
                <a:close/>
              </a:path>
              <a:path w="5524500" h="488950">
                <a:moveTo>
                  <a:pt x="5466334" y="2539"/>
                </a:moveTo>
                <a:lnTo>
                  <a:pt x="58293" y="2539"/>
                </a:lnTo>
                <a:lnTo>
                  <a:pt x="47751" y="6350"/>
                </a:lnTo>
                <a:lnTo>
                  <a:pt x="5476874" y="6350"/>
                </a:lnTo>
                <a:lnTo>
                  <a:pt x="5466334" y="2539"/>
                </a:lnTo>
                <a:close/>
              </a:path>
              <a:path w="5524500" h="488950">
                <a:moveTo>
                  <a:pt x="5455920" y="0"/>
                </a:moveTo>
                <a:lnTo>
                  <a:pt x="74421" y="0"/>
                </a:lnTo>
                <a:lnTo>
                  <a:pt x="66801" y="1270"/>
                </a:lnTo>
                <a:lnTo>
                  <a:pt x="60198" y="2539"/>
                </a:lnTo>
                <a:lnTo>
                  <a:pt x="5464429" y="2539"/>
                </a:lnTo>
                <a:lnTo>
                  <a:pt x="5463413" y="1270"/>
                </a:lnTo>
                <a:lnTo>
                  <a:pt x="5455920" y="0"/>
                </a:lnTo>
                <a:close/>
              </a:path>
            </a:pathLst>
          </a:custGeom>
          <a:solidFill>
            <a:srgbClr val="29292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80257" y="1780743"/>
            <a:ext cx="503301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 panose="020B0604020202020204"/>
                <a:cs typeface="Arial" panose="020B0604020202020204"/>
              </a:rPr>
              <a:t>HARUS DICANTUMKAN </a:t>
            </a:r>
            <a:r>
              <a:rPr sz="2000" spc="-25" dirty="0">
                <a:latin typeface="Arial" panose="020B0604020202020204"/>
                <a:cs typeface="Arial" panose="020B0604020202020204"/>
              </a:rPr>
              <a:t>PALING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SEDIKIT</a:t>
            </a:r>
            <a:r>
              <a:rPr sz="20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: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49395" y="2667000"/>
            <a:ext cx="5093208" cy="368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49395" y="2667000"/>
            <a:ext cx="5093335" cy="368935"/>
          </a:xfrm>
          <a:custGeom>
            <a:avLst/>
            <a:gdLst/>
            <a:ahLst/>
            <a:cxnLst/>
            <a:rect l="l" t="t" r="r" b="b"/>
            <a:pathLst>
              <a:path w="5093334" h="368935">
                <a:moveTo>
                  <a:pt x="0" y="45974"/>
                </a:moveTo>
                <a:lnTo>
                  <a:pt x="3611" y="28074"/>
                </a:lnTo>
                <a:lnTo>
                  <a:pt x="13462" y="13462"/>
                </a:lnTo>
                <a:lnTo>
                  <a:pt x="28074" y="3611"/>
                </a:lnTo>
                <a:lnTo>
                  <a:pt x="45974" y="0"/>
                </a:lnTo>
                <a:lnTo>
                  <a:pt x="5047233" y="0"/>
                </a:lnTo>
                <a:lnTo>
                  <a:pt x="5065133" y="3611"/>
                </a:lnTo>
                <a:lnTo>
                  <a:pt x="5079745" y="13462"/>
                </a:lnTo>
                <a:lnTo>
                  <a:pt x="5089596" y="28074"/>
                </a:lnTo>
                <a:lnTo>
                  <a:pt x="5093208" y="45974"/>
                </a:lnTo>
                <a:lnTo>
                  <a:pt x="5093208" y="322834"/>
                </a:lnTo>
                <a:lnTo>
                  <a:pt x="5089596" y="340733"/>
                </a:lnTo>
                <a:lnTo>
                  <a:pt x="5079746" y="355346"/>
                </a:lnTo>
                <a:lnTo>
                  <a:pt x="5065133" y="365196"/>
                </a:lnTo>
                <a:lnTo>
                  <a:pt x="5047233" y="368808"/>
                </a:lnTo>
                <a:lnTo>
                  <a:pt x="45974" y="368808"/>
                </a:lnTo>
                <a:lnTo>
                  <a:pt x="28074" y="365196"/>
                </a:lnTo>
                <a:lnTo>
                  <a:pt x="13462" y="355346"/>
                </a:lnTo>
                <a:lnTo>
                  <a:pt x="3611" y="340733"/>
                </a:lnTo>
                <a:lnTo>
                  <a:pt x="0" y="322834"/>
                </a:lnTo>
                <a:lnTo>
                  <a:pt x="0" y="45974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49395" y="3124200"/>
            <a:ext cx="5093208" cy="336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49395" y="3124200"/>
            <a:ext cx="5093335" cy="337185"/>
          </a:xfrm>
          <a:custGeom>
            <a:avLst/>
            <a:gdLst/>
            <a:ahLst/>
            <a:cxnLst/>
            <a:rect l="l" t="t" r="r" b="b"/>
            <a:pathLst>
              <a:path w="5093334" h="337185">
                <a:moveTo>
                  <a:pt x="0" y="42037"/>
                </a:moveTo>
                <a:lnTo>
                  <a:pt x="3300" y="25663"/>
                </a:lnTo>
                <a:lnTo>
                  <a:pt x="12303" y="12303"/>
                </a:lnTo>
                <a:lnTo>
                  <a:pt x="25663" y="3300"/>
                </a:lnTo>
                <a:lnTo>
                  <a:pt x="42037" y="0"/>
                </a:lnTo>
                <a:lnTo>
                  <a:pt x="5051171" y="0"/>
                </a:lnTo>
                <a:lnTo>
                  <a:pt x="5067544" y="3300"/>
                </a:lnTo>
                <a:lnTo>
                  <a:pt x="5080904" y="12303"/>
                </a:lnTo>
                <a:lnTo>
                  <a:pt x="5089907" y="25663"/>
                </a:lnTo>
                <a:lnTo>
                  <a:pt x="5093208" y="42037"/>
                </a:lnTo>
                <a:lnTo>
                  <a:pt x="5093208" y="294766"/>
                </a:lnTo>
                <a:lnTo>
                  <a:pt x="5089907" y="311140"/>
                </a:lnTo>
                <a:lnTo>
                  <a:pt x="5080904" y="324500"/>
                </a:lnTo>
                <a:lnTo>
                  <a:pt x="5067544" y="333503"/>
                </a:lnTo>
                <a:lnTo>
                  <a:pt x="5051171" y="336803"/>
                </a:lnTo>
                <a:lnTo>
                  <a:pt x="42037" y="336803"/>
                </a:lnTo>
                <a:lnTo>
                  <a:pt x="25663" y="333503"/>
                </a:lnTo>
                <a:lnTo>
                  <a:pt x="12303" y="324500"/>
                </a:lnTo>
                <a:lnTo>
                  <a:pt x="3300" y="311140"/>
                </a:lnTo>
                <a:lnTo>
                  <a:pt x="0" y="294766"/>
                </a:lnTo>
                <a:lnTo>
                  <a:pt x="0" y="42037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29000" y="3581400"/>
            <a:ext cx="5334000" cy="4450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29000" y="3581400"/>
            <a:ext cx="5334000" cy="445134"/>
          </a:xfrm>
          <a:custGeom>
            <a:avLst/>
            <a:gdLst/>
            <a:ahLst/>
            <a:cxnLst/>
            <a:rect l="l" t="t" r="r" b="b"/>
            <a:pathLst>
              <a:path w="5334000" h="445135">
                <a:moveTo>
                  <a:pt x="0" y="55499"/>
                </a:moveTo>
                <a:lnTo>
                  <a:pt x="4367" y="33914"/>
                </a:lnTo>
                <a:lnTo>
                  <a:pt x="16271" y="16271"/>
                </a:lnTo>
                <a:lnTo>
                  <a:pt x="33914" y="4367"/>
                </a:lnTo>
                <a:lnTo>
                  <a:pt x="55499" y="0"/>
                </a:lnTo>
                <a:lnTo>
                  <a:pt x="5278501" y="0"/>
                </a:lnTo>
                <a:lnTo>
                  <a:pt x="5300085" y="4367"/>
                </a:lnTo>
                <a:lnTo>
                  <a:pt x="5317728" y="16271"/>
                </a:lnTo>
                <a:lnTo>
                  <a:pt x="5329632" y="33914"/>
                </a:lnTo>
                <a:lnTo>
                  <a:pt x="5334000" y="55499"/>
                </a:lnTo>
                <a:lnTo>
                  <a:pt x="5334000" y="389508"/>
                </a:lnTo>
                <a:lnTo>
                  <a:pt x="5329632" y="411093"/>
                </a:lnTo>
                <a:lnTo>
                  <a:pt x="5317728" y="428736"/>
                </a:lnTo>
                <a:lnTo>
                  <a:pt x="5300085" y="440640"/>
                </a:lnTo>
                <a:lnTo>
                  <a:pt x="5278501" y="445007"/>
                </a:lnTo>
                <a:lnTo>
                  <a:pt x="55499" y="445007"/>
                </a:lnTo>
                <a:lnTo>
                  <a:pt x="33914" y="440640"/>
                </a:lnTo>
                <a:lnTo>
                  <a:pt x="16271" y="428736"/>
                </a:lnTo>
                <a:lnTo>
                  <a:pt x="4367" y="411093"/>
                </a:lnTo>
                <a:lnTo>
                  <a:pt x="0" y="389508"/>
                </a:lnTo>
                <a:lnTo>
                  <a:pt x="0" y="55499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49395" y="4114800"/>
            <a:ext cx="5093208" cy="298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49395" y="4114800"/>
            <a:ext cx="5093335" cy="299085"/>
          </a:xfrm>
          <a:custGeom>
            <a:avLst/>
            <a:gdLst/>
            <a:ahLst/>
            <a:cxnLst/>
            <a:rect l="l" t="t" r="r" b="b"/>
            <a:pathLst>
              <a:path w="5093334" h="299085">
                <a:moveTo>
                  <a:pt x="0" y="37211"/>
                </a:moveTo>
                <a:lnTo>
                  <a:pt x="2920" y="22717"/>
                </a:lnTo>
                <a:lnTo>
                  <a:pt x="10890" y="10890"/>
                </a:lnTo>
                <a:lnTo>
                  <a:pt x="22717" y="2920"/>
                </a:lnTo>
                <a:lnTo>
                  <a:pt x="37211" y="0"/>
                </a:lnTo>
                <a:lnTo>
                  <a:pt x="5055997" y="0"/>
                </a:lnTo>
                <a:lnTo>
                  <a:pt x="5070490" y="2920"/>
                </a:lnTo>
                <a:lnTo>
                  <a:pt x="5082317" y="10890"/>
                </a:lnTo>
                <a:lnTo>
                  <a:pt x="5090286" y="22717"/>
                </a:lnTo>
                <a:lnTo>
                  <a:pt x="5093208" y="37211"/>
                </a:lnTo>
                <a:lnTo>
                  <a:pt x="5093208" y="261493"/>
                </a:lnTo>
                <a:lnTo>
                  <a:pt x="5090286" y="275986"/>
                </a:lnTo>
                <a:lnTo>
                  <a:pt x="5082317" y="287813"/>
                </a:lnTo>
                <a:lnTo>
                  <a:pt x="5070490" y="295783"/>
                </a:lnTo>
                <a:lnTo>
                  <a:pt x="5055997" y="298704"/>
                </a:lnTo>
                <a:lnTo>
                  <a:pt x="37211" y="298704"/>
                </a:lnTo>
                <a:lnTo>
                  <a:pt x="22717" y="295783"/>
                </a:lnTo>
                <a:lnTo>
                  <a:pt x="10890" y="287813"/>
                </a:lnTo>
                <a:lnTo>
                  <a:pt x="2920" y="275986"/>
                </a:lnTo>
                <a:lnTo>
                  <a:pt x="0" y="261493"/>
                </a:lnTo>
                <a:lnTo>
                  <a:pt x="0" y="37211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49395" y="4495800"/>
            <a:ext cx="5093208" cy="3688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49395" y="4495800"/>
            <a:ext cx="5093335" cy="368935"/>
          </a:xfrm>
          <a:custGeom>
            <a:avLst/>
            <a:gdLst/>
            <a:ahLst/>
            <a:cxnLst/>
            <a:rect l="l" t="t" r="r" b="b"/>
            <a:pathLst>
              <a:path w="5093334" h="368935">
                <a:moveTo>
                  <a:pt x="0" y="45974"/>
                </a:moveTo>
                <a:lnTo>
                  <a:pt x="3611" y="28074"/>
                </a:lnTo>
                <a:lnTo>
                  <a:pt x="13462" y="13462"/>
                </a:lnTo>
                <a:lnTo>
                  <a:pt x="28074" y="3611"/>
                </a:lnTo>
                <a:lnTo>
                  <a:pt x="45974" y="0"/>
                </a:lnTo>
                <a:lnTo>
                  <a:pt x="5047233" y="0"/>
                </a:lnTo>
                <a:lnTo>
                  <a:pt x="5065133" y="3611"/>
                </a:lnTo>
                <a:lnTo>
                  <a:pt x="5079745" y="13462"/>
                </a:lnTo>
                <a:lnTo>
                  <a:pt x="5089596" y="28074"/>
                </a:lnTo>
                <a:lnTo>
                  <a:pt x="5093208" y="45974"/>
                </a:lnTo>
                <a:lnTo>
                  <a:pt x="5093208" y="322833"/>
                </a:lnTo>
                <a:lnTo>
                  <a:pt x="5089596" y="340733"/>
                </a:lnTo>
                <a:lnTo>
                  <a:pt x="5079746" y="355345"/>
                </a:lnTo>
                <a:lnTo>
                  <a:pt x="5065133" y="365196"/>
                </a:lnTo>
                <a:lnTo>
                  <a:pt x="5047233" y="368807"/>
                </a:lnTo>
                <a:lnTo>
                  <a:pt x="45974" y="368807"/>
                </a:lnTo>
                <a:lnTo>
                  <a:pt x="28074" y="365196"/>
                </a:lnTo>
                <a:lnTo>
                  <a:pt x="13462" y="355345"/>
                </a:lnTo>
                <a:lnTo>
                  <a:pt x="3611" y="340733"/>
                </a:lnTo>
                <a:lnTo>
                  <a:pt x="0" y="322833"/>
                </a:lnTo>
                <a:lnTo>
                  <a:pt x="0" y="45974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60" y="4953000"/>
            <a:ext cx="5974080" cy="3749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60" y="4953000"/>
            <a:ext cx="5974080" cy="375285"/>
          </a:xfrm>
          <a:custGeom>
            <a:avLst/>
            <a:gdLst/>
            <a:ahLst/>
            <a:cxnLst/>
            <a:rect l="l" t="t" r="r" b="b"/>
            <a:pathLst>
              <a:path w="5974080" h="375285">
                <a:moveTo>
                  <a:pt x="0" y="46736"/>
                </a:moveTo>
                <a:lnTo>
                  <a:pt x="3677" y="28557"/>
                </a:lnTo>
                <a:lnTo>
                  <a:pt x="13700" y="13700"/>
                </a:lnTo>
                <a:lnTo>
                  <a:pt x="28557" y="3677"/>
                </a:lnTo>
                <a:lnTo>
                  <a:pt x="46735" y="0"/>
                </a:lnTo>
                <a:lnTo>
                  <a:pt x="5927344" y="0"/>
                </a:lnTo>
                <a:lnTo>
                  <a:pt x="5945522" y="3677"/>
                </a:lnTo>
                <a:lnTo>
                  <a:pt x="5960379" y="13700"/>
                </a:lnTo>
                <a:lnTo>
                  <a:pt x="5970402" y="28557"/>
                </a:lnTo>
                <a:lnTo>
                  <a:pt x="5974080" y="46736"/>
                </a:lnTo>
                <a:lnTo>
                  <a:pt x="5974080" y="328168"/>
                </a:lnTo>
                <a:lnTo>
                  <a:pt x="5970402" y="346346"/>
                </a:lnTo>
                <a:lnTo>
                  <a:pt x="5960379" y="361203"/>
                </a:lnTo>
                <a:lnTo>
                  <a:pt x="5945522" y="371226"/>
                </a:lnTo>
                <a:lnTo>
                  <a:pt x="5927344" y="374903"/>
                </a:lnTo>
                <a:lnTo>
                  <a:pt x="46735" y="374903"/>
                </a:lnTo>
                <a:lnTo>
                  <a:pt x="28557" y="371226"/>
                </a:lnTo>
                <a:lnTo>
                  <a:pt x="13700" y="361203"/>
                </a:lnTo>
                <a:lnTo>
                  <a:pt x="3677" y="346346"/>
                </a:lnTo>
                <a:lnTo>
                  <a:pt x="0" y="328168"/>
                </a:lnTo>
                <a:lnTo>
                  <a:pt x="0" y="46736"/>
                </a:lnTo>
                <a:close/>
              </a:path>
            </a:pathLst>
          </a:custGeom>
          <a:ln w="12191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49395" y="5410200"/>
            <a:ext cx="5093208" cy="4450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49395" y="5410200"/>
            <a:ext cx="5093335" cy="445134"/>
          </a:xfrm>
          <a:custGeom>
            <a:avLst/>
            <a:gdLst/>
            <a:ahLst/>
            <a:cxnLst/>
            <a:rect l="l" t="t" r="r" b="b"/>
            <a:pathLst>
              <a:path w="5093334" h="445135">
                <a:moveTo>
                  <a:pt x="0" y="55499"/>
                </a:moveTo>
                <a:lnTo>
                  <a:pt x="4367" y="33914"/>
                </a:lnTo>
                <a:lnTo>
                  <a:pt x="16271" y="16271"/>
                </a:lnTo>
                <a:lnTo>
                  <a:pt x="33914" y="4367"/>
                </a:lnTo>
                <a:lnTo>
                  <a:pt x="55499" y="0"/>
                </a:lnTo>
                <a:lnTo>
                  <a:pt x="5037708" y="0"/>
                </a:lnTo>
                <a:lnTo>
                  <a:pt x="5059293" y="4367"/>
                </a:lnTo>
                <a:lnTo>
                  <a:pt x="5076936" y="16271"/>
                </a:lnTo>
                <a:lnTo>
                  <a:pt x="5088840" y="33914"/>
                </a:lnTo>
                <a:lnTo>
                  <a:pt x="5093208" y="55499"/>
                </a:lnTo>
                <a:lnTo>
                  <a:pt x="5093208" y="389483"/>
                </a:lnTo>
                <a:lnTo>
                  <a:pt x="5088840" y="411098"/>
                </a:lnTo>
                <a:lnTo>
                  <a:pt x="5076936" y="428747"/>
                </a:lnTo>
                <a:lnTo>
                  <a:pt x="5059293" y="440645"/>
                </a:lnTo>
                <a:lnTo>
                  <a:pt x="5037708" y="445008"/>
                </a:lnTo>
                <a:lnTo>
                  <a:pt x="55499" y="445008"/>
                </a:lnTo>
                <a:lnTo>
                  <a:pt x="33914" y="440645"/>
                </a:lnTo>
                <a:lnTo>
                  <a:pt x="16271" y="428747"/>
                </a:lnTo>
                <a:lnTo>
                  <a:pt x="4367" y="411098"/>
                </a:lnTo>
                <a:lnTo>
                  <a:pt x="0" y="389483"/>
                </a:lnTo>
                <a:lnTo>
                  <a:pt x="0" y="55499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181600" y="2286000"/>
            <a:ext cx="18288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1828800" y="59689"/>
                </a:moveTo>
                <a:lnTo>
                  <a:pt x="0" y="59689"/>
                </a:lnTo>
                <a:lnTo>
                  <a:pt x="914400" y="304800"/>
                </a:lnTo>
                <a:lnTo>
                  <a:pt x="1828800" y="59689"/>
                </a:lnTo>
                <a:close/>
              </a:path>
              <a:path w="1828800" h="304800">
                <a:moveTo>
                  <a:pt x="1079627" y="0"/>
                </a:moveTo>
                <a:lnTo>
                  <a:pt x="749173" y="0"/>
                </a:lnTo>
                <a:lnTo>
                  <a:pt x="749173" y="59689"/>
                </a:lnTo>
                <a:lnTo>
                  <a:pt x="1079627" y="59689"/>
                </a:lnTo>
                <a:lnTo>
                  <a:pt x="1079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81600" y="2286000"/>
            <a:ext cx="18288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749173" y="0"/>
                </a:moveTo>
                <a:lnTo>
                  <a:pt x="749173" y="59689"/>
                </a:lnTo>
                <a:lnTo>
                  <a:pt x="0" y="59689"/>
                </a:lnTo>
                <a:lnTo>
                  <a:pt x="914400" y="304800"/>
                </a:lnTo>
                <a:lnTo>
                  <a:pt x="1828800" y="59689"/>
                </a:lnTo>
                <a:lnTo>
                  <a:pt x="1079627" y="59689"/>
                </a:lnTo>
                <a:lnTo>
                  <a:pt x="1079627" y="0"/>
                </a:lnTo>
                <a:lnTo>
                  <a:pt x="749173" y="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52800" y="6096000"/>
            <a:ext cx="5486400" cy="7619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52800" y="6096000"/>
            <a:ext cx="5486400" cy="762000"/>
          </a:xfrm>
          <a:custGeom>
            <a:avLst/>
            <a:gdLst/>
            <a:ahLst/>
            <a:cxnLst/>
            <a:rect l="l" t="t" r="r" b="b"/>
            <a:pathLst>
              <a:path w="5486400" h="762000">
                <a:moveTo>
                  <a:pt x="0" y="95072"/>
                </a:moveTo>
                <a:lnTo>
                  <a:pt x="7469" y="58067"/>
                </a:lnTo>
                <a:lnTo>
                  <a:pt x="27844" y="27847"/>
                </a:lnTo>
                <a:lnTo>
                  <a:pt x="58078" y="7471"/>
                </a:lnTo>
                <a:lnTo>
                  <a:pt x="95123" y="0"/>
                </a:lnTo>
                <a:lnTo>
                  <a:pt x="5391277" y="0"/>
                </a:lnTo>
                <a:lnTo>
                  <a:pt x="5428321" y="7471"/>
                </a:lnTo>
                <a:lnTo>
                  <a:pt x="5458555" y="27847"/>
                </a:lnTo>
                <a:lnTo>
                  <a:pt x="5478930" y="58067"/>
                </a:lnTo>
                <a:lnTo>
                  <a:pt x="5486400" y="95072"/>
                </a:lnTo>
                <a:lnTo>
                  <a:pt x="5486400" y="666923"/>
                </a:lnTo>
                <a:lnTo>
                  <a:pt x="5478930" y="703931"/>
                </a:lnTo>
                <a:lnTo>
                  <a:pt x="5458555" y="734152"/>
                </a:lnTo>
                <a:lnTo>
                  <a:pt x="5428321" y="754527"/>
                </a:lnTo>
                <a:lnTo>
                  <a:pt x="5391277" y="761999"/>
                </a:lnTo>
                <a:lnTo>
                  <a:pt x="95123" y="761999"/>
                </a:lnTo>
                <a:lnTo>
                  <a:pt x="58078" y="754527"/>
                </a:lnTo>
                <a:lnTo>
                  <a:pt x="27844" y="734152"/>
                </a:lnTo>
                <a:lnTo>
                  <a:pt x="7469" y="703931"/>
                </a:lnTo>
                <a:lnTo>
                  <a:pt x="0" y="666923"/>
                </a:lnTo>
                <a:lnTo>
                  <a:pt x="0" y="95072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115055" y="2727706"/>
            <a:ext cx="5962015" cy="4150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90" algn="ctr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 panose="020B0604020202020204"/>
                <a:cs typeface="Arial" panose="020B0604020202020204"/>
              </a:rPr>
              <a:t>NAMA, </a:t>
            </a:r>
            <a:r>
              <a:rPr sz="1400" spc="-40" dirty="0">
                <a:latin typeface="Arial" panose="020B0604020202020204"/>
                <a:cs typeface="Arial" panose="020B0604020202020204"/>
              </a:rPr>
              <a:t>ALAMAT, </a:t>
            </a:r>
            <a:r>
              <a:rPr sz="1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NPWP</a:t>
            </a:r>
            <a:r>
              <a:rPr sz="14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35" dirty="0">
                <a:latin typeface="Arial" panose="020B0604020202020204"/>
                <a:cs typeface="Arial" panose="020B0604020202020204"/>
              </a:rPr>
              <a:t>YANG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MENYERAHKAN </a:t>
            </a:r>
            <a:r>
              <a:rPr sz="1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BKP</a:t>
            </a:r>
            <a:r>
              <a:rPr sz="1400" spc="-4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/</a:t>
            </a:r>
            <a:r>
              <a:rPr sz="1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JKP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690245" marR="681355" algn="ctr">
              <a:lnSpc>
                <a:spcPct val="190000"/>
              </a:lnSpc>
              <a:spcBef>
                <a:spcPts val="100"/>
              </a:spcBef>
            </a:pPr>
            <a:r>
              <a:rPr sz="1400" spc="-5" dirty="0">
                <a:latin typeface="Arial" panose="020B0604020202020204"/>
                <a:cs typeface="Arial" panose="020B0604020202020204"/>
              </a:rPr>
              <a:t>NAMA, </a:t>
            </a:r>
            <a:r>
              <a:rPr sz="1400" spc="-40" dirty="0">
                <a:latin typeface="Arial" panose="020B0604020202020204"/>
                <a:cs typeface="Arial" panose="020B0604020202020204"/>
              </a:rPr>
              <a:t>ALAMAT, </a:t>
            </a:r>
            <a:r>
              <a:rPr sz="1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NPWP</a:t>
            </a:r>
            <a:r>
              <a:rPr sz="14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PEMBELI </a:t>
            </a:r>
            <a:r>
              <a:rPr sz="1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BKP</a:t>
            </a:r>
            <a:r>
              <a:rPr sz="1400" spc="-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/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PENERIMA</a:t>
            </a:r>
            <a:r>
              <a:rPr sz="1400" spc="-175" dirty="0">
                <a:latin typeface="Arial" panose="020B0604020202020204"/>
                <a:cs typeface="Arial" panose="020B0604020202020204"/>
              </a:rPr>
              <a:t> </a:t>
            </a:r>
            <a:r>
              <a:rPr sz="1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JKP </a:t>
            </a:r>
            <a:r>
              <a:rPr sz="14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JENIS </a:t>
            </a:r>
            <a:r>
              <a:rPr sz="1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1400" spc="-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latin typeface="Arial" panose="020B0604020202020204"/>
                <a:cs typeface="Arial" panose="020B0604020202020204"/>
              </a:rPr>
              <a:t>/ </a:t>
            </a:r>
            <a:r>
              <a:rPr sz="1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JASA</a:t>
            </a:r>
            <a:r>
              <a:rPr sz="1400" dirty="0">
                <a:latin typeface="Arial" panose="020B0604020202020204"/>
                <a:cs typeface="Arial" panose="020B0604020202020204"/>
              </a:rPr>
              <a:t>,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JUMLAH HARGA</a:t>
            </a:r>
            <a:r>
              <a:rPr sz="1400" spc="280" dirty="0">
                <a:latin typeface="Arial" panose="020B0604020202020204"/>
                <a:cs typeface="Arial" panose="020B0604020202020204"/>
              </a:rPr>
              <a:t>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JUAL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1400" spc="-55" dirty="0">
                <a:latin typeface="Arial" panose="020B0604020202020204"/>
                <a:cs typeface="Arial" panose="020B0604020202020204"/>
              </a:rPr>
              <a:t>ATAU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PENGGANTIAN </a:t>
            </a:r>
            <a:r>
              <a:rPr sz="1400" dirty="0">
                <a:latin typeface="Arial" panose="020B0604020202020204"/>
                <a:cs typeface="Arial" panose="020B0604020202020204"/>
              </a:rPr>
              <a:t>&amp;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POTONGAN</a:t>
            </a:r>
            <a:r>
              <a:rPr sz="14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HARGA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635" algn="ctr">
              <a:lnSpc>
                <a:spcPct val="100000"/>
              </a:lnSpc>
              <a:spcBef>
                <a:spcPts val="975"/>
              </a:spcBef>
            </a:pPr>
            <a:r>
              <a:rPr sz="1600" spc="-5" dirty="0">
                <a:latin typeface="Arial" panose="020B0604020202020204"/>
                <a:cs typeface="Arial" panose="020B0604020202020204"/>
              </a:rPr>
              <a:t>PPN </a:t>
            </a:r>
            <a:r>
              <a:rPr sz="1600" spc="-20" dirty="0">
                <a:latin typeface="Arial" panose="020B0604020202020204"/>
                <a:cs typeface="Arial" panose="020B0604020202020204"/>
              </a:rPr>
              <a:t>YG</a:t>
            </a:r>
            <a:r>
              <a:rPr sz="16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DIPUNGUT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1360"/>
              </a:spcBef>
            </a:pPr>
            <a:r>
              <a:rPr sz="1600" spc="-5" dirty="0">
                <a:latin typeface="Arial" panose="020B0604020202020204"/>
                <a:cs typeface="Arial" panose="020B0604020202020204"/>
              </a:rPr>
              <a:t>PPnBM </a:t>
            </a:r>
            <a:r>
              <a:rPr sz="1600" spc="-20" dirty="0">
                <a:latin typeface="Arial" panose="020B0604020202020204"/>
                <a:cs typeface="Arial" panose="020B0604020202020204"/>
              </a:rPr>
              <a:t>YG</a:t>
            </a:r>
            <a:r>
              <a:rPr sz="16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DIPUNGUT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 panose="02020603050405020304"/>
              <a:cs typeface="Times New Roman" panose="02020603050405020304"/>
            </a:endParaRPr>
          </a:p>
          <a:p>
            <a:pPr marR="48260" algn="ctr">
              <a:lnSpc>
                <a:spcPct val="100000"/>
              </a:lnSpc>
            </a:pPr>
            <a:r>
              <a:rPr sz="1600" spc="-5" dirty="0">
                <a:latin typeface="Arial" panose="020B0604020202020204"/>
                <a:cs typeface="Arial" panose="020B0604020202020204"/>
              </a:rPr>
              <a:t>KODE, NO. SERI &amp; TGL. </a:t>
            </a:r>
            <a:r>
              <a:rPr sz="1600" spc="-30" dirty="0">
                <a:latin typeface="Arial" panose="020B0604020202020204"/>
                <a:cs typeface="Arial" panose="020B0604020202020204"/>
              </a:rPr>
              <a:t>PEMBUATAN </a:t>
            </a:r>
            <a:r>
              <a:rPr sz="16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FAKTUR</a:t>
            </a:r>
            <a:r>
              <a:rPr sz="1600" u="heavy" spc="3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1600" u="heavy" spc="-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PAJAK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R="43180" algn="ctr">
              <a:lnSpc>
                <a:spcPct val="100000"/>
              </a:lnSpc>
              <a:spcBef>
                <a:spcPts val="1245"/>
              </a:spcBef>
            </a:pPr>
            <a:r>
              <a:rPr sz="1400" spc="-5" dirty="0">
                <a:latin typeface="Arial" panose="020B0604020202020204"/>
                <a:cs typeface="Arial" panose="020B0604020202020204"/>
              </a:rPr>
              <a:t>NAMA, </a:t>
            </a:r>
            <a:r>
              <a:rPr sz="1400" spc="-30" dirty="0">
                <a:latin typeface="Arial" panose="020B0604020202020204"/>
                <a:cs typeface="Arial" panose="020B0604020202020204"/>
              </a:rPr>
              <a:t>JABATAN </a:t>
            </a:r>
            <a:r>
              <a:rPr sz="1400" dirty="0">
                <a:latin typeface="Arial" panose="020B0604020202020204"/>
                <a:cs typeface="Arial" panose="020B0604020202020204"/>
              </a:rPr>
              <a:t>&amp; </a:t>
            </a:r>
            <a:r>
              <a:rPr sz="1400" spc="-25" dirty="0">
                <a:latin typeface="Arial" panose="020B0604020202020204"/>
                <a:cs typeface="Arial" panose="020B0604020202020204"/>
              </a:rPr>
              <a:t>TANDA </a:t>
            </a:r>
            <a:r>
              <a:rPr sz="1400" spc="-20" dirty="0">
                <a:latin typeface="Arial" panose="020B0604020202020204"/>
                <a:cs typeface="Arial" panose="020B0604020202020204"/>
              </a:rPr>
              <a:t>TANGAN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YG</a:t>
            </a:r>
            <a:r>
              <a:rPr sz="14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400" spc="-5" dirty="0">
                <a:latin typeface="Arial" panose="020B0604020202020204"/>
                <a:cs typeface="Arial" panose="020B0604020202020204"/>
              </a:rPr>
              <a:t>BERHAK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R="39370" algn="ctr">
              <a:lnSpc>
                <a:spcPct val="100000"/>
              </a:lnSpc>
            </a:pPr>
            <a:r>
              <a:rPr sz="1400" spc="-20" dirty="0">
                <a:latin typeface="Arial" panose="020B0604020202020204"/>
                <a:cs typeface="Arial" panose="020B0604020202020204"/>
              </a:rPr>
              <a:t>MENANDATANGANI </a:t>
            </a:r>
            <a:r>
              <a:rPr sz="14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FAKTUR</a:t>
            </a:r>
            <a:r>
              <a:rPr sz="1400" u="heavy" spc="3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14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PAJAK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22275" marR="415290" indent="-1270" algn="ctr">
              <a:lnSpc>
                <a:spcPct val="100000"/>
              </a:lnSpc>
            </a:pPr>
            <a:r>
              <a:rPr sz="1200" u="sng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FAKTUR </a:t>
            </a:r>
            <a:r>
              <a:rPr sz="1200" u="sng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PAJAK</a:t>
            </a:r>
            <a:r>
              <a:rPr sz="1200" spc="-2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HARUS </a:t>
            </a:r>
            <a:r>
              <a:rPr sz="1200" dirty="0">
                <a:latin typeface="Arial" panose="020B0604020202020204"/>
                <a:cs typeface="Arial" panose="020B0604020202020204"/>
              </a:rPr>
              <a:t>DIISI DENGAN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LENGKAP, </a:t>
            </a:r>
            <a:r>
              <a:rPr sz="1200" dirty="0">
                <a:latin typeface="Arial" panose="020B0604020202020204"/>
                <a:cs typeface="Arial" panose="020B0604020202020204"/>
              </a:rPr>
              <a:t>JELAS,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DAN BENAR  </a:t>
            </a:r>
            <a:r>
              <a:rPr sz="1200" dirty="0">
                <a:latin typeface="Arial" panose="020B0604020202020204"/>
                <a:cs typeface="Arial" panose="020B0604020202020204"/>
              </a:rPr>
              <a:t>BAIK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FORMAL MAUPUN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MATERIIL </a:t>
            </a:r>
            <a:r>
              <a:rPr sz="1200" dirty="0">
                <a:latin typeface="Arial" panose="020B0604020202020204"/>
                <a:cs typeface="Arial" panose="020B0604020202020204"/>
              </a:rPr>
              <a:t>&amp;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DITANDATANGANI </a:t>
            </a:r>
            <a:r>
              <a:rPr sz="1200" dirty="0">
                <a:latin typeface="Arial" panose="020B0604020202020204"/>
                <a:cs typeface="Arial" panose="020B0604020202020204"/>
              </a:rPr>
              <a:t>OLEH</a:t>
            </a:r>
            <a:r>
              <a:rPr sz="1200" spc="-1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PEJABAT 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YANG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DITUNJUK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42545" algn="ctr">
              <a:lnSpc>
                <a:spcPct val="100000"/>
              </a:lnSpc>
            </a:pPr>
            <a:r>
              <a:rPr sz="1200" dirty="0">
                <a:latin typeface="Arial" panose="020B0604020202020204"/>
                <a:cs typeface="Arial" panose="020B0604020202020204"/>
              </a:rPr>
              <a:t>OLEH </a:t>
            </a:r>
            <a:r>
              <a:rPr sz="1200" u="sng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PKP</a:t>
            </a:r>
            <a:r>
              <a:rPr sz="12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UNTUK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MENANDATANGANINYA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86400" y="5943600"/>
            <a:ext cx="1219200" cy="152400"/>
          </a:xfrm>
          <a:custGeom>
            <a:avLst/>
            <a:gdLst/>
            <a:ahLst/>
            <a:cxnLst/>
            <a:rect l="l" t="t" r="r" b="b"/>
            <a:pathLst>
              <a:path w="1219200" h="152400">
                <a:moveTo>
                  <a:pt x="1219200" y="58204"/>
                </a:moveTo>
                <a:lnTo>
                  <a:pt x="0" y="58204"/>
                </a:lnTo>
                <a:lnTo>
                  <a:pt x="609600" y="152400"/>
                </a:lnTo>
                <a:lnTo>
                  <a:pt x="1219200" y="58204"/>
                </a:lnTo>
                <a:close/>
              </a:path>
              <a:path w="1219200" h="152400">
                <a:moveTo>
                  <a:pt x="774700" y="0"/>
                </a:moveTo>
                <a:lnTo>
                  <a:pt x="444500" y="0"/>
                </a:lnTo>
                <a:lnTo>
                  <a:pt x="444500" y="58204"/>
                </a:lnTo>
                <a:lnTo>
                  <a:pt x="774700" y="58204"/>
                </a:lnTo>
                <a:lnTo>
                  <a:pt x="774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86400" y="5943600"/>
            <a:ext cx="1219200" cy="152400"/>
          </a:xfrm>
          <a:custGeom>
            <a:avLst/>
            <a:gdLst/>
            <a:ahLst/>
            <a:cxnLst/>
            <a:rect l="l" t="t" r="r" b="b"/>
            <a:pathLst>
              <a:path w="1219200" h="152400">
                <a:moveTo>
                  <a:pt x="444500" y="0"/>
                </a:moveTo>
                <a:lnTo>
                  <a:pt x="444500" y="58204"/>
                </a:lnTo>
                <a:lnTo>
                  <a:pt x="0" y="58204"/>
                </a:lnTo>
                <a:lnTo>
                  <a:pt x="609600" y="152400"/>
                </a:lnTo>
                <a:lnTo>
                  <a:pt x="1219200" y="58204"/>
                </a:lnTo>
                <a:lnTo>
                  <a:pt x="774700" y="58204"/>
                </a:lnTo>
                <a:lnTo>
                  <a:pt x="774700" y="0"/>
                </a:lnTo>
                <a:lnTo>
                  <a:pt x="444500" y="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181600" y="1447800"/>
            <a:ext cx="1828800" cy="228600"/>
          </a:xfrm>
          <a:custGeom>
            <a:avLst/>
            <a:gdLst/>
            <a:ahLst/>
            <a:cxnLst/>
            <a:rect l="l" t="t" r="r" b="b"/>
            <a:pathLst>
              <a:path w="1828800" h="228600">
                <a:moveTo>
                  <a:pt x="1828800" y="44703"/>
                </a:moveTo>
                <a:lnTo>
                  <a:pt x="0" y="44703"/>
                </a:lnTo>
                <a:lnTo>
                  <a:pt x="914400" y="228600"/>
                </a:lnTo>
                <a:lnTo>
                  <a:pt x="1828800" y="44703"/>
                </a:lnTo>
                <a:close/>
              </a:path>
              <a:path w="1828800" h="228600">
                <a:moveTo>
                  <a:pt x="1079627" y="0"/>
                </a:moveTo>
                <a:lnTo>
                  <a:pt x="749173" y="0"/>
                </a:lnTo>
                <a:lnTo>
                  <a:pt x="749173" y="44703"/>
                </a:lnTo>
                <a:lnTo>
                  <a:pt x="1079627" y="44703"/>
                </a:lnTo>
                <a:lnTo>
                  <a:pt x="1079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181600" y="1447800"/>
            <a:ext cx="1828800" cy="228600"/>
          </a:xfrm>
          <a:custGeom>
            <a:avLst/>
            <a:gdLst/>
            <a:ahLst/>
            <a:cxnLst/>
            <a:rect l="l" t="t" r="r" b="b"/>
            <a:pathLst>
              <a:path w="1828800" h="228600">
                <a:moveTo>
                  <a:pt x="749173" y="0"/>
                </a:moveTo>
                <a:lnTo>
                  <a:pt x="749173" y="44703"/>
                </a:lnTo>
                <a:lnTo>
                  <a:pt x="0" y="44703"/>
                </a:lnTo>
                <a:lnTo>
                  <a:pt x="914400" y="228600"/>
                </a:lnTo>
                <a:lnTo>
                  <a:pt x="1828800" y="44703"/>
                </a:lnTo>
                <a:lnTo>
                  <a:pt x="1079627" y="44703"/>
                </a:lnTo>
                <a:lnTo>
                  <a:pt x="1079627" y="0"/>
                </a:lnTo>
                <a:lnTo>
                  <a:pt x="749173" y="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7001" y="813562"/>
            <a:ext cx="532003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Karakteristik</a:t>
            </a:r>
            <a:r>
              <a:rPr sz="44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PPnBM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1944282"/>
            <a:ext cx="7301865" cy="265938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PPnBM merupakan pungutan tambahan disamping</a:t>
            </a:r>
            <a:r>
              <a:rPr sz="2000" b="1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PPN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Pengenaan terhadap PPnBM ini hanya satu kali yaitu pada</a:t>
            </a:r>
            <a:r>
              <a:rPr sz="2000" b="1" spc="-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saat  penyerahan BKP yang tergolong mewah oleh Pengusaha yang  menghasilkan atau pada saat</a:t>
            </a:r>
            <a:r>
              <a:rPr sz="2000" b="1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impor.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214630" indent="-342900">
              <a:lnSpc>
                <a:spcPct val="10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PPnBM tidak dapat dilakukan pengkreditannya dengan</a:t>
            </a:r>
            <a:r>
              <a:rPr sz="2000" b="1" spc="-1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PPN.  (Namun demikian, apabila Eksportir mengekspor BKP yang  tergolong mewah, maka PPnBM yang telah dibayar pada</a:t>
            </a:r>
            <a:r>
              <a:rPr sz="2000" b="1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saat  perolehan dapat</a:t>
            </a:r>
            <a:r>
              <a:rPr sz="20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direstitusi.)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862330"/>
          </a:xfrm>
          <a:prstGeom prst="rect">
            <a:avLst/>
          </a:prstGeom>
        </p:spPr>
        <p:txBody>
          <a:bodyPr vert="horz" wrap="square" lIns="0" tIns="247269" rIns="0" bIns="0" rtlCol="0">
            <a:spAutoFit/>
          </a:bodyPr>
          <a:lstStyle/>
          <a:p>
            <a:pPr marL="2277110" marR="5080" indent="-2188845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 panose="02020603050405020304"/>
                <a:cs typeface="Times New Roman" panose="02020603050405020304"/>
              </a:rPr>
              <a:t>Batasan BKP yang tergolong  Mewah</a:t>
            </a:r>
            <a:r>
              <a:rPr sz="40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spc="-5" dirty="0">
                <a:latin typeface="Times New Roman" panose="02020603050405020304"/>
                <a:cs typeface="Times New Roman" panose="02020603050405020304"/>
              </a:rPr>
              <a:t>:</a:t>
            </a:r>
            <a:endParaRPr sz="4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8819" y="1805686"/>
            <a:ext cx="7752715" cy="424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Bahwa barang tersebut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bukan</a:t>
            </a:r>
            <a:r>
              <a:rPr sz="3200" b="1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merupakan  barang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kebutuhan</a:t>
            </a:r>
            <a:r>
              <a:rPr sz="32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pokok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920115" indent="-342900">
              <a:lnSpc>
                <a:spcPct val="100000"/>
              </a:lnSpc>
              <a:spcBef>
                <a:spcPts val="77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Pada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umumnya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barang tersebut  dikonsumsi oleh masyarakat</a:t>
            </a:r>
            <a:r>
              <a:rPr sz="3200" b="1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tertentu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1473835" indent="-342900">
              <a:lnSpc>
                <a:spcPct val="100000"/>
              </a:lnSpc>
              <a:spcBef>
                <a:spcPts val="76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Barang tersebut dikonsumsi oleh  masyarakat berpenghasilan</a:t>
            </a:r>
            <a:r>
              <a:rPr sz="32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tinggi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695960" indent="-342900">
              <a:lnSpc>
                <a:spcPct val="100000"/>
              </a:lnSpc>
              <a:spcBef>
                <a:spcPts val="77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Barang tersebut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dikonsumsikan</a:t>
            </a:r>
            <a:r>
              <a:rPr sz="32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untuk  menunjukkan</a:t>
            </a:r>
            <a:r>
              <a:rPr sz="32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status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3157" y="813562"/>
            <a:ext cx="2804795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Tarif</a:t>
            </a:r>
            <a:r>
              <a:rPr sz="44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2001138"/>
            <a:ext cx="7480934" cy="2573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36575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Tarif PPnBM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paling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rendah 10%</a:t>
            </a:r>
            <a:r>
              <a:rPr sz="3200" b="1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dan 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paling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tinggi</a:t>
            </a:r>
            <a:r>
              <a:rPr sz="32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75%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Tarif ekspor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BKP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tergolong mewah  dikenakan pajak 0%, karena barang  ekspor dikonsumsi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diluar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daerah</a:t>
            </a:r>
            <a:r>
              <a:rPr sz="3200" b="1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pabean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6857" y="813562"/>
            <a:ext cx="609854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Jenis Barang Kena</a:t>
            </a:r>
            <a:r>
              <a:rPr sz="44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70836" y="1937969"/>
            <a:ext cx="7522845" cy="3667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ts val="2380"/>
              </a:lnSpc>
              <a:spcBef>
                <a:spcPts val="95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10%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: peralatan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olahraga,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AC,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alat fotografi,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alat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95910">
              <a:lnSpc>
                <a:spcPts val="2380"/>
              </a:lnSpc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sinematografi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95910" marR="5080" indent="-283210">
              <a:lnSpc>
                <a:spcPct val="80000"/>
              </a:lnSpc>
              <a:spcBef>
                <a:spcPts val="530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Tarif 20% : rumah mewah, apartmen, mesin pencuci piring,  instrumen</a:t>
            </a:r>
            <a:r>
              <a:rPr sz="22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musik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95910" indent="-283210">
              <a:lnSpc>
                <a:spcPts val="2375"/>
              </a:lnSpc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Tarif 30% :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kapal,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sampan,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kano,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kecuali untuk</a:t>
            </a:r>
            <a:r>
              <a:rPr sz="2200" b="1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keperluan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95910">
              <a:lnSpc>
                <a:spcPts val="2375"/>
              </a:lnSpc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negara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95910" marR="128270" indent="-283210">
              <a:lnSpc>
                <a:spcPct val="80000"/>
              </a:lnSpc>
              <a:spcBef>
                <a:spcPts val="530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Tarif 40% : minuman beralcohol, permadani sutra, barang  dari kristal dan logam mulia, balon</a:t>
            </a:r>
            <a:r>
              <a:rPr sz="2200" b="1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udara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95910" marR="756285" indent="-283210">
              <a:lnSpc>
                <a:spcPct val="80000"/>
              </a:lnSpc>
              <a:spcBef>
                <a:spcPts val="530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Tarif 50% : permadani bulu hewan halus, senjata api,  pesawat udara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95910" indent="-283210">
              <a:lnSpc>
                <a:spcPts val="2375"/>
              </a:lnSpc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75%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: barang dari batu mulia/mutiara,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kapal</a:t>
            </a:r>
            <a:r>
              <a:rPr sz="2200" b="1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pesiar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95910">
              <a:lnSpc>
                <a:spcPts val="2375"/>
              </a:lnSpc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mewah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057" y="478282"/>
            <a:ext cx="5944870" cy="1367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25650" marR="5080" indent="-2013585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Pengecualian</a:t>
            </a:r>
            <a:r>
              <a:rPr sz="44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Pengenaan  PPnBM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1115" y="2004186"/>
            <a:ext cx="7603490" cy="422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0"/>
              </a:spcBef>
              <a:buFont typeface="Arial" panose="020B0604020202020204"/>
              <a:buChar char=""/>
              <a:tabLst>
                <a:tab pos="29654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Kendaraan bermotor yang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digunakan untuk </a:t>
            </a:r>
            <a:r>
              <a:rPr sz="2400" b="1" spc="-15" dirty="0">
                <a:latin typeface="Times New Roman" panose="02020603050405020304"/>
                <a:cs typeface="Times New Roman" panose="02020603050405020304"/>
              </a:rPr>
              <a:t>kendaraan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ambulan,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kendaraan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jenazah,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kendaraan pamadam  kebakaran, kendaraan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tahanan,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kendaraan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angkutan  umum;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95910" marR="375285" indent="-283210">
              <a:lnSpc>
                <a:spcPct val="100000"/>
              </a:lnSpc>
              <a:spcBef>
                <a:spcPts val="575"/>
              </a:spcBef>
              <a:buFont typeface="Arial" panose="020B0604020202020204"/>
              <a:buChar char=""/>
              <a:tabLst>
                <a:tab pos="29654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Kendaraan yang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digunakan untuk tujuan  </a:t>
            </a:r>
            <a:r>
              <a:rPr sz="2400" b="1" spc="-35" dirty="0">
                <a:latin typeface="Times New Roman" panose="02020603050405020304"/>
                <a:cs typeface="Times New Roman" panose="02020603050405020304"/>
              </a:rPr>
              <a:t>Protokoler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Kenegaraan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95910" marR="17145" indent="-283210">
              <a:lnSpc>
                <a:spcPct val="100000"/>
              </a:lnSpc>
              <a:spcBef>
                <a:spcPts val="575"/>
              </a:spcBef>
              <a:buFont typeface="Arial" panose="020B0604020202020204"/>
              <a:buChar char=""/>
              <a:tabLst>
                <a:tab pos="29654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Kendaraan bermotor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angkutan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orang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10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(sepuluh)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orang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lebih termasuk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pengemudi dengan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motor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bakar nyala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kompresi (diesel atau semi</a:t>
            </a:r>
            <a:r>
              <a:rPr sz="24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diesel)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758950" marR="8890" indent="-9144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semua kapasitas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isi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silinder yang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digunakan  untuk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kendaraan dinas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TNI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atau</a:t>
            </a:r>
            <a:r>
              <a:rPr sz="24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Polri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3036" y="813562"/>
            <a:ext cx="6268085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Cara menghitung</a:t>
            </a:r>
            <a:r>
              <a:rPr sz="44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PPnBM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1744" y="2004186"/>
            <a:ext cx="7221855" cy="3186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Cara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menghitung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Pajak Penjualan Atas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Barang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Mewah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yang terutang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adalah 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mengalikan</a:t>
            </a:r>
            <a:r>
              <a:rPr sz="24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Tarif  Pajak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Penjualan Atas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Barang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Mewah dengan Dasar  Pengenaan Pajak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(DPP).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itu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perlu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diperhatikan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DPP-nya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apakah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harga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jual, nilai impor, nilai 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pengganti, nilai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ekspor, atau nilai lain yang ditetapkan  Menteri</a:t>
            </a:r>
            <a:r>
              <a:rPr sz="24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Keuangan.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Rumus yang digunakan</a:t>
            </a:r>
            <a:r>
              <a:rPr sz="32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4274" y="5215890"/>
            <a:ext cx="7286625" cy="489585"/>
          </a:xfrm>
          <a:prstGeom prst="rect">
            <a:avLst/>
          </a:prstGeom>
          <a:ln w="25907">
            <a:solidFill>
              <a:srgbClr val="00946E"/>
            </a:solidFill>
          </a:ln>
        </p:spPr>
        <p:txBody>
          <a:bodyPr vert="horz" wrap="square" lIns="0" tIns="135890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1070"/>
              </a:spcBef>
            </a:pPr>
            <a:r>
              <a:rPr sz="23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PPnBM </a:t>
            </a:r>
            <a:r>
              <a:rPr sz="2300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Terutang </a:t>
            </a:r>
            <a:r>
              <a:rPr sz="23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= </a:t>
            </a:r>
            <a:r>
              <a:rPr sz="2300" spc="-3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23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PPnBM x Dasar Pengenaan</a:t>
            </a:r>
            <a:r>
              <a:rPr sz="2300" spc="-1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Pajak</a:t>
            </a:r>
            <a:endParaRPr sz="23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15433" y="813562"/>
            <a:ext cx="2961005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Contoh</a:t>
            </a:r>
            <a:r>
              <a:rPr sz="44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Soal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9740" y="1872437"/>
            <a:ext cx="7104380" cy="1416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055"/>
              </a:lnSpc>
              <a:spcBef>
                <a:spcPts val="95"/>
              </a:spcBef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Bpk.Andi seorang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importir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mengimpor BKP Barang Mewah</a:t>
            </a:r>
            <a:r>
              <a:rPr sz="1900" b="1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dengan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2055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tarif 20% seharga Rp</a:t>
            </a:r>
            <a:r>
              <a:rPr sz="19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200.000.000,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387350">
              <a:lnSpc>
                <a:spcPct val="100000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hitung</a:t>
            </a:r>
            <a:r>
              <a:rPr sz="19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: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528955" indent="-141605">
              <a:lnSpc>
                <a:spcPct val="100000"/>
              </a:lnSpc>
              <a:buChar char="-"/>
              <a:tabLst>
                <a:tab pos="529590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PPN dan</a:t>
            </a:r>
            <a:r>
              <a:rPr sz="19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PPN-BM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528955" indent="-141605">
              <a:lnSpc>
                <a:spcPct val="100000"/>
              </a:lnSpc>
              <a:buChar char="-"/>
              <a:tabLst>
                <a:tab pos="529590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jumlah yang di bayar</a:t>
            </a:r>
            <a:r>
              <a:rPr sz="19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Bpk.Andi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4594" y="3552266"/>
            <a:ext cx="2163445" cy="59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dirty="0">
                <a:latin typeface="Times New Roman" panose="02020603050405020304"/>
                <a:cs typeface="Times New Roman" panose="02020603050405020304"/>
              </a:rPr>
              <a:t>jawab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: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Jumlah</a:t>
            </a:r>
            <a:r>
              <a:rPr sz="19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pembayaran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7228" y="3842384"/>
            <a:ext cx="1743075" cy="30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9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200.000.000,-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4594" y="4421504"/>
            <a:ext cx="3376929" cy="596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PPN 10% X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9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200.000.000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PPN-BM 20% X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9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200.000.000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4594" y="5290565"/>
            <a:ext cx="2837180" cy="30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jumlah yang harus</a:t>
            </a:r>
            <a:r>
              <a:rPr sz="19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dibayar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32828" y="4421504"/>
            <a:ext cx="2657475" cy="1181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95"/>
              </a:spcBef>
            </a:pP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900" b="1" spc="4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20.000.000,-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927100">
              <a:lnSpc>
                <a:spcPct val="100000"/>
              </a:lnSpc>
            </a:pP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900" b="1" spc="4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40.000.000,-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----------------------+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9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260.000.000,-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6289" y="561213"/>
            <a:ext cx="314706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Kredit</a:t>
            </a:r>
            <a:r>
              <a:rPr sz="44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5868" y="1263802"/>
            <a:ext cx="8002270" cy="49364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KARAKTERISTIK PAJAK</a:t>
            </a:r>
            <a:r>
              <a:rPr sz="16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KELUARAN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133985">
              <a:lnSpc>
                <a:spcPct val="100000"/>
              </a:lnSpc>
              <a:spcBef>
                <a:spcPts val="380"/>
              </a:spcBef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keluaran ialah pajak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dikenakan ketika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subjek 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melakukan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penjualan  terhadap barang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kena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(BKP) dan atau jasa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kena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(JKP) yang tergolong  dalam barang mewah.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KARAKTERISTIK PAJAK</a:t>
            </a:r>
            <a:r>
              <a:rPr sz="16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MASUKAN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5080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masukan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adalah pajak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dikenakan ketika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Pengusaha Kena 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melakukan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pembelian terhadap barang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kena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atau jasa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kena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pajak. Pengusaha Kena Pajak,  sering disebut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PKP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adalah Pengusaha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melakukan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penyerahan Barang Kena Pajak  dan atau penyerahan Jasa Kena Pajak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dikenakan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berdasarkan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Undang-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Undang 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Pertambahan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Nilai (UU PPN) 1984 dan perubahannya, tidak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termasuk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Pengusaha Kecil yang batasannya ditetapkan dengan Keputusan Menteri Keuangan,  kecuali Pengusaha Kecil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memilih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dikukuhkan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sebagai Pengusaha Kena  Pajak.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355600" marR="145415" indent="-342900">
              <a:lnSpc>
                <a:spcPct val="100000"/>
              </a:lnSpc>
              <a:spcBef>
                <a:spcPts val="39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Tata cara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umum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Pertambahan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Nilai (PPN) adalah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PKP mengurangkan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atau 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mengkreditkan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masukan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dalam suatu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dengan pajak keluaran dalam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masa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yang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sama.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Apabila dalam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tersebut lebih besar pajak keluaran,  kelebihan pajak keluaran harus disetorkan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 kas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negara. Sebaliknya, apabila</a:t>
            </a:r>
            <a:r>
              <a:rPr sz="1600" b="1" spc="2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dalam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841500" marR="175260" indent="-915035">
              <a:lnSpc>
                <a:spcPct val="100000"/>
              </a:lnSpc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tersebut 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masukan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lebih besar dari pajak keluaran, kelebihan  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masukan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dapat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dikompensasikan ke masa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600" b="1" spc="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berikutnya.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7827" y="2057400"/>
            <a:ext cx="4419600" cy="16002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57827" y="2057400"/>
            <a:ext cx="4419600" cy="1600200"/>
          </a:xfrm>
          <a:custGeom>
            <a:avLst/>
            <a:gdLst/>
            <a:ahLst/>
            <a:cxnLst/>
            <a:rect l="l" t="t" r="r" b="b"/>
            <a:pathLst>
              <a:path w="4419600" h="1600200">
                <a:moveTo>
                  <a:pt x="0" y="44576"/>
                </a:moveTo>
                <a:lnTo>
                  <a:pt x="3500" y="27217"/>
                </a:lnTo>
                <a:lnTo>
                  <a:pt x="13049" y="13049"/>
                </a:lnTo>
                <a:lnTo>
                  <a:pt x="27217" y="3500"/>
                </a:lnTo>
                <a:lnTo>
                  <a:pt x="44577" y="0"/>
                </a:lnTo>
                <a:lnTo>
                  <a:pt x="4375023" y="0"/>
                </a:lnTo>
                <a:lnTo>
                  <a:pt x="4392382" y="3500"/>
                </a:lnTo>
                <a:lnTo>
                  <a:pt x="4406550" y="13049"/>
                </a:lnTo>
                <a:lnTo>
                  <a:pt x="4416099" y="27217"/>
                </a:lnTo>
                <a:lnTo>
                  <a:pt x="4419600" y="44576"/>
                </a:lnTo>
                <a:lnTo>
                  <a:pt x="4419600" y="1555623"/>
                </a:lnTo>
                <a:lnTo>
                  <a:pt x="4416099" y="1572982"/>
                </a:lnTo>
                <a:lnTo>
                  <a:pt x="4406550" y="1587150"/>
                </a:lnTo>
                <a:lnTo>
                  <a:pt x="4392382" y="1596699"/>
                </a:lnTo>
                <a:lnTo>
                  <a:pt x="4375023" y="1600200"/>
                </a:lnTo>
                <a:lnTo>
                  <a:pt x="44577" y="1600200"/>
                </a:lnTo>
                <a:lnTo>
                  <a:pt x="27217" y="1596699"/>
                </a:lnTo>
                <a:lnTo>
                  <a:pt x="13049" y="1587150"/>
                </a:lnTo>
                <a:lnTo>
                  <a:pt x="3500" y="1572982"/>
                </a:lnTo>
                <a:lnTo>
                  <a:pt x="0" y="1555623"/>
                </a:lnTo>
                <a:lnTo>
                  <a:pt x="0" y="44576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963923" y="2046477"/>
            <a:ext cx="4407535" cy="15824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77850">
              <a:lnSpc>
                <a:spcPct val="100000"/>
              </a:lnSpc>
              <a:spcBef>
                <a:spcPts val="135"/>
              </a:spcBef>
              <a:tabLst>
                <a:tab pos="1269365" algn="l"/>
              </a:tabLst>
            </a:pPr>
            <a:r>
              <a:rPr sz="2100" spc="20" dirty="0">
                <a:latin typeface="Arial" panose="020B0604020202020204"/>
                <a:cs typeface="Arial" panose="020B0604020202020204"/>
              </a:rPr>
              <a:t>PPN	ADALAH </a:t>
            </a:r>
            <a:r>
              <a:rPr sz="2100" spc="-10" dirty="0">
                <a:latin typeface="Arial" panose="020B0604020202020204"/>
                <a:cs typeface="Arial" panose="020B0604020202020204"/>
              </a:rPr>
              <a:t>PAJAK</a:t>
            </a:r>
            <a:r>
              <a:rPr sz="2100" spc="-190" dirty="0">
                <a:latin typeface="Arial" panose="020B0604020202020204"/>
                <a:cs typeface="Arial" panose="020B0604020202020204"/>
              </a:rPr>
              <a:t> </a:t>
            </a:r>
            <a:r>
              <a:rPr sz="2100" spc="-55" dirty="0">
                <a:latin typeface="Arial" panose="020B0604020202020204"/>
                <a:cs typeface="Arial" panose="020B0604020202020204"/>
              </a:rPr>
              <a:t>ATAS</a:t>
            </a:r>
            <a:endParaRPr sz="2100">
              <a:latin typeface="Arial" panose="020B0604020202020204"/>
              <a:cs typeface="Arial" panose="020B0604020202020204"/>
            </a:endParaRPr>
          </a:p>
          <a:p>
            <a:pPr marL="635" algn="ctr">
              <a:lnSpc>
                <a:spcPct val="100000"/>
              </a:lnSpc>
              <a:spcBef>
                <a:spcPts val="1680"/>
              </a:spcBef>
            </a:pPr>
            <a:r>
              <a:rPr sz="2100" spc="25" dirty="0">
                <a:latin typeface="Arial" panose="020B0604020202020204"/>
                <a:cs typeface="Arial" panose="020B0604020202020204"/>
              </a:rPr>
              <a:t>KONSUMSI </a:t>
            </a:r>
            <a:r>
              <a:rPr sz="2100" u="heavy" spc="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100" spc="9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100" spc="-55" dirty="0">
                <a:latin typeface="Arial" panose="020B0604020202020204"/>
                <a:cs typeface="Arial" panose="020B0604020202020204"/>
              </a:rPr>
              <a:t>ATAU</a:t>
            </a:r>
            <a:endParaRPr sz="21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Times New Roman" panose="02020603050405020304"/>
              <a:cs typeface="Times New Roman" panose="02020603050405020304"/>
            </a:endParaRPr>
          </a:p>
          <a:p>
            <a:pPr marL="635" algn="ctr">
              <a:lnSpc>
                <a:spcPct val="100000"/>
              </a:lnSpc>
            </a:pPr>
            <a:r>
              <a:rPr sz="2100" u="heavy" spc="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JASA</a:t>
            </a:r>
            <a:endParaRPr sz="2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86200" y="4419600"/>
            <a:ext cx="4718304" cy="826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86200" y="4419600"/>
            <a:ext cx="4718685" cy="826135"/>
          </a:xfrm>
          <a:custGeom>
            <a:avLst/>
            <a:gdLst/>
            <a:ahLst/>
            <a:cxnLst/>
            <a:rect l="l" t="t" r="r" b="b"/>
            <a:pathLst>
              <a:path w="4718684" h="826135">
                <a:moveTo>
                  <a:pt x="0" y="102997"/>
                </a:moveTo>
                <a:lnTo>
                  <a:pt x="8092" y="62900"/>
                </a:lnTo>
                <a:lnTo>
                  <a:pt x="30162" y="30162"/>
                </a:lnTo>
                <a:lnTo>
                  <a:pt x="62900" y="8092"/>
                </a:lnTo>
                <a:lnTo>
                  <a:pt x="102997" y="0"/>
                </a:lnTo>
                <a:lnTo>
                  <a:pt x="4615180" y="0"/>
                </a:lnTo>
                <a:lnTo>
                  <a:pt x="4655349" y="8092"/>
                </a:lnTo>
                <a:lnTo>
                  <a:pt x="4688125" y="30162"/>
                </a:lnTo>
                <a:lnTo>
                  <a:pt x="4710209" y="62900"/>
                </a:lnTo>
                <a:lnTo>
                  <a:pt x="4718304" y="102997"/>
                </a:lnTo>
                <a:lnTo>
                  <a:pt x="4718304" y="722883"/>
                </a:lnTo>
                <a:lnTo>
                  <a:pt x="4710209" y="763053"/>
                </a:lnTo>
                <a:lnTo>
                  <a:pt x="4688125" y="795829"/>
                </a:lnTo>
                <a:lnTo>
                  <a:pt x="4655349" y="817913"/>
                </a:lnTo>
                <a:lnTo>
                  <a:pt x="4615180" y="826008"/>
                </a:lnTo>
                <a:lnTo>
                  <a:pt x="102997" y="826008"/>
                </a:lnTo>
                <a:lnTo>
                  <a:pt x="62900" y="817913"/>
                </a:lnTo>
                <a:lnTo>
                  <a:pt x="30162" y="795829"/>
                </a:lnTo>
                <a:lnTo>
                  <a:pt x="8092" y="763053"/>
                </a:lnTo>
                <a:lnTo>
                  <a:pt x="0" y="722883"/>
                </a:lnTo>
                <a:lnTo>
                  <a:pt x="0" y="102997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86200" y="5943600"/>
            <a:ext cx="4642104" cy="914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86200" y="5943600"/>
            <a:ext cx="4642485" cy="914400"/>
          </a:xfrm>
          <a:custGeom>
            <a:avLst/>
            <a:gdLst/>
            <a:ahLst/>
            <a:cxnLst/>
            <a:rect l="l" t="t" r="r" b="b"/>
            <a:pathLst>
              <a:path w="4642484" h="914400">
                <a:moveTo>
                  <a:pt x="0" y="114084"/>
                </a:moveTo>
                <a:lnTo>
                  <a:pt x="8961" y="69678"/>
                </a:lnTo>
                <a:lnTo>
                  <a:pt x="33400" y="33415"/>
                </a:lnTo>
                <a:lnTo>
                  <a:pt x="69651" y="8965"/>
                </a:lnTo>
                <a:lnTo>
                  <a:pt x="114045" y="0"/>
                </a:lnTo>
                <a:lnTo>
                  <a:pt x="4528058" y="0"/>
                </a:lnTo>
                <a:lnTo>
                  <a:pt x="4572452" y="8965"/>
                </a:lnTo>
                <a:lnTo>
                  <a:pt x="4608703" y="33415"/>
                </a:lnTo>
                <a:lnTo>
                  <a:pt x="4633142" y="69678"/>
                </a:lnTo>
                <a:lnTo>
                  <a:pt x="4642104" y="114084"/>
                </a:lnTo>
                <a:lnTo>
                  <a:pt x="4642104" y="800312"/>
                </a:lnTo>
                <a:lnTo>
                  <a:pt x="4633142" y="844719"/>
                </a:lnTo>
                <a:lnTo>
                  <a:pt x="4608702" y="880983"/>
                </a:lnTo>
                <a:lnTo>
                  <a:pt x="4572452" y="905433"/>
                </a:lnTo>
                <a:lnTo>
                  <a:pt x="4528058" y="914399"/>
                </a:lnTo>
                <a:lnTo>
                  <a:pt x="114045" y="914399"/>
                </a:lnTo>
                <a:lnTo>
                  <a:pt x="69651" y="905433"/>
                </a:lnTo>
                <a:lnTo>
                  <a:pt x="33400" y="880983"/>
                </a:lnTo>
                <a:lnTo>
                  <a:pt x="8961" y="844719"/>
                </a:lnTo>
                <a:lnTo>
                  <a:pt x="0" y="800312"/>
                </a:lnTo>
                <a:lnTo>
                  <a:pt x="0" y="114084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29000" y="228600"/>
            <a:ext cx="54864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29000" y="228600"/>
            <a:ext cx="5486400" cy="926465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190500" rIns="0" bIns="0" rtlCol="0">
            <a:spAutoFit/>
          </a:bodyPr>
          <a:lstStyle/>
          <a:p>
            <a:pPr marL="649605">
              <a:lnSpc>
                <a:spcPts val="2870"/>
              </a:lnSpc>
              <a:spcBef>
                <a:spcPts val="1500"/>
              </a:spcBef>
            </a:pPr>
            <a:r>
              <a:rPr sz="2400" spc="-10" dirty="0">
                <a:latin typeface="Arial" panose="020B0604020202020204"/>
                <a:cs typeface="Arial" panose="020B0604020202020204"/>
              </a:rPr>
              <a:t>PENGERTIAN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UMUM</a:t>
            </a:r>
            <a:r>
              <a:rPr sz="24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2400" u="heavy" spc="-4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PAJAK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640715">
              <a:lnSpc>
                <a:spcPts val="2870"/>
              </a:lnSpc>
            </a:pPr>
            <a:r>
              <a:rPr sz="2400" u="heavy" spc="-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PERTAMBAHAN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NILAI </a:t>
            </a:r>
            <a:r>
              <a:rPr sz="2400" spc="-5" dirty="0">
                <a:latin typeface="Arial" panose="020B0604020202020204"/>
                <a:cs typeface="Arial" panose="020B0604020202020204"/>
              </a:rPr>
              <a:t>(PPN)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15940" y="1447800"/>
            <a:ext cx="1118870" cy="457200"/>
          </a:xfrm>
          <a:custGeom>
            <a:avLst/>
            <a:gdLst/>
            <a:ahLst/>
            <a:cxnLst/>
            <a:rect l="l" t="t" r="r" b="b"/>
            <a:pathLst>
              <a:path w="1118870" h="457200">
                <a:moveTo>
                  <a:pt x="1118615" y="143763"/>
                </a:moveTo>
                <a:lnTo>
                  <a:pt x="0" y="143763"/>
                </a:lnTo>
                <a:lnTo>
                  <a:pt x="559308" y="457200"/>
                </a:lnTo>
                <a:lnTo>
                  <a:pt x="1118615" y="143763"/>
                </a:lnTo>
                <a:close/>
              </a:path>
              <a:path w="1118870" h="457200">
                <a:moveTo>
                  <a:pt x="802386" y="0"/>
                </a:moveTo>
                <a:lnTo>
                  <a:pt x="316230" y="0"/>
                </a:lnTo>
                <a:lnTo>
                  <a:pt x="316230" y="143763"/>
                </a:lnTo>
                <a:lnTo>
                  <a:pt x="802386" y="143763"/>
                </a:lnTo>
                <a:lnTo>
                  <a:pt x="8023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15940" y="1447800"/>
            <a:ext cx="1118870" cy="457200"/>
          </a:xfrm>
          <a:custGeom>
            <a:avLst/>
            <a:gdLst/>
            <a:ahLst/>
            <a:cxnLst/>
            <a:rect l="l" t="t" r="r" b="b"/>
            <a:pathLst>
              <a:path w="1118870" h="457200">
                <a:moveTo>
                  <a:pt x="0" y="143763"/>
                </a:moveTo>
                <a:lnTo>
                  <a:pt x="316230" y="143763"/>
                </a:lnTo>
                <a:lnTo>
                  <a:pt x="316230" y="0"/>
                </a:lnTo>
                <a:lnTo>
                  <a:pt x="802386" y="0"/>
                </a:lnTo>
                <a:lnTo>
                  <a:pt x="802386" y="143763"/>
                </a:lnTo>
                <a:lnTo>
                  <a:pt x="1118615" y="143763"/>
                </a:lnTo>
                <a:lnTo>
                  <a:pt x="559308" y="457200"/>
                </a:lnTo>
                <a:lnTo>
                  <a:pt x="0" y="143763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34000" y="5367528"/>
            <a:ext cx="1524000" cy="384175"/>
          </a:xfrm>
          <a:custGeom>
            <a:avLst/>
            <a:gdLst/>
            <a:ahLst/>
            <a:cxnLst/>
            <a:rect l="l" t="t" r="r" b="b"/>
            <a:pathLst>
              <a:path w="1524000" h="384175">
                <a:moveTo>
                  <a:pt x="1524000" y="288036"/>
                </a:moveTo>
                <a:lnTo>
                  <a:pt x="0" y="288036"/>
                </a:lnTo>
                <a:lnTo>
                  <a:pt x="762000" y="384048"/>
                </a:lnTo>
                <a:lnTo>
                  <a:pt x="1524000" y="288036"/>
                </a:lnTo>
                <a:close/>
              </a:path>
              <a:path w="1524000" h="384175">
                <a:moveTo>
                  <a:pt x="1143000" y="0"/>
                </a:moveTo>
                <a:lnTo>
                  <a:pt x="381000" y="0"/>
                </a:lnTo>
                <a:lnTo>
                  <a:pt x="381000" y="288036"/>
                </a:lnTo>
                <a:lnTo>
                  <a:pt x="1143000" y="288036"/>
                </a:lnTo>
                <a:lnTo>
                  <a:pt x="1143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34000" y="5367528"/>
            <a:ext cx="1524000" cy="384175"/>
          </a:xfrm>
          <a:custGeom>
            <a:avLst/>
            <a:gdLst/>
            <a:ahLst/>
            <a:cxnLst/>
            <a:rect l="l" t="t" r="r" b="b"/>
            <a:pathLst>
              <a:path w="1524000" h="384175">
                <a:moveTo>
                  <a:pt x="0" y="288036"/>
                </a:moveTo>
                <a:lnTo>
                  <a:pt x="381000" y="288036"/>
                </a:lnTo>
                <a:lnTo>
                  <a:pt x="381000" y="0"/>
                </a:lnTo>
                <a:lnTo>
                  <a:pt x="1143000" y="0"/>
                </a:lnTo>
                <a:lnTo>
                  <a:pt x="1143000" y="288036"/>
                </a:lnTo>
                <a:lnTo>
                  <a:pt x="1524000" y="288036"/>
                </a:lnTo>
                <a:lnTo>
                  <a:pt x="762000" y="384048"/>
                </a:lnTo>
                <a:lnTo>
                  <a:pt x="0" y="28803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97832" y="4234103"/>
            <a:ext cx="3315970" cy="2397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1805" marR="5080" indent="-614680">
              <a:lnSpc>
                <a:spcPct val="150000"/>
              </a:lnSpc>
              <a:spcBef>
                <a:spcPts val="95"/>
              </a:spcBef>
            </a:pPr>
            <a:r>
              <a:rPr sz="1850" spc="10" dirty="0">
                <a:latin typeface="Arial" panose="020B0604020202020204"/>
                <a:cs typeface="Arial" panose="020B0604020202020204"/>
              </a:rPr>
              <a:t>DI </a:t>
            </a:r>
            <a:r>
              <a:rPr sz="1850" spc="15" dirty="0">
                <a:latin typeface="Arial" panose="020B0604020202020204"/>
                <a:cs typeface="Arial" panose="020B0604020202020204"/>
              </a:rPr>
              <a:t>DALAM</a:t>
            </a:r>
            <a:r>
              <a:rPr sz="1850" spc="-135" dirty="0">
                <a:latin typeface="Arial" panose="020B0604020202020204"/>
                <a:cs typeface="Arial" panose="020B0604020202020204"/>
              </a:rPr>
              <a:t> </a:t>
            </a:r>
            <a:r>
              <a:rPr sz="1850" u="heavy" spc="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DAERAH </a:t>
            </a:r>
            <a:r>
              <a:rPr sz="1850" spc="1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85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PABEAN</a:t>
            </a:r>
            <a:r>
              <a:rPr sz="185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endParaRPr sz="185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 panose="02020603050405020304"/>
              <a:cs typeface="Times New Roman" panose="02020603050405020304"/>
            </a:endParaRPr>
          </a:p>
          <a:p>
            <a:pPr marL="182181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FF9900"/>
                </a:solidFill>
                <a:latin typeface="Arial" panose="020B0604020202020204"/>
                <a:cs typeface="Arial" panose="020B0604020202020204"/>
              </a:rPr>
              <a:t>OLEH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283845" indent="-271145">
              <a:lnSpc>
                <a:spcPct val="100000"/>
              </a:lnSpc>
              <a:buSzPct val="175000"/>
              <a:buChar char="-"/>
              <a:tabLst>
                <a:tab pos="283845" algn="l"/>
                <a:tab pos="284480" algn="l"/>
              </a:tabLst>
            </a:pPr>
            <a:r>
              <a:rPr sz="1600" spc="-5" dirty="0">
                <a:latin typeface="Arial" panose="020B0604020202020204"/>
                <a:cs typeface="Arial" panose="020B0604020202020204"/>
              </a:rPr>
              <a:t>ORANG PRIBADI; </a:t>
            </a:r>
            <a:r>
              <a:rPr sz="1600" spc="-65" dirty="0">
                <a:latin typeface="Arial" panose="020B0604020202020204"/>
                <a:cs typeface="Arial" panose="020B0604020202020204"/>
              </a:rPr>
              <a:t>ATAU</a:t>
            </a:r>
            <a:r>
              <a:rPr sz="1600" spc="-9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OLEH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137160" indent="-124460">
              <a:lnSpc>
                <a:spcPct val="100000"/>
              </a:lnSpc>
              <a:spcBef>
                <a:spcPts val="1140"/>
              </a:spcBef>
              <a:buClr>
                <a:srgbClr val="000000"/>
              </a:buClr>
              <a:buChar char="-"/>
              <a:tabLst>
                <a:tab pos="137795" algn="l"/>
              </a:tabLst>
            </a:pPr>
            <a:r>
              <a:rPr sz="16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BADAN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;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410200" y="38100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1447800" y="342900"/>
                </a:moveTo>
                <a:lnTo>
                  <a:pt x="0" y="342900"/>
                </a:lnTo>
                <a:lnTo>
                  <a:pt x="723900" y="457200"/>
                </a:lnTo>
                <a:lnTo>
                  <a:pt x="1447800" y="342900"/>
                </a:lnTo>
                <a:close/>
              </a:path>
              <a:path w="1447800" h="457200">
                <a:moveTo>
                  <a:pt x="1085850" y="0"/>
                </a:moveTo>
                <a:lnTo>
                  <a:pt x="361950" y="0"/>
                </a:lnTo>
                <a:lnTo>
                  <a:pt x="361950" y="342900"/>
                </a:lnTo>
                <a:lnTo>
                  <a:pt x="1085850" y="342900"/>
                </a:lnTo>
                <a:lnTo>
                  <a:pt x="1085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10200" y="3810000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0" y="342900"/>
                </a:moveTo>
                <a:lnTo>
                  <a:pt x="361950" y="342900"/>
                </a:lnTo>
                <a:lnTo>
                  <a:pt x="361950" y="0"/>
                </a:lnTo>
                <a:lnTo>
                  <a:pt x="1085850" y="0"/>
                </a:lnTo>
                <a:lnTo>
                  <a:pt x="1085850" y="342900"/>
                </a:lnTo>
                <a:lnTo>
                  <a:pt x="1447800" y="342900"/>
                </a:lnTo>
                <a:lnTo>
                  <a:pt x="723900" y="457200"/>
                </a:lnTo>
                <a:lnTo>
                  <a:pt x="0" y="3429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7191" y="835301"/>
            <a:ext cx="7321550" cy="44938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Contoh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Selama sebulan takwim terjadi kegiatan usaha sebagai</a:t>
            </a:r>
            <a:r>
              <a:rPr sz="1600" b="1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berikut: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 marR="1392555">
              <a:lnSpc>
                <a:spcPct val="120000"/>
              </a:lnSpc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Membeli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bahan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baku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dan lain-lain dari pabrikan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100.000.000,00 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Menyerahkan hasil produksi dengan harga jual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6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60.000.000,00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2700" marR="1991360">
              <a:lnSpc>
                <a:spcPct val="120000"/>
              </a:lnSpc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masukan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yang dipungut oleh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PKP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lain adalah sebesar: 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10%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x Rp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100.000.000,00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=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6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10.000.000,00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2700" marR="3615055">
              <a:lnSpc>
                <a:spcPct val="120000"/>
              </a:lnSpc>
              <a:spcBef>
                <a:spcPts val="5"/>
              </a:spcBef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Keluaran yang harus dipungut: 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10%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x Rp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60.000.000,00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=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6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6.000.000,00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PPN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yang lebih dibayar dalam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yang</a:t>
            </a:r>
            <a:r>
              <a:rPr sz="1600" b="1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bersangkutan: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Rp 10.000.000,00 - Rp 6.000.000,00 = Rp</a:t>
            </a:r>
            <a:r>
              <a:rPr sz="16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4.000.000,00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120000"/>
              </a:lnSpc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Kelebihan tersebut dapat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dikompensasikan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pada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masa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 berikutnya atau dapat 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diminta</a:t>
            </a:r>
            <a:r>
              <a:rPr sz="16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kembali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0" y="842772"/>
            <a:ext cx="6891655" cy="1062355"/>
          </a:xfrm>
          <a:custGeom>
            <a:avLst/>
            <a:gdLst/>
            <a:ahLst/>
            <a:cxnLst/>
            <a:rect l="l" t="t" r="r" b="b"/>
            <a:pathLst>
              <a:path w="6891655" h="1062355">
                <a:moveTo>
                  <a:pt x="0" y="1062227"/>
                </a:moveTo>
                <a:lnTo>
                  <a:pt x="6891528" y="1062227"/>
                </a:lnTo>
                <a:lnTo>
                  <a:pt x="6891528" y="0"/>
                </a:lnTo>
                <a:lnTo>
                  <a:pt x="0" y="0"/>
                </a:lnTo>
                <a:lnTo>
                  <a:pt x="0" y="1062227"/>
                </a:lnTo>
                <a:close/>
              </a:path>
            </a:pathLst>
          </a:custGeom>
          <a:solidFill>
            <a:srgbClr val="DFF8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05045" y="773429"/>
            <a:ext cx="3768090" cy="1183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5930">
              <a:lnSpc>
                <a:spcPct val="100000"/>
              </a:lnSpc>
              <a:spcBef>
                <a:spcPts val="95"/>
              </a:spcBef>
            </a:pPr>
            <a:r>
              <a:rPr sz="2800" b="0" spc="-1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PEMUNGUT</a:t>
            </a:r>
            <a:r>
              <a:rPr sz="2800" b="0" spc="-2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0" spc="-1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PPN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12700" marR="5080" indent="-1905" algn="ctr">
              <a:lnSpc>
                <a:spcPct val="100000"/>
              </a:lnSpc>
              <a:spcBef>
                <a:spcPts val="15"/>
              </a:spcBef>
            </a:pPr>
            <a:r>
              <a:rPr sz="2400" b="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(Sejak 1 Januari 2004)  </a:t>
            </a:r>
            <a:r>
              <a:rPr sz="2400" b="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KMK </a:t>
            </a:r>
            <a:r>
              <a:rPr sz="2400" b="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No.</a:t>
            </a:r>
            <a:r>
              <a:rPr sz="2400" b="0" spc="-3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563/KMK.03/2003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0" y="2895600"/>
            <a:ext cx="2743200" cy="1304925"/>
          </a:xfrm>
          <a:custGeom>
            <a:avLst/>
            <a:gdLst/>
            <a:ahLst/>
            <a:cxnLst/>
            <a:rect l="l" t="t" r="r" b="b"/>
            <a:pathLst>
              <a:path w="2743200" h="1304925">
                <a:moveTo>
                  <a:pt x="2664714" y="0"/>
                </a:moveTo>
                <a:lnTo>
                  <a:pt x="78486" y="0"/>
                </a:lnTo>
                <a:lnTo>
                  <a:pt x="47952" y="6173"/>
                </a:lnTo>
                <a:lnTo>
                  <a:pt x="23002" y="23002"/>
                </a:lnTo>
                <a:lnTo>
                  <a:pt x="6173" y="47952"/>
                </a:lnTo>
                <a:lnTo>
                  <a:pt x="0" y="78486"/>
                </a:lnTo>
                <a:lnTo>
                  <a:pt x="0" y="1226058"/>
                </a:lnTo>
                <a:lnTo>
                  <a:pt x="6173" y="1256591"/>
                </a:lnTo>
                <a:lnTo>
                  <a:pt x="23002" y="1281541"/>
                </a:lnTo>
                <a:lnTo>
                  <a:pt x="47952" y="1298370"/>
                </a:lnTo>
                <a:lnTo>
                  <a:pt x="78486" y="1304544"/>
                </a:lnTo>
                <a:lnTo>
                  <a:pt x="2664714" y="1304544"/>
                </a:lnTo>
                <a:lnTo>
                  <a:pt x="2695247" y="1298370"/>
                </a:lnTo>
                <a:lnTo>
                  <a:pt x="2720197" y="1281541"/>
                </a:lnTo>
                <a:lnTo>
                  <a:pt x="2737026" y="1256591"/>
                </a:lnTo>
                <a:lnTo>
                  <a:pt x="2743200" y="1226058"/>
                </a:lnTo>
                <a:lnTo>
                  <a:pt x="2743200" y="78486"/>
                </a:lnTo>
                <a:lnTo>
                  <a:pt x="2737026" y="47952"/>
                </a:lnTo>
                <a:lnTo>
                  <a:pt x="2720197" y="23002"/>
                </a:lnTo>
                <a:lnTo>
                  <a:pt x="2695247" y="6173"/>
                </a:lnTo>
                <a:lnTo>
                  <a:pt x="2664714" y="0"/>
                </a:lnTo>
                <a:close/>
              </a:path>
            </a:pathLst>
          </a:custGeom>
          <a:solidFill>
            <a:srgbClr val="01AA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010400" y="2895600"/>
            <a:ext cx="2743200" cy="1304925"/>
          </a:xfrm>
          <a:custGeom>
            <a:avLst/>
            <a:gdLst/>
            <a:ahLst/>
            <a:cxnLst/>
            <a:rect l="l" t="t" r="r" b="b"/>
            <a:pathLst>
              <a:path w="2743200" h="1304925">
                <a:moveTo>
                  <a:pt x="0" y="78486"/>
                </a:moveTo>
                <a:lnTo>
                  <a:pt x="6173" y="47952"/>
                </a:lnTo>
                <a:lnTo>
                  <a:pt x="23002" y="23002"/>
                </a:lnTo>
                <a:lnTo>
                  <a:pt x="47952" y="6173"/>
                </a:lnTo>
                <a:lnTo>
                  <a:pt x="78486" y="0"/>
                </a:lnTo>
                <a:lnTo>
                  <a:pt x="2664714" y="0"/>
                </a:lnTo>
                <a:lnTo>
                  <a:pt x="2695247" y="6173"/>
                </a:lnTo>
                <a:lnTo>
                  <a:pt x="2720197" y="23002"/>
                </a:lnTo>
                <a:lnTo>
                  <a:pt x="2737026" y="47952"/>
                </a:lnTo>
                <a:lnTo>
                  <a:pt x="2743200" y="78486"/>
                </a:lnTo>
                <a:lnTo>
                  <a:pt x="2743200" y="1226058"/>
                </a:lnTo>
                <a:lnTo>
                  <a:pt x="2737026" y="1256591"/>
                </a:lnTo>
                <a:lnTo>
                  <a:pt x="2720197" y="1281541"/>
                </a:lnTo>
                <a:lnTo>
                  <a:pt x="2695247" y="1298370"/>
                </a:lnTo>
                <a:lnTo>
                  <a:pt x="2664714" y="1304544"/>
                </a:lnTo>
                <a:lnTo>
                  <a:pt x="78486" y="1304544"/>
                </a:lnTo>
                <a:lnTo>
                  <a:pt x="47952" y="1298370"/>
                </a:lnTo>
                <a:lnTo>
                  <a:pt x="23002" y="1281541"/>
                </a:lnTo>
                <a:lnTo>
                  <a:pt x="6173" y="1256591"/>
                </a:lnTo>
                <a:lnTo>
                  <a:pt x="0" y="1226058"/>
                </a:lnTo>
                <a:lnTo>
                  <a:pt x="0" y="7848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198867" y="2979801"/>
            <a:ext cx="236918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BENDAHARA  </a:t>
            </a:r>
            <a:r>
              <a:rPr sz="2400" spc="-2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PEMERINTAH  </a:t>
            </a:r>
            <a:r>
              <a:rPr sz="24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</a:t>
            </a:r>
            <a:r>
              <a:rPr sz="2400" spc="-1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U</a:t>
            </a:r>
            <a:r>
              <a:rPr sz="240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S</a:t>
            </a:r>
            <a:r>
              <a:rPr sz="2400" spc="-19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40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T/D</a:t>
            </a:r>
            <a:r>
              <a:rPr sz="2400" spc="-1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4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E</a:t>
            </a:r>
            <a:r>
              <a:rPr sz="2400" spc="-1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R</a:t>
            </a:r>
            <a:r>
              <a:rPr sz="24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AH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43200" y="2895600"/>
            <a:ext cx="2667000" cy="1304925"/>
          </a:xfrm>
          <a:custGeom>
            <a:avLst/>
            <a:gdLst/>
            <a:ahLst/>
            <a:cxnLst/>
            <a:rect l="l" t="t" r="r" b="b"/>
            <a:pathLst>
              <a:path w="2667000" h="1304925">
                <a:moveTo>
                  <a:pt x="2588514" y="0"/>
                </a:moveTo>
                <a:lnTo>
                  <a:pt x="78486" y="0"/>
                </a:lnTo>
                <a:lnTo>
                  <a:pt x="47941" y="6173"/>
                </a:lnTo>
                <a:lnTo>
                  <a:pt x="22993" y="23002"/>
                </a:lnTo>
                <a:lnTo>
                  <a:pt x="6169" y="47952"/>
                </a:lnTo>
                <a:lnTo>
                  <a:pt x="0" y="78486"/>
                </a:lnTo>
                <a:lnTo>
                  <a:pt x="0" y="1226058"/>
                </a:lnTo>
                <a:lnTo>
                  <a:pt x="6169" y="1256591"/>
                </a:lnTo>
                <a:lnTo>
                  <a:pt x="22993" y="1281541"/>
                </a:lnTo>
                <a:lnTo>
                  <a:pt x="47941" y="1298370"/>
                </a:lnTo>
                <a:lnTo>
                  <a:pt x="78486" y="1304544"/>
                </a:lnTo>
                <a:lnTo>
                  <a:pt x="2588514" y="1304544"/>
                </a:lnTo>
                <a:lnTo>
                  <a:pt x="2619047" y="1298370"/>
                </a:lnTo>
                <a:lnTo>
                  <a:pt x="2643997" y="1281541"/>
                </a:lnTo>
                <a:lnTo>
                  <a:pt x="2660826" y="1256591"/>
                </a:lnTo>
                <a:lnTo>
                  <a:pt x="2667000" y="1226058"/>
                </a:lnTo>
                <a:lnTo>
                  <a:pt x="2667000" y="78486"/>
                </a:lnTo>
                <a:lnTo>
                  <a:pt x="2660826" y="47952"/>
                </a:lnTo>
                <a:lnTo>
                  <a:pt x="2643997" y="23002"/>
                </a:lnTo>
                <a:lnTo>
                  <a:pt x="2619047" y="6173"/>
                </a:lnTo>
                <a:lnTo>
                  <a:pt x="2588514" y="0"/>
                </a:lnTo>
                <a:close/>
              </a:path>
            </a:pathLst>
          </a:custGeom>
          <a:solidFill>
            <a:srgbClr val="737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43200" y="2895600"/>
            <a:ext cx="2667000" cy="1304925"/>
          </a:xfrm>
          <a:custGeom>
            <a:avLst/>
            <a:gdLst/>
            <a:ahLst/>
            <a:cxnLst/>
            <a:rect l="l" t="t" r="r" b="b"/>
            <a:pathLst>
              <a:path w="2667000" h="1304925">
                <a:moveTo>
                  <a:pt x="0" y="78486"/>
                </a:moveTo>
                <a:lnTo>
                  <a:pt x="6169" y="47952"/>
                </a:lnTo>
                <a:lnTo>
                  <a:pt x="22993" y="23002"/>
                </a:lnTo>
                <a:lnTo>
                  <a:pt x="47941" y="6173"/>
                </a:lnTo>
                <a:lnTo>
                  <a:pt x="78486" y="0"/>
                </a:lnTo>
                <a:lnTo>
                  <a:pt x="2588514" y="0"/>
                </a:lnTo>
                <a:lnTo>
                  <a:pt x="2619047" y="6173"/>
                </a:lnTo>
                <a:lnTo>
                  <a:pt x="2643997" y="23002"/>
                </a:lnTo>
                <a:lnTo>
                  <a:pt x="2660826" y="47952"/>
                </a:lnTo>
                <a:lnTo>
                  <a:pt x="2667000" y="78486"/>
                </a:lnTo>
                <a:lnTo>
                  <a:pt x="2667000" y="1226058"/>
                </a:lnTo>
                <a:lnTo>
                  <a:pt x="2660826" y="1256591"/>
                </a:lnTo>
                <a:lnTo>
                  <a:pt x="2643997" y="1281541"/>
                </a:lnTo>
                <a:lnTo>
                  <a:pt x="2619047" y="1298370"/>
                </a:lnTo>
                <a:lnTo>
                  <a:pt x="2588514" y="1304544"/>
                </a:lnTo>
                <a:lnTo>
                  <a:pt x="78486" y="1304544"/>
                </a:lnTo>
                <a:lnTo>
                  <a:pt x="47941" y="1298370"/>
                </a:lnTo>
                <a:lnTo>
                  <a:pt x="22993" y="1281541"/>
                </a:lnTo>
                <a:lnTo>
                  <a:pt x="6169" y="1256591"/>
                </a:lnTo>
                <a:lnTo>
                  <a:pt x="0" y="1226058"/>
                </a:lnTo>
                <a:lnTo>
                  <a:pt x="0" y="7848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961513" y="3100197"/>
            <a:ext cx="2231390" cy="873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2460" marR="5080" indent="-62039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 panose="020B0604020202020204"/>
                <a:cs typeface="Arial" panose="020B0604020202020204"/>
              </a:rPr>
              <a:t>B</a:t>
            </a:r>
            <a:r>
              <a:rPr sz="2800" spc="-20" dirty="0">
                <a:latin typeface="Arial" panose="020B0604020202020204"/>
                <a:cs typeface="Arial" panose="020B0604020202020204"/>
              </a:rPr>
              <a:t>E</a:t>
            </a:r>
            <a:r>
              <a:rPr sz="2800" spc="-5" dirty="0">
                <a:latin typeface="Arial" panose="020B0604020202020204"/>
                <a:cs typeface="Arial" panose="020B0604020202020204"/>
              </a:rPr>
              <a:t>ND</a:t>
            </a:r>
            <a:r>
              <a:rPr sz="2800" spc="-20" dirty="0">
                <a:latin typeface="Arial" panose="020B0604020202020204"/>
                <a:cs typeface="Arial" panose="020B0604020202020204"/>
              </a:rPr>
              <a:t>A</a:t>
            </a:r>
            <a:r>
              <a:rPr sz="2800" spc="-5" dirty="0">
                <a:latin typeface="Arial" panose="020B0604020202020204"/>
                <a:cs typeface="Arial" panose="020B0604020202020204"/>
              </a:rPr>
              <a:t>HA</a:t>
            </a:r>
            <a:r>
              <a:rPr sz="2800" spc="-20" dirty="0">
                <a:latin typeface="Arial" panose="020B0604020202020204"/>
                <a:cs typeface="Arial" panose="020B0604020202020204"/>
              </a:rPr>
              <a:t>R</a:t>
            </a:r>
            <a:r>
              <a:rPr sz="2800" spc="-5" dirty="0">
                <a:latin typeface="Arial" panose="020B0604020202020204"/>
                <a:cs typeface="Arial" panose="020B0604020202020204"/>
              </a:rPr>
              <a:t>A  </a:t>
            </a:r>
            <a:r>
              <a:rPr sz="2800" spc="-10" dirty="0">
                <a:latin typeface="Arial" panose="020B0604020202020204"/>
                <a:cs typeface="Arial" panose="020B0604020202020204"/>
              </a:rPr>
              <a:t>KPPN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57600" y="2398014"/>
            <a:ext cx="5041900" cy="0"/>
          </a:xfrm>
          <a:custGeom>
            <a:avLst/>
            <a:gdLst/>
            <a:ahLst/>
            <a:cxnLst/>
            <a:rect l="l" t="t" r="r" b="b"/>
            <a:pathLst>
              <a:path w="5041900">
                <a:moveTo>
                  <a:pt x="0" y="0"/>
                </a:moveTo>
                <a:lnTo>
                  <a:pt x="5041392" y="0"/>
                </a:lnTo>
              </a:path>
            </a:pathLst>
          </a:custGeom>
          <a:ln w="71627">
            <a:solidFill>
              <a:srgbClr val="FF99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01211" y="2409444"/>
            <a:ext cx="252983" cy="24383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500871" y="2362200"/>
            <a:ext cx="254635" cy="242570"/>
          </a:xfrm>
          <a:custGeom>
            <a:avLst/>
            <a:gdLst/>
            <a:ahLst/>
            <a:cxnLst/>
            <a:rect l="l" t="t" r="r" b="b"/>
            <a:pathLst>
              <a:path w="254634" h="242569">
                <a:moveTo>
                  <a:pt x="254507" y="121158"/>
                </a:moveTo>
                <a:lnTo>
                  <a:pt x="0" y="121158"/>
                </a:lnTo>
                <a:lnTo>
                  <a:pt x="127253" y="242315"/>
                </a:lnTo>
                <a:lnTo>
                  <a:pt x="254507" y="121158"/>
                </a:lnTo>
                <a:close/>
              </a:path>
              <a:path w="254634" h="242569">
                <a:moveTo>
                  <a:pt x="190880" y="0"/>
                </a:moveTo>
                <a:lnTo>
                  <a:pt x="63626" y="0"/>
                </a:lnTo>
                <a:lnTo>
                  <a:pt x="63626" y="121158"/>
                </a:lnTo>
                <a:lnTo>
                  <a:pt x="190880" y="121158"/>
                </a:lnTo>
                <a:lnTo>
                  <a:pt x="190880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19800" y="2057400"/>
            <a:ext cx="203200" cy="356870"/>
          </a:xfrm>
          <a:custGeom>
            <a:avLst/>
            <a:gdLst/>
            <a:ahLst/>
            <a:cxnLst/>
            <a:rect l="l" t="t" r="r" b="b"/>
            <a:pathLst>
              <a:path w="203200" h="356869">
                <a:moveTo>
                  <a:pt x="0" y="356615"/>
                </a:moveTo>
                <a:lnTo>
                  <a:pt x="202691" y="356615"/>
                </a:lnTo>
                <a:lnTo>
                  <a:pt x="202691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667000" y="4953000"/>
            <a:ext cx="6891655" cy="653415"/>
          </a:xfrm>
          <a:prstGeom prst="rect">
            <a:avLst/>
          </a:prstGeom>
          <a:solidFill>
            <a:srgbClr val="DFF862"/>
          </a:solidFill>
        </p:spPr>
        <p:txBody>
          <a:bodyPr vert="horz" wrap="square" lIns="0" tIns="161290" rIns="0" bIns="0" rtlCol="0">
            <a:spAutoFit/>
          </a:bodyPr>
          <a:lstStyle/>
          <a:p>
            <a:pPr marL="964565" marR="1016635" algn="ctr">
              <a:lnSpc>
                <a:spcPct val="100000"/>
              </a:lnSpc>
              <a:spcBef>
                <a:spcPts val="1270"/>
              </a:spcBef>
            </a:pPr>
            <a:r>
              <a:rPr sz="1600" spc="-5" dirty="0">
                <a:latin typeface="Arial" panose="020B0604020202020204"/>
                <a:cs typeface="Arial" panose="020B0604020202020204"/>
              </a:rPr>
              <a:t>untuk Memungut, </a:t>
            </a:r>
            <a:r>
              <a:rPr sz="1600" spc="-15" dirty="0">
                <a:latin typeface="Arial" panose="020B0604020202020204"/>
                <a:cs typeface="Arial" panose="020B0604020202020204"/>
              </a:rPr>
              <a:t>Menyetor,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dan Melaporkan PPN dan  PPnBM Beserta </a:t>
            </a:r>
            <a:r>
              <a:rPr sz="1600" spc="-50" dirty="0">
                <a:latin typeface="Arial" panose="020B0604020202020204"/>
                <a:cs typeface="Arial" panose="020B0604020202020204"/>
              </a:rPr>
              <a:t>Tata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Cara Pemungutan, Penyetoran,  dan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Pelaporannya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769095" y="4495800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71627">
            <a:solidFill>
              <a:srgbClr val="FF99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33800" y="4531614"/>
            <a:ext cx="4876800" cy="0"/>
          </a:xfrm>
          <a:custGeom>
            <a:avLst/>
            <a:gdLst/>
            <a:ahLst/>
            <a:cxnLst/>
            <a:rect l="l" t="t" r="r" b="b"/>
            <a:pathLst>
              <a:path w="4876800">
                <a:moveTo>
                  <a:pt x="0" y="0"/>
                </a:moveTo>
                <a:lnTo>
                  <a:pt x="4876800" y="0"/>
                </a:lnTo>
              </a:path>
            </a:pathLst>
          </a:custGeom>
          <a:ln w="71627">
            <a:solidFill>
              <a:srgbClr val="FF99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19800" y="4495800"/>
            <a:ext cx="254635" cy="242570"/>
          </a:xfrm>
          <a:custGeom>
            <a:avLst/>
            <a:gdLst/>
            <a:ahLst/>
            <a:cxnLst/>
            <a:rect l="l" t="t" r="r" b="b"/>
            <a:pathLst>
              <a:path w="254635" h="242570">
                <a:moveTo>
                  <a:pt x="254508" y="121157"/>
                </a:moveTo>
                <a:lnTo>
                  <a:pt x="0" y="121157"/>
                </a:lnTo>
                <a:lnTo>
                  <a:pt x="127253" y="242316"/>
                </a:lnTo>
                <a:lnTo>
                  <a:pt x="254508" y="121157"/>
                </a:lnTo>
                <a:close/>
              </a:path>
              <a:path w="254635" h="242570">
                <a:moveTo>
                  <a:pt x="190880" y="0"/>
                </a:moveTo>
                <a:lnTo>
                  <a:pt x="63626" y="0"/>
                </a:lnTo>
                <a:lnTo>
                  <a:pt x="63626" y="121157"/>
                </a:lnTo>
                <a:lnTo>
                  <a:pt x="190880" y="121157"/>
                </a:lnTo>
                <a:lnTo>
                  <a:pt x="190880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57600" y="4203191"/>
            <a:ext cx="152400" cy="358140"/>
          </a:xfrm>
          <a:custGeom>
            <a:avLst/>
            <a:gdLst/>
            <a:ahLst/>
            <a:cxnLst/>
            <a:rect l="l" t="t" r="r" b="b"/>
            <a:pathLst>
              <a:path w="152400" h="358139">
                <a:moveTo>
                  <a:pt x="0" y="358139"/>
                </a:moveTo>
                <a:lnTo>
                  <a:pt x="152400" y="358139"/>
                </a:lnTo>
                <a:lnTo>
                  <a:pt x="152400" y="0"/>
                </a:lnTo>
                <a:lnTo>
                  <a:pt x="0" y="0"/>
                </a:lnTo>
                <a:lnTo>
                  <a:pt x="0" y="358139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610600" y="4191000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0" y="381000"/>
                </a:moveTo>
                <a:lnTo>
                  <a:pt x="152400" y="381000"/>
                </a:lnTo>
                <a:lnTo>
                  <a:pt x="1524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304800"/>
            <a:ext cx="7088505" cy="1018540"/>
          </a:xfrm>
          <a:custGeom>
            <a:avLst/>
            <a:gdLst/>
            <a:ahLst/>
            <a:cxnLst/>
            <a:rect l="l" t="t" r="r" b="b"/>
            <a:pathLst>
              <a:path w="7088505" h="1018540">
                <a:moveTo>
                  <a:pt x="0" y="1018032"/>
                </a:moveTo>
                <a:lnTo>
                  <a:pt x="7088124" y="1018032"/>
                </a:lnTo>
                <a:lnTo>
                  <a:pt x="7088124" y="0"/>
                </a:lnTo>
                <a:lnTo>
                  <a:pt x="0" y="0"/>
                </a:lnTo>
                <a:lnTo>
                  <a:pt x="0" y="1018032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8916" y="399668"/>
            <a:ext cx="5636260" cy="873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4523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SAAT DAN DASAR 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PEMUNGUTAN PPN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PPn</a:t>
            </a:r>
            <a:r>
              <a:rPr sz="2800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BM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12036" y="4791455"/>
            <a:ext cx="4048125" cy="390525"/>
          </a:xfrm>
          <a:custGeom>
            <a:avLst/>
            <a:gdLst/>
            <a:ahLst/>
            <a:cxnLst/>
            <a:rect l="l" t="t" r="r" b="b"/>
            <a:pathLst>
              <a:path w="4048125" h="390525">
                <a:moveTo>
                  <a:pt x="4040124" y="0"/>
                </a:moveTo>
                <a:lnTo>
                  <a:pt x="7620" y="0"/>
                </a:lnTo>
                <a:lnTo>
                  <a:pt x="0" y="7620"/>
                </a:lnTo>
                <a:lnTo>
                  <a:pt x="0" y="382524"/>
                </a:lnTo>
                <a:lnTo>
                  <a:pt x="7620" y="390144"/>
                </a:lnTo>
                <a:lnTo>
                  <a:pt x="4040124" y="390144"/>
                </a:lnTo>
                <a:lnTo>
                  <a:pt x="4047743" y="382524"/>
                </a:lnTo>
                <a:lnTo>
                  <a:pt x="4047743" y="7620"/>
                </a:lnTo>
                <a:lnTo>
                  <a:pt x="4040124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12036" y="4791455"/>
            <a:ext cx="4048125" cy="390525"/>
          </a:xfrm>
          <a:custGeom>
            <a:avLst/>
            <a:gdLst/>
            <a:ahLst/>
            <a:cxnLst/>
            <a:rect l="l" t="t" r="r" b="b"/>
            <a:pathLst>
              <a:path w="4048125" h="390525">
                <a:moveTo>
                  <a:pt x="0" y="17018"/>
                </a:moveTo>
                <a:lnTo>
                  <a:pt x="0" y="7620"/>
                </a:lnTo>
                <a:lnTo>
                  <a:pt x="7620" y="0"/>
                </a:lnTo>
                <a:lnTo>
                  <a:pt x="17018" y="0"/>
                </a:lnTo>
                <a:lnTo>
                  <a:pt x="4030726" y="0"/>
                </a:lnTo>
                <a:lnTo>
                  <a:pt x="4040124" y="0"/>
                </a:lnTo>
                <a:lnTo>
                  <a:pt x="4047743" y="7620"/>
                </a:lnTo>
                <a:lnTo>
                  <a:pt x="4047743" y="17018"/>
                </a:lnTo>
                <a:lnTo>
                  <a:pt x="4047743" y="373126"/>
                </a:lnTo>
                <a:lnTo>
                  <a:pt x="4047743" y="382524"/>
                </a:lnTo>
                <a:lnTo>
                  <a:pt x="4040124" y="390144"/>
                </a:lnTo>
                <a:lnTo>
                  <a:pt x="4030726" y="390144"/>
                </a:lnTo>
                <a:lnTo>
                  <a:pt x="17018" y="390144"/>
                </a:lnTo>
                <a:lnTo>
                  <a:pt x="7620" y="390144"/>
                </a:lnTo>
                <a:lnTo>
                  <a:pt x="0" y="382524"/>
                </a:lnTo>
                <a:lnTo>
                  <a:pt x="0" y="373126"/>
                </a:lnTo>
                <a:lnTo>
                  <a:pt x="0" y="1701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41219" y="2462783"/>
            <a:ext cx="7909559" cy="504825"/>
          </a:xfrm>
          <a:custGeom>
            <a:avLst/>
            <a:gdLst/>
            <a:ahLst/>
            <a:cxnLst/>
            <a:rect l="l" t="t" r="r" b="b"/>
            <a:pathLst>
              <a:path w="7909559" h="504825">
                <a:moveTo>
                  <a:pt x="7846568" y="0"/>
                </a:moveTo>
                <a:lnTo>
                  <a:pt x="62979" y="0"/>
                </a:lnTo>
                <a:lnTo>
                  <a:pt x="38463" y="4949"/>
                </a:lnTo>
                <a:lnTo>
                  <a:pt x="18445" y="18446"/>
                </a:lnTo>
                <a:lnTo>
                  <a:pt x="4948" y="38469"/>
                </a:lnTo>
                <a:lnTo>
                  <a:pt x="0" y="62991"/>
                </a:lnTo>
                <a:lnTo>
                  <a:pt x="0" y="441451"/>
                </a:lnTo>
                <a:lnTo>
                  <a:pt x="4948" y="465974"/>
                </a:lnTo>
                <a:lnTo>
                  <a:pt x="18445" y="485997"/>
                </a:lnTo>
                <a:lnTo>
                  <a:pt x="38463" y="499494"/>
                </a:lnTo>
                <a:lnTo>
                  <a:pt x="62979" y="504443"/>
                </a:lnTo>
                <a:lnTo>
                  <a:pt x="7846568" y="504443"/>
                </a:lnTo>
                <a:lnTo>
                  <a:pt x="7871090" y="499494"/>
                </a:lnTo>
                <a:lnTo>
                  <a:pt x="7891113" y="485997"/>
                </a:lnTo>
                <a:lnTo>
                  <a:pt x="7904610" y="465974"/>
                </a:lnTo>
                <a:lnTo>
                  <a:pt x="7909559" y="441451"/>
                </a:lnTo>
                <a:lnTo>
                  <a:pt x="7909559" y="62991"/>
                </a:lnTo>
                <a:lnTo>
                  <a:pt x="7904610" y="38469"/>
                </a:lnTo>
                <a:lnTo>
                  <a:pt x="7891113" y="18446"/>
                </a:lnTo>
                <a:lnTo>
                  <a:pt x="7871090" y="4949"/>
                </a:lnTo>
                <a:lnTo>
                  <a:pt x="78465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41219" y="2462783"/>
            <a:ext cx="7909559" cy="504825"/>
          </a:xfrm>
          <a:custGeom>
            <a:avLst/>
            <a:gdLst/>
            <a:ahLst/>
            <a:cxnLst/>
            <a:rect l="l" t="t" r="r" b="b"/>
            <a:pathLst>
              <a:path w="7909559" h="504825">
                <a:moveTo>
                  <a:pt x="0" y="62991"/>
                </a:moveTo>
                <a:lnTo>
                  <a:pt x="4948" y="38469"/>
                </a:lnTo>
                <a:lnTo>
                  <a:pt x="18445" y="18446"/>
                </a:lnTo>
                <a:lnTo>
                  <a:pt x="38463" y="4949"/>
                </a:lnTo>
                <a:lnTo>
                  <a:pt x="62979" y="0"/>
                </a:lnTo>
                <a:lnTo>
                  <a:pt x="7846568" y="0"/>
                </a:lnTo>
                <a:lnTo>
                  <a:pt x="7871090" y="4949"/>
                </a:lnTo>
                <a:lnTo>
                  <a:pt x="7891113" y="18446"/>
                </a:lnTo>
                <a:lnTo>
                  <a:pt x="7904610" y="38469"/>
                </a:lnTo>
                <a:lnTo>
                  <a:pt x="7909559" y="62991"/>
                </a:lnTo>
                <a:lnTo>
                  <a:pt x="7909559" y="441451"/>
                </a:lnTo>
                <a:lnTo>
                  <a:pt x="7904610" y="465974"/>
                </a:lnTo>
                <a:lnTo>
                  <a:pt x="7891113" y="485997"/>
                </a:lnTo>
                <a:lnTo>
                  <a:pt x="7871090" y="499494"/>
                </a:lnTo>
                <a:lnTo>
                  <a:pt x="7846568" y="504443"/>
                </a:lnTo>
                <a:lnTo>
                  <a:pt x="62979" y="504443"/>
                </a:lnTo>
                <a:lnTo>
                  <a:pt x="38463" y="499494"/>
                </a:lnTo>
                <a:lnTo>
                  <a:pt x="18445" y="485997"/>
                </a:lnTo>
                <a:lnTo>
                  <a:pt x="4948" y="465974"/>
                </a:lnTo>
                <a:lnTo>
                  <a:pt x="0" y="441451"/>
                </a:lnTo>
                <a:lnTo>
                  <a:pt x="0" y="62991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91127" y="1505711"/>
            <a:ext cx="4810125" cy="619125"/>
          </a:xfrm>
          <a:custGeom>
            <a:avLst/>
            <a:gdLst/>
            <a:ahLst/>
            <a:cxnLst/>
            <a:rect l="l" t="t" r="r" b="b"/>
            <a:pathLst>
              <a:path w="4810125" h="619125">
                <a:moveTo>
                  <a:pt x="4732528" y="0"/>
                </a:moveTo>
                <a:lnTo>
                  <a:pt x="77216" y="0"/>
                </a:lnTo>
                <a:lnTo>
                  <a:pt x="47148" y="6064"/>
                </a:lnTo>
                <a:lnTo>
                  <a:pt x="22605" y="22606"/>
                </a:lnTo>
                <a:lnTo>
                  <a:pt x="6064" y="47148"/>
                </a:lnTo>
                <a:lnTo>
                  <a:pt x="0" y="77215"/>
                </a:lnTo>
                <a:lnTo>
                  <a:pt x="0" y="541527"/>
                </a:lnTo>
                <a:lnTo>
                  <a:pt x="6064" y="571595"/>
                </a:lnTo>
                <a:lnTo>
                  <a:pt x="22606" y="596138"/>
                </a:lnTo>
                <a:lnTo>
                  <a:pt x="47148" y="612679"/>
                </a:lnTo>
                <a:lnTo>
                  <a:pt x="77216" y="618743"/>
                </a:lnTo>
                <a:lnTo>
                  <a:pt x="4732528" y="618743"/>
                </a:lnTo>
                <a:lnTo>
                  <a:pt x="4762595" y="612679"/>
                </a:lnTo>
                <a:lnTo>
                  <a:pt x="4787138" y="596138"/>
                </a:lnTo>
                <a:lnTo>
                  <a:pt x="4803679" y="571595"/>
                </a:lnTo>
                <a:lnTo>
                  <a:pt x="4809744" y="541527"/>
                </a:lnTo>
                <a:lnTo>
                  <a:pt x="4809744" y="77215"/>
                </a:lnTo>
                <a:lnTo>
                  <a:pt x="4803679" y="47148"/>
                </a:lnTo>
                <a:lnTo>
                  <a:pt x="4787138" y="22606"/>
                </a:lnTo>
                <a:lnTo>
                  <a:pt x="4762595" y="6064"/>
                </a:lnTo>
                <a:lnTo>
                  <a:pt x="47325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91127" y="1505711"/>
            <a:ext cx="4810125" cy="619125"/>
          </a:xfrm>
          <a:custGeom>
            <a:avLst/>
            <a:gdLst/>
            <a:ahLst/>
            <a:cxnLst/>
            <a:rect l="l" t="t" r="r" b="b"/>
            <a:pathLst>
              <a:path w="4810125" h="619125">
                <a:moveTo>
                  <a:pt x="0" y="77215"/>
                </a:moveTo>
                <a:lnTo>
                  <a:pt x="6064" y="47148"/>
                </a:lnTo>
                <a:lnTo>
                  <a:pt x="22606" y="22605"/>
                </a:lnTo>
                <a:lnTo>
                  <a:pt x="47148" y="6064"/>
                </a:lnTo>
                <a:lnTo>
                  <a:pt x="77216" y="0"/>
                </a:lnTo>
                <a:lnTo>
                  <a:pt x="4732528" y="0"/>
                </a:lnTo>
                <a:lnTo>
                  <a:pt x="4762595" y="6064"/>
                </a:lnTo>
                <a:lnTo>
                  <a:pt x="4787138" y="22606"/>
                </a:lnTo>
                <a:lnTo>
                  <a:pt x="4803679" y="47148"/>
                </a:lnTo>
                <a:lnTo>
                  <a:pt x="4809744" y="77215"/>
                </a:lnTo>
                <a:lnTo>
                  <a:pt x="4809744" y="541527"/>
                </a:lnTo>
                <a:lnTo>
                  <a:pt x="4803679" y="571595"/>
                </a:lnTo>
                <a:lnTo>
                  <a:pt x="4787138" y="596138"/>
                </a:lnTo>
                <a:lnTo>
                  <a:pt x="4762595" y="612679"/>
                </a:lnTo>
                <a:lnTo>
                  <a:pt x="4732528" y="618743"/>
                </a:lnTo>
                <a:lnTo>
                  <a:pt x="77216" y="618743"/>
                </a:lnTo>
                <a:lnTo>
                  <a:pt x="47148" y="612679"/>
                </a:lnTo>
                <a:lnTo>
                  <a:pt x="22606" y="596137"/>
                </a:lnTo>
                <a:lnTo>
                  <a:pt x="6064" y="571595"/>
                </a:lnTo>
                <a:lnTo>
                  <a:pt x="0" y="541527"/>
                </a:lnTo>
                <a:lnTo>
                  <a:pt x="0" y="7721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17235" y="2176272"/>
            <a:ext cx="1557655" cy="219710"/>
          </a:xfrm>
          <a:custGeom>
            <a:avLst/>
            <a:gdLst/>
            <a:ahLst/>
            <a:cxnLst/>
            <a:rect l="l" t="t" r="r" b="b"/>
            <a:pathLst>
              <a:path w="1557654" h="219710">
                <a:moveTo>
                  <a:pt x="1557527" y="54863"/>
                </a:moveTo>
                <a:lnTo>
                  <a:pt x="0" y="54863"/>
                </a:lnTo>
                <a:lnTo>
                  <a:pt x="778763" y="219455"/>
                </a:lnTo>
                <a:lnTo>
                  <a:pt x="1557527" y="54863"/>
                </a:lnTo>
                <a:close/>
              </a:path>
              <a:path w="1557654" h="219710">
                <a:moveTo>
                  <a:pt x="1362964" y="0"/>
                </a:moveTo>
                <a:lnTo>
                  <a:pt x="194563" y="0"/>
                </a:lnTo>
                <a:lnTo>
                  <a:pt x="194563" y="54863"/>
                </a:lnTo>
                <a:lnTo>
                  <a:pt x="1362964" y="54863"/>
                </a:lnTo>
                <a:lnTo>
                  <a:pt x="1362964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17235" y="2176272"/>
            <a:ext cx="1557655" cy="219710"/>
          </a:xfrm>
          <a:custGeom>
            <a:avLst/>
            <a:gdLst/>
            <a:ahLst/>
            <a:cxnLst/>
            <a:rect l="l" t="t" r="r" b="b"/>
            <a:pathLst>
              <a:path w="1557654" h="219710">
                <a:moveTo>
                  <a:pt x="1557527" y="54863"/>
                </a:moveTo>
                <a:lnTo>
                  <a:pt x="1362964" y="54863"/>
                </a:lnTo>
                <a:lnTo>
                  <a:pt x="1362964" y="0"/>
                </a:lnTo>
                <a:lnTo>
                  <a:pt x="194563" y="0"/>
                </a:lnTo>
                <a:lnTo>
                  <a:pt x="194563" y="54863"/>
                </a:lnTo>
                <a:lnTo>
                  <a:pt x="0" y="54863"/>
                </a:lnTo>
                <a:lnTo>
                  <a:pt x="778763" y="219455"/>
                </a:lnTo>
                <a:lnTo>
                  <a:pt x="1557527" y="5486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29428" y="3019044"/>
            <a:ext cx="1533525" cy="233679"/>
          </a:xfrm>
          <a:custGeom>
            <a:avLst/>
            <a:gdLst/>
            <a:ahLst/>
            <a:cxnLst/>
            <a:rect l="l" t="t" r="r" b="b"/>
            <a:pathLst>
              <a:path w="1533525" h="233679">
                <a:moveTo>
                  <a:pt x="1533144" y="53720"/>
                </a:moveTo>
                <a:lnTo>
                  <a:pt x="0" y="53720"/>
                </a:lnTo>
                <a:lnTo>
                  <a:pt x="766572" y="233171"/>
                </a:lnTo>
                <a:lnTo>
                  <a:pt x="1533144" y="53720"/>
                </a:lnTo>
                <a:close/>
              </a:path>
              <a:path w="1533525" h="233679">
                <a:moveTo>
                  <a:pt x="1341627" y="0"/>
                </a:moveTo>
                <a:lnTo>
                  <a:pt x="191516" y="0"/>
                </a:lnTo>
                <a:lnTo>
                  <a:pt x="191516" y="53720"/>
                </a:lnTo>
                <a:lnTo>
                  <a:pt x="1341627" y="53720"/>
                </a:lnTo>
                <a:lnTo>
                  <a:pt x="1341627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29428" y="3019044"/>
            <a:ext cx="1533525" cy="233679"/>
          </a:xfrm>
          <a:custGeom>
            <a:avLst/>
            <a:gdLst/>
            <a:ahLst/>
            <a:cxnLst/>
            <a:rect l="l" t="t" r="r" b="b"/>
            <a:pathLst>
              <a:path w="1533525" h="233679">
                <a:moveTo>
                  <a:pt x="1533144" y="53720"/>
                </a:moveTo>
                <a:lnTo>
                  <a:pt x="1341627" y="53720"/>
                </a:lnTo>
                <a:lnTo>
                  <a:pt x="1341627" y="0"/>
                </a:lnTo>
                <a:lnTo>
                  <a:pt x="191516" y="0"/>
                </a:lnTo>
                <a:lnTo>
                  <a:pt x="191516" y="53720"/>
                </a:lnTo>
                <a:lnTo>
                  <a:pt x="0" y="53720"/>
                </a:lnTo>
                <a:lnTo>
                  <a:pt x="766572" y="233171"/>
                </a:lnTo>
                <a:lnTo>
                  <a:pt x="1533144" y="53720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52927" y="3505200"/>
            <a:ext cx="6486525" cy="676910"/>
          </a:xfrm>
          <a:custGeom>
            <a:avLst/>
            <a:gdLst/>
            <a:ahLst/>
            <a:cxnLst/>
            <a:rect l="l" t="t" r="r" b="b"/>
            <a:pathLst>
              <a:path w="6486525" h="676910">
                <a:moveTo>
                  <a:pt x="6401689" y="0"/>
                </a:moveTo>
                <a:lnTo>
                  <a:pt x="84455" y="0"/>
                </a:lnTo>
                <a:lnTo>
                  <a:pt x="51595" y="6641"/>
                </a:lnTo>
                <a:lnTo>
                  <a:pt x="24749" y="24749"/>
                </a:lnTo>
                <a:lnTo>
                  <a:pt x="6641" y="51595"/>
                </a:lnTo>
                <a:lnTo>
                  <a:pt x="0" y="84454"/>
                </a:lnTo>
                <a:lnTo>
                  <a:pt x="0" y="592201"/>
                </a:lnTo>
                <a:lnTo>
                  <a:pt x="6641" y="625060"/>
                </a:lnTo>
                <a:lnTo>
                  <a:pt x="24749" y="651906"/>
                </a:lnTo>
                <a:lnTo>
                  <a:pt x="51595" y="670014"/>
                </a:lnTo>
                <a:lnTo>
                  <a:pt x="84455" y="676656"/>
                </a:lnTo>
                <a:lnTo>
                  <a:pt x="6401689" y="676656"/>
                </a:lnTo>
                <a:lnTo>
                  <a:pt x="6434548" y="670014"/>
                </a:lnTo>
                <a:lnTo>
                  <a:pt x="6461394" y="651906"/>
                </a:lnTo>
                <a:lnTo>
                  <a:pt x="6479502" y="625060"/>
                </a:lnTo>
                <a:lnTo>
                  <a:pt x="6486144" y="592201"/>
                </a:lnTo>
                <a:lnTo>
                  <a:pt x="6486144" y="84454"/>
                </a:lnTo>
                <a:lnTo>
                  <a:pt x="6479502" y="51595"/>
                </a:lnTo>
                <a:lnTo>
                  <a:pt x="6461394" y="24749"/>
                </a:lnTo>
                <a:lnTo>
                  <a:pt x="6434548" y="6641"/>
                </a:lnTo>
                <a:lnTo>
                  <a:pt x="64016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52927" y="3505200"/>
            <a:ext cx="6486525" cy="676910"/>
          </a:xfrm>
          <a:custGeom>
            <a:avLst/>
            <a:gdLst/>
            <a:ahLst/>
            <a:cxnLst/>
            <a:rect l="l" t="t" r="r" b="b"/>
            <a:pathLst>
              <a:path w="6486525" h="676910">
                <a:moveTo>
                  <a:pt x="0" y="84454"/>
                </a:moveTo>
                <a:lnTo>
                  <a:pt x="6641" y="51595"/>
                </a:lnTo>
                <a:lnTo>
                  <a:pt x="24749" y="24749"/>
                </a:lnTo>
                <a:lnTo>
                  <a:pt x="51595" y="6641"/>
                </a:lnTo>
                <a:lnTo>
                  <a:pt x="84455" y="0"/>
                </a:lnTo>
                <a:lnTo>
                  <a:pt x="6401689" y="0"/>
                </a:lnTo>
                <a:lnTo>
                  <a:pt x="6434548" y="6641"/>
                </a:lnTo>
                <a:lnTo>
                  <a:pt x="6461394" y="24749"/>
                </a:lnTo>
                <a:lnTo>
                  <a:pt x="6479502" y="51595"/>
                </a:lnTo>
                <a:lnTo>
                  <a:pt x="6486144" y="84454"/>
                </a:lnTo>
                <a:lnTo>
                  <a:pt x="6486144" y="592201"/>
                </a:lnTo>
                <a:lnTo>
                  <a:pt x="6479502" y="625060"/>
                </a:lnTo>
                <a:lnTo>
                  <a:pt x="6461394" y="651906"/>
                </a:lnTo>
                <a:lnTo>
                  <a:pt x="6434548" y="670014"/>
                </a:lnTo>
                <a:lnTo>
                  <a:pt x="6401689" y="676656"/>
                </a:lnTo>
                <a:lnTo>
                  <a:pt x="84455" y="676656"/>
                </a:lnTo>
                <a:lnTo>
                  <a:pt x="51595" y="670014"/>
                </a:lnTo>
                <a:lnTo>
                  <a:pt x="24749" y="651906"/>
                </a:lnTo>
                <a:lnTo>
                  <a:pt x="6641" y="625060"/>
                </a:lnTo>
                <a:lnTo>
                  <a:pt x="0" y="592201"/>
                </a:lnTo>
                <a:lnTo>
                  <a:pt x="0" y="8445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21835" y="3319271"/>
            <a:ext cx="4148454" cy="390525"/>
          </a:xfrm>
          <a:custGeom>
            <a:avLst/>
            <a:gdLst/>
            <a:ahLst/>
            <a:cxnLst/>
            <a:rect l="l" t="t" r="r" b="b"/>
            <a:pathLst>
              <a:path w="4148454" h="390525">
                <a:moveTo>
                  <a:pt x="4099560" y="0"/>
                </a:moveTo>
                <a:lnTo>
                  <a:pt x="48768" y="0"/>
                </a:lnTo>
                <a:lnTo>
                  <a:pt x="29789" y="3833"/>
                </a:lnTo>
                <a:lnTo>
                  <a:pt x="14287" y="14287"/>
                </a:lnTo>
                <a:lnTo>
                  <a:pt x="3833" y="29789"/>
                </a:lnTo>
                <a:lnTo>
                  <a:pt x="0" y="48767"/>
                </a:lnTo>
                <a:lnTo>
                  <a:pt x="0" y="341375"/>
                </a:lnTo>
                <a:lnTo>
                  <a:pt x="3833" y="360354"/>
                </a:lnTo>
                <a:lnTo>
                  <a:pt x="14287" y="375856"/>
                </a:lnTo>
                <a:lnTo>
                  <a:pt x="29789" y="386310"/>
                </a:lnTo>
                <a:lnTo>
                  <a:pt x="48768" y="390144"/>
                </a:lnTo>
                <a:lnTo>
                  <a:pt x="4099560" y="390144"/>
                </a:lnTo>
                <a:lnTo>
                  <a:pt x="4118538" y="386310"/>
                </a:lnTo>
                <a:lnTo>
                  <a:pt x="4134040" y="375856"/>
                </a:lnTo>
                <a:lnTo>
                  <a:pt x="4144494" y="360354"/>
                </a:lnTo>
                <a:lnTo>
                  <a:pt x="4148328" y="341375"/>
                </a:lnTo>
                <a:lnTo>
                  <a:pt x="4148328" y="48767"/>
                </a:lnTo>
                <a:lnTo>
                  <a:pt x="4144494" y="29789"/>
                </a:lnTo>
                <a:lnTo>
                  <a:pt x="4134040" y="14287"/>
                </a:lnTo>
                <a:lnTo>
                  <a:pt x="4118538" y="3833"/>
                </a:lnTo>
                <a:lnTo>
                  <a:pt x="40995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021835" y="3319271"/>
            <a:ext cx="4148454" cy="390525"/>
          </a:xfrm>
          <a:custGeom>
            <a:avLst/>
            <a:gdLst/>
            <a:ahLst/>
            <a:cxnLst/>
            <a:rect l="l" t="t" r="r" b="b"/>
            <a:pathLst>
              <a:path w="4148454" h="390525">
                <a:moveTo>
                  <a:pt x="0" y="48767"/>
                </a:moveTo>
                <a:lnTo>
                  <a:pt x="3833" y="29789"/>
                </a:lnTo>
                <a:lnTo>
                  <a:pt x="14287" y="14287"/>
                </a:lnTo>
                <a:lnTo>
                  <a:pt x="29789" y="3833"/>
                </a:lnTo>
                <a:lnTo>
                  <a:pt x="48768" y="0"/>
                </a:lnTo>
                <a:lnTo>
                  <a:pt x="4099560" y="0"/>
                </a:lnTo>
                <a:lnTo>
                  <a:pt x="4118538" y="3833"/>
                </a:lnTo>
                <a:lnTo>
                  <a:pt x="4134040" y="14287"/>
                </a:lnTo>
                <a:lnTo>
                  <a:pt x="4144494" y="29789"/>
                </a:lnTo>
                <a:lnTo>
                  <a:pt x="4148328" y="48767"/>
                </a:lnTo>
                <a:lnTo>
                  <a:pt x="4148328" y="341375"/>
                </a:lnTo>
                <a:lnTo>
                  <a:pt x="4144494" y="360354"/>
                </a:lnTo>
                <a:lnTo>
                  <a:pt x="4134040" y="375856"/>
                </a:lnTo>
                <a:lnTo>
                  <a:pt x="4118538" y="386310"/>
                </a:lnTo>
                <a:lnTo>
                  <a:pt x="4099560" y="390144"/>
                </a:lnTo>
                <a:lnTo>
                  <a:pt x="48768" y="390144"/>
                </a:lnTo>
                <a:lnTo>
                  <a:pt x="29789" y="386310"/>
                </a:lnTo>
                <a:lnTo>
                  <a:pt x="14287" y="375856"/>
                </a:lnTo>
                <a:lnTo>
                  <a:pt x="3833" y="360354"/>
                </a:lnTo>
                <a:lnTo>
                  <a:pt x="0" y="341375"/>
                </a:lnTo>
                <a:lnTo>
                  <a:pt x="0" y="4876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98108" y="4776215"/>
            <a:ext cx="4258310" cy="405765"/>
          </a:xfrm>
          <a:custGeom>
            <a:avLst/>
            <a:gdLst/>
            <a:ahLst/>
            <a:cxnLst/>
            <a:rect l="l" t="t" r="r" b="b"/>
            <a:pathLst>
              <a:path w="4258309" h="405764">
                <a:moveTo>
                  <a:pt x="4250182" y="0"/>
                </a:moveTo>
                <a:lnTo>
                  <a:pt x="7874" y="0"/>
                </a:lnTo>
                <a:lnTo>
                  <a:pt x="0" y="7873"/>
                </a:lnTo>
                <a:lnTo>
                  <a:pt x="0" y="397509"/>
                </a:lnTo>
                <a:lnTo>
                  <a:pt x="7874" y="405383"/>
                </a:lnTo>
                <a:lnTo>
                  <a:pt x="4250182" y="405383"/>
                </a:lnTo>
                <a:lnTo>
                  <a:pt x="4258056" y="397509"/>
                </a:lnTo>
                <a:lnTo>
                  <a:pt x="4258056" y="7873"/>
                </a:lnTo>
                <a:lnTo>
                  <a:pt x="425018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98108" y="4776215"/>
            <a:ext cx="4258310" cy="405765"/>
          </a:xfrm>
          <a:custGeom>
            <a:avLst/>
            <a:gdLst/>
            <a:ahLst/>
            <a:cxnLst/>
            <a:rect l="l" t="t" r="r" b="b"/>
            <a:pathLst>
              <a:path w="4258309" h="405764">
                <a:moveTo>
                  <a:pt x="0" y="17652"/>
                </a:moveTo>
                <a:lnTo>
                  <a:pt x="0" y="7873"/>
                </a:lnTo>
                <a:lnTo>
                  <a:pt x="7874" y="0"/>
                </a:lnTo>
                <a:lnTo>
                  <a:pt x="17652" y="0"/>
                </a:lnTo>
                <a:lnTo>
                  <a:pt x="4240402" y="0"/>
                </a:lnTo>
                <a:lnTo>
                  <a:pt x="4250182" y="0"/>
                </a:lnTo>
                <a:lnTo>
                  <a:pt x="4258056" y="7873"/>
                </a:lnTo>
                <a:lnTo>
                  <a:pt x="4258056" y="17652"/>
                </a:lnTo>
                <a:lnTo>
                  <a:pt x="4258056" y="387730"/>
                </a:lnTo>
                <a:lnTo>
                  <a:pt x="4258056" y="397509"/>
                </a:lnTo>
                <a:lnTo>
                  <a:pt x="4250182" y="405383"/>
                </a:lnTo>
                <a:lnTo>
                  <a:pt x="4240402" y="405383"/>
                </a:lnTo>
                <a:lnTo>
                  <a:pt x="17652" y="405383"/>
                </a:lnTo>
                <a:lnTo>
                  <a:pt x="7874" y="405383"/>
                </a:lnTo>
                <a:lnTo>
                  <a:pt x="0" y="397509"/>
                </a:lnTo>
                <a:lnTo>
                  <a:pt x="0" y="387730"/>
                </a:lnTo>
                <a:lnTo>
                  <a:pt x="0" y="1765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65420" y="4363211"/>
            <a:ext cx="1661160" cy="304800"/>
          </a:xfrm>
          <a:custGeom>
            <a:avLst/>
            <a:gdLst/>
            <a:ahLst/>
            <a:cxnLst/>
            <a:rect l="l" t="t" r="r" b="b"/>
            <a:pathLst>
              <a:path w="1661160" h="304800">
                <a:moveTo>
                  <a:pt x="1623059" y="0"/>
                </a:moveTo>
                <a:lnTo>
                  <a:pt x="38100" y="0"/>
                </a:ln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0" y="266700"/>
                </a:lnTo>
                <a:lnTo>
                  <a:pt x="2988" y="281547"/>
                </a:lnTo>
                <a:lnTo>
                  <a:pt x="11144" y="293655"/>
                </a:lnTo>
                <a:lnTo>
                  <a:pt x="23252" y="301811"/>
                </a:lnTo>
                <a:lnTo>
                  <a:pt x="38100" y="304800"/>
                </a:lnTo>
                <a:lnTo>
                  <a:pt x="1623059" y="304800"/>
                </a:lnTo>
                <a:lnTo>
                  <a:pt x="1637907" y="301811"/>
                </a:lnTo>
                <a:lnTo>
                  <a:pt x="1650015" y="293655"/>
                </a:lnTo>
                <a:lnTo>
                  <a:pt x="1658171" y="281547"/>
                </a:lnTo>
                <a:lnTo>
                  <a:pt x="1661159" y="266700"/>
                </a:lnTo>
                <a:lnTo>
                  <a:pt x="1661159" y="38100"/>
                </a:lnTo>
                <a:lnTo>
                  <a:pt x="1658171" y="23252"/>
                </a:lnTo>
                <a:lnTo>
                  <a:pt x="1650015" y="11144"/>
                </a:lnTo>
                <a:lnTo>
                  <a:pt x="1637907" y="2988"/>
                </a:lnTo>
                <a:lnTo>
                  <a:pt x="16230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65420" y="4363211"/>
            <a:ext cx="1661160" cy="304800"/>
          </a:xfrm>
          <a:custGeom>
            <a:avLst/>
            <a:gdLst/>
            <a:ahLst/>
            <a:cxnLst/>
            <a:rect l="l" t="t" r="r" b="b"/>
            <a:pathLst>
              <a:path w="1661160" h="304800">
                <a:moveTo>
                  <a:pt x="0" y="38100"/>
                </a:moveTo>
                <a:lnTo>
                  <a:pt x="2988" y="23252"/>
                </a:lnTo>
                <a:lnTo>
                  <a:pt x="11144" y="11144"/>
                </a:lnTo>
                <a:lnTo>
                  <a:pt x="23252" y="2988"/>
                </a:lnTo>
                <a:lnTo>
                  <a:pt x="38100" y="0"/>
                </a:lnTo>
                <a:lnTo>
                  <a:pt x="1623059" y="0"/>
                </a:lnTo>
                <a:lnTo>
                  <a:pt x="1637907" y="2988"/>
                </a:lnTo>
                <a:lnTo>
                  <a:pt x="1650015" y="11144"/>
                </a:lnTo>
                <a:lnTo>
                  <a:pt x="1658171" y="23252"/>
                </a:lnTo>
                <a:lnTo>
                  <a:pt x="1661159" y="38100"/>
                </a:lnTo>
                <a:lnTo>
                  <a:pt x="1661159" y="266700"/>
                </a:lnTo>
                <a:lnTo>
                  <a:pt x="1658171" y="281547"/>
                </a:lnTo>
                <a:lnTo>
                  <a:pt x="1650015" y="293655"/>
                </a:lnTo>
                <a:lnTo>
                  <a:pt x="1637907" y="301811"/>
                </a:lnTo>
                <a:lnTo>
                  <a:pt x="1623059" y="304800"/>
                </a:lnTo>
                <a:lnTo>
                  <a:pt x="38100" y="304800"/>
                </a:lnTo>
                <a:lnTo>
                  <a:pt x="23252" y="301811"/>
                </a:lnTo>
                <a:lnTo>
                  <a:pt x="11144" y="293655"/>
                </a:lnTo>
                <a:lnTo>
                  <a:pt x="2988" y="281547"/>
                </a:lnTo>
                <a:lnTo>
                  <a:pt x="0" y="266700"/>
                </a:lnTo>
                <a:lnTo>
                  <a:pt x="0" y="381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146930" y="1489709"/>
            <a:ext cx="3897629" cy="3199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52195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PEMUNGUTAN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882015">
              <a:lnSpc>
                <a:spcPct val="100000"/>
              </a:lnSpc>
            </a:pPr>
            <a:r>
              <a:rPr sz="20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PPN </a:t>
            </a:r>
            <a:r>
              <a:rPr sz="200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DAN </a:t>
            </a:r>
            <a:r>
              <a:rPr sz="20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PPn</a:t>
            </a:r>
            <a:r>
              <a:rPr sz="200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BM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z="1600" spc="-35" dirty="0">
                <a:latin typeface="Arial" panose="020B0604020202020204"/>
                <a:cs typeface="Arial" panose="020B0604020202020204"/>
              </a:rPr>
              <a:t>SAAT </a:t>
            </a:r>
            <a:r>
              <a:rPr sz="1600" spc="-30" dirty="0">
                <a:latin typeface="Arial" panose="020B0604020202020204"/>
                <a:cs typeface="Arial" panose="020B0604020202020204"/>
              </a:rPr>
              <a:t>PEMBAYARAN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OLEH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BENDAHARA  </a:t>
            </a:r>
            <a:r>
              <a:rPr sz="1600" spc="-25" dirty="0">
                <a:latin typeface="Arial" panose="020B0604020202020204"/>
                <a:cs typeface="Arial" panose="020B0604020202020204"/>
              </a:rPr>
              <a:t>KEPADA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PKP</a:t>
            </a:r>
            <a:r>
              <a:rPr sz="1600" spc="-14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REKANAN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295275" indent="562610">
              <a:lnSpc>
                <a:spcPct val="100000"/>
              </a:lnSpc>
              <a:spcBef>
                <a:spcPts val="1350"/>
              </a:spcBef>
            </a:pPr>
            <a:r>
              <a:rPr sz="1600" spc="-5" dirty="0">
                <a:latin typeface="Arial" panose="020B0604020202020204"/>
                <a:cs typeface="Arial" panose="020B0604020202020204"/>
              </a:rPr>
              <a:t>DASAR</a:t>
            </a:r>
            <a:r>
              <a:rPr sz="16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20" dirty="0">
                <a:latin typeface="Arial" panose="020B0604020202020204"/>
                <a:cs typeface="Arial" panose="020B0604020202020204"/>
              </a:rPr>
              <a:t>PEMUNGUTAN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22250" marR="216535" indent="635" algn="ctr">
              <a:lnSpc>
                <a:spcPct val="100000"/>
              </a:lnSpc>
              <a:spcBef>
                <a:spcPts val="670"/>
              </a:spcBef>
            </a:pPr>
            <a:r>
              <a:rPr sz="1600" spc="-30" dirty="0">
                <a:latin typeface="Arial" panose="020B0604020202020204"/>
                <a:cs typeface="Arial" panose="020B0604020202020204"/>
              </a:rPr>
              <a:t>PEMBAYARAN </a:t>
            </a:r>
            <a:r>
              <a:rPr sz="1600" spc="-10" dirty="0">
                <a:latin typeface="Arial" panose="020B0604020202020204"/>
                <a:cs typeface="Arial" panose="020B0604020202020204"/>
              </a:rPr>
              <a:t>OLEH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BENDAHARA  TERMASUK PPN </a:t>
            </a:r>
            <a:r>
              <a:rPr sz="1600" spc="-35" dirty="0">
                <a:latin typeface="Arial" panose="020B0604020202020204"/>
                <a:cs typeface="Arial" panose="020B0604020202020204"/>
              </a:rPr>
              <a:t>DAN/ATAU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PPn</a:t>
            </a:r>
            <a:r>
              <a:rPr sz="16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BM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1905" algn="ctr">
              <a:lnSpc>
                <a:spcPct val="100000"/>
              </a:lnSpc>
              <a:spcBef>
                <a:spcPts val="1445"/>
              </a:spcBef>
            </a:pPr>
            <a:r>
              <a:rPr sz="1600" spc="-15" dirty="0">
                <a:latin typeface="Arial" panose="020B0604020202020204"/>
                <a:cs typeface="Arial" panose="020B0604020202020204"/>
              </a:rPr>
              <a:t>CONTOH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906524" y="4724400"/>
            <a:ext cx="3857625" cy="582295"/>
          </a:xfrm>
          <a:custGeom>
            <a:avLst/>
            <a:gdLst/>
            <a:ahLst/>
            <a:cxnLst/>
            <a:rect l="l" t="t" r="r" b="b"/>
            <a:pathLst>
              <a:path w="3857625" h="582295">
                <a:moveTo>
                  <a:pt x="0" y="582168"/>
                </a:moveTo>
                <a:lnTo>
                  <a:pt x="3857244" y="582168"/>
                </a:lnTo>
                <a:lnTo>
                  <a:pt x="3857244" y="0"/>
                </a:lnTo>
                <a:lnTo>
                  <a:pt x="0" y="0"/>
                </a:lnTo>
                <a:lnTo>
                  <a:pt x="0" y="582168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906524" y="4752594"/>
            <a:ext cx="3857625" cy="504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TIDAK </a:t>
            </a:r>
            <a:r>
              <a:rPr sz="1600" spc="-20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TERUTANG </a:t>
            </a:r>
            <a:r>
              <a:rPr sz="1600" spc="-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PPn BM ,</a:t>
            </a:r>
            <a:r>
              <a:rPr sz="1600" spc="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hanya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terutang</a:t>
            </a:r>
            <a:r>
              <a:rPr sz="1600" spc="1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PPN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04203" y="4886071"/>
            <a:ext cx="4246245" cy="257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742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TERUTANG </a:t>
            </a:r>
            <a:r>
              <a:rPr sz="16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PPn BM</a:t>
            </a:r>
            <a:r>
              <a:rPr sz="1600" spc="1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20%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36420" y="5347715"/>
            <a:ext cx="4023360" cy="544195"/>
          </a:xfrm>
          <a:prstGeom prst="rect">
            <a:avLst/>
          </a:prstGeom>
          <a:solidFill>
            <a:srgbClr val="404040"/>
          </a:solidFill>
          <a:ln w="12192">
            <a:solidFill>
              <a:srgbClr val="000000"/>
            </a:solidFill>
          </a:ln>
        </p:spPr>
        <p:txBody>
          <a:bodyPr vert="horz" wrap="square" lIns="0" tIns="1136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95"/>
              </a:spcBef>
            </a:pPr>
            <a:r>
              <a:rPr sz="1400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PPN </a:t>
            </a:r>
            <a:r>
              <a:rPr sz="1400" spc="-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YG</a:t>
            </a:r>
            <a:r>
              <a:rPr sz="1400" spc="-3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DIPUNGUT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10/110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98108" y="5347715"/>
            <a:ext cx="4234180" cy="652780"/>
          </a:xfrm>
          <a:prstGeom prst="rect">
            <a:avLst/>
          </a:prstGeom>
          <a:solidFill>
            <a:srgbClr val="FFFF00"/>
          </a:solidFill>
          <a:ln w="12192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5"/>
              </a:spcBef>
            </a:pPr>
            <a:r>
              <a:rPr sz="1400" spc="-5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YG DIPUNGUT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205105" indent="-114300">
              <a:lnSpc>
                <a:spcPct val="100000"/>
              </a:lnSpc>
              <a:buChar char="•"/>
              <a:tabLst>
                <a:tab pos="204470" algn="l"/>
              </a:tabLst>
            </a:pPr>
            <a:r>
              <a:rPr sz="140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PPN</a:t>
            </a:r>
            <a:r>
              <a:rPr sz="1400" spc="-1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10/130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205105" indent="-114300">
              <a:lnSpc>
                <a:spcPct val="100000"/>
              </a:lnSpc>
              <a:buChar char="•"/>
              <a:tabLst>
                <a:tab pos="204470" algn="l"/>
              </a:tabLst>
            </a:pPr>
            <a:r>
              <a:rPr sz="140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PPn BM</a:t>
            </a:r>
            <a:r>
              <a:rPr sz="1400" spc="37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dirty="0">
                <a:solidFill>
                  <a:srgbClr val="000066"/>
                </a:solidFill>
                <a:latin typeface="Arial" panose="020B0604020202020204"/>
                <a:cs typeface="Arial" panose="020B0604020202020204"/>
              </a:rPr>
              <a:t>20/130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48327" y="6306311"/>
            <a:ext cx="3895725" cy="375285"/>
          </a:xfrm>
          <a:custGeom>
            <a:avLst/>
            <a:gdLst/>
            <a:ahLst/>
            <a:cxnLst/>
            <a:rect l="l" t="t" r="r" b="b"/>
            <a:pathLst>
              <a:path w="3895725" h="375284">
                <a:moveTo>
                  <a:pt x="3848481" y="0"/>
                </a:moveTo>
                <a:lnTo>
                  <a:pt x="46863" y="0"/>
                </a:lnTo>
                <a:lnTo>
                  <a:pt x="28610" y="3678"/>
                </a:lnTo>
                <a:lnTo>
                  <a:pt x="13716" y="13709"/>
                </a:lnTo>
                <a:lnTo>
                  <a:pt x="3679" y="28589"/>
                </a:lnTo>
                <a:lnTo>
                  <a:pt x="0" y="46812"/>
                </a:lnTo>
                <a:lnTo>
                  <a:pt x="0" y="328091"/>
                </a:lnTo>
                <a:lnTo>
                  <a:pt x="3679" y="346314"/>
                </a:lnTo>
                <a:lnTo>
                  <a:pt x="13715" y="361194"/>
                </a:lnTo>
                <a:lnTo>
                  <a:pt x="28610" y="371225"/>
                </a:lnTo>
                <a:lnTo>
                  <a:pt x="46863" y="374903"/>
                </a:lnTo>
                <a:lnTo>
                  <a:pt x="3848481" y="374903"/>
                </a:lnTo>
                <a:lnTo>
                  <a:pt x="3866733" y="371225"/>
                </a:lnTo>
                <a:lnTo>
                  <a:pt x="3881628" y="361194"/>
                </a:lnTo>
                <a:lnTo>
                  <a:pt x="3891664" y="346314"/>
                </a:lnTo>
                <a:lnTo>
                  <a:pt x="3895344" y="328091"/>
                </a:lnTo>
                <a:lnTo>
                  <a:pt x="3895344" y="46812"/>
                </a:lnTo>
                <a:lnTo>
                  <a:pt x="3891664" y="28589"/>
                </a:lnTo>
                <a:lnTo>
                  <a:pt x="3881628" y="13709"/>
                </a:lnTo>
                <a:lnTo>
                  <a:pt x="3866733" y="3678"/>
                </a:lnTo>
                <a:lnTo>
                  <a:pt x="3848481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8327" y="6306311"/>
            <a:ext cx="3895725" cy="375285"/>
          </a:xfrm>
          <a:custGeom>
            <a:avLst/>
            <a:gdLst/>
            <a:ahLst/>
            <a:cxnLst/>
            <a:rect l="l" t="t" r="r" b="b"/>
            <a:pathLst>
              <a:path w="3895725" h="375284">
                <a:moveTo>
                  <a:pt x="0" y="46812"/>
                </a:moveTo>
                <a:lnTo>
                  <a:pt x="3679" y="28589"/>
                </a:lnTo>
                <a:lnTo>
                  <a:pt x="13716" y="13709"/>
                </a:lnTo>
                <a:lnTo>
                  <a:pt x="28610" y="3678"/>
                </a:lnTo>
                <a:lnTo>
                  <a:pt x="46863" y="0"/>
                </a:lnTo>
                <a:lnTo>
                  <a:pt x="3848481" y="0"/>
                </a:lnTo>
                <a:lnTo>
                  <a:pt x="3866733" y="3678"/>
                </a:lnTo>
                <a:lnTo>
                  <a:pt x="3881628" y="13709"/>
                </a:lnTo>
                <a:lnTo>
                  <a:pt x="3891664" y="28589"/>
                </a:lnTo>
                <a:lnTo>
                  <a:pt x="3895344" y="46812"/>
                </a:lnTo>
                <a:lnTo>
                  <a:pt x="3895344" y="328091"/>
                </a:lnTo>
                <a:lnTo>
                  <a:pt x="3891664" y="346314"/>
                </a:lnTo>
                <a:lnTo>
                  <a:pt x="3881628" y="361194"/>
                </a:lnTo>
                <a:lnTo>
                  <a:pt x="3866733" y="371225"/>
                </a:lnTo>
                <a:lnTo>
                  <a:pt x="3848481" y="374903"/>
                </a:lnTo>
                <a:lnTo>
                  <a:pt x="46863" y="374903"/>
                </a:lnTo>
                <a:lnTo>
                  <a:pt x="28610" y="371225"/>
                </a:lnTo>
                <a:lnTo>
                  <a:pt x="13715" y="361194"/>
                </a:lnTo>
                <a:lnTo>
                  <a:pt x="3679" y="346314"/>
                </a:lnTo>
                <a:lnTo>
                  <a:pt x="0" y="328091"/>
                </a:lnTo>
                <a:lnTo>
                  <a:pt x="0" y="4681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154423" y="6355791"/>
            <a:ext cx="3883660" cy="257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153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 panose="020B0604020202020204"/>
                <a:cs typeface="Arial" panose="020B0604020202020204"/>
              </a:rPr>
              <a:t>DASAR</a:t>
            </a:r>
            <a:r>
              <a:rPr sz="16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20" dirty="0">
                <a:latin typeface="Arial" panose="020B0604020202020204"/>
                <a:cs typeface="Arial" panose="020B0604020202020204"/>
              </a:rPr>
              <a:t>PEMUNGUTAN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88635" y="6062471"/>
            <a:ext cx="2014855" cy="177165"/>
          </a:xfrm>
          <a:custGeom>
            <a:avLst/>
            <a:gdLst/>
            <a:ahLst/>
            <a:cxnLst/>
            <a:rect l="l" t="t" r="r" b="b"/>
            <a:pathLst>
              <a:path w="2014854" h="177164">
                <a:moveTo>
                  <a:pt x="2014727" y="67970"/>
                </a:moveTo>
                <a:lnTo>
                  <a:pt x="0" y="67970"/>
                </a:lnTo>
                <a:lnTo>
                  <a:pt x="1007363" y="176783"/>
                </a:lnTo>
                <a:lnTo>
                  <a:pt x="2014727" y="67970"/>
                </a:lnTo>
                <a:close/>
              </a:path>
              <a:path w="2014854" h="177164">
                <a:moveTo>
                  <a:pt x="1763014" y="0"/>
                </a:moveTo>
                <a:lnTo>
                  <a:pt x="251713" y="0"/>
                </a:lnTo>
                <a:lnTo>
                  <a:pt x="251713" y="67970"/>
                </a:lnTo>
                <a:lnTo>
                  <a:pt x="1763014" y="67970"/>
                </a:lnTo>
                <a:lnTo>
                  <a:pt x="1763014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88635" y="6062471"/>
            <a:ext cx="2014855" cy="177165"/>
          </a:xfrm>
          <a:custGeom>
            <a:avLst/>
            <a:gdLst/>
            <a:ahLst/>
            <a:cxnLst/>
            <a:rect l="l" t="t" r="r" b="b"/>
            <a:pathLst>
              <a:path w="2014854" h="177164">
                <a:moveTo>
                  <a:pt x="2014727" y="67970"/>
                </a:moveTo>
                <a:lnTo>
                  <a:pt x="1763014" y="67970"/>
                </a:lnTo>
                <a:lnTo>
                  <a:pt x="1763014" y="0"/>
                </a:lnTo>
                <a:lnTo>
                  <a:pt x="251713" y="0"/>
                </a:lnTo>
                <a:lnTo>
                  <a:pt x="251713" y="67970"/>
                </a:lnTo>
                <a:lnTo>
                  <a:pt x="0" y="67970"/>
                </a:lnTo>
                <a:lnTo>
                  <a:pt x="1007363" y="176783"/>
                </a:lnTo>
                <a:lnTo>
                  <a:pt x="2014727" y="6797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960870" y="4523994"/>
            <a:ext cx="1210310" cy="224154"/>
          </a:xfrm>
          <a:custGeom>
            <a:avLst/>
            <a:gdLst/>
            <a:ahLst/>
            <a:cxnLst/>
            <a:rect l="l" t="t" r="r" b="b"/>
            <a:pathLst>
              <a:path w="1210309" h="224154">
                <a:moveTo>
                  <a:pt x="0" y="0"/>
                </a:moveTo>
                <a:lnTo>
                  <a:pt x="0" y="224027"/>
                </a:lnTo>
                <a:lnTo>
                  <a:pt x="1210055" y="224027"/>
                </a:lnTo>
                <a:lnTo>
                  <a:pt x="1189054" y="182261"/>
                </a:lnTo>
                <a:lnTo>
                  <a:pt x="1152900" y="155803"/>
                </a:lnTo>
                <a:lnTo>
                  <a:pt x="1100346" y="130701"/>
                </a:lnTo>
                <a:lnTo>
                  <a:pt x="1032527" y="107164"/>
                </a:lnTo>
                <a:lnTo>
                  <a:pt x="993248" y="96048"/>
                </a:lnTo>
                <a:lnTo>
                  <a:pt x="950577" y="85403"/>
                </a:lnTo>
                <a:lnTo>
                  <a:pt x="904658" y="75253"/>
                </a:lnTo>
                <a:lnTo>
                  <a:pt x="855630" y="65627"/>
                </a:lnTo>
                <a:lnTo>
                  <a:pt x="803637" y="56549"/>
                </a:lnTo>
                <a:lnTo>
                  <a:pt x="748820" y="48047"/>
                </a:lnTo>
                <a:lnTo>
                  <a:pt x="691321" y="40146"/>
                </a:lnTo>
                <a:lnTo>
                  <a:pt x="631282" y="32873"/>
                </a:lnTo>
                <a:lnTo>
                  <a:pt x="568843" y="26254"/>
                </a:lnTo>
                <a:lnTo>
                  <a:pt x="504148" y="20315"/>
                </a:lnTo>
                <a:lnTo>
                  <a:pt x="437338" y="15083"/>
                </a:lnTo>
                <a:lnTo>
                  <a:pt x="368555" y="10583"/>
                </a:lnTo>
                <a:lnTo>
                  <a:pt x="297940" y="6843"/>
                </a:lnTo>
                <a:lnTo>
                  <a:pt x="225635" y="3889"/>
                </a:lnTo>
                <a:lnTo>
                  <a:pt x="151782" y="1745"/>
                </a:lnTo>
                <a:lnTo>
                  <a:pt x="76523" y="44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960870" y="4523994"/>
            <a:ext cx="1210310" cy="224154"/>
          </a:xfrm>
          <a:custGeom>
            <a:avLst/>
            <a:gdLst/>
            <a:ahLst/>
            <a:cxnLst/>
            <a:rect l="l" t="t" r="r" b="b"/>
            <a:pathLst>
              <a:path w="1210309" h="224154">
                <a:moveTo>
                  <a:pt x="0" y="0"/>
                </a:moveTo>
                <a:lnTo>
                  <a:pt x="76523" y="440"/>
                </a:lnTo>
                <a:lnTo>
                  <a:pt x="151782" y="1745"/>
                </a:lnTo>
                <a:lnTo>
                  <a:pt x="225635" y="3889"/>
                </a:lnTo>
                <a:lnTo>
                  <a:pt x="297940" y="6843"/>
                </a:lnTo>
                <a:lnTo>
                  <a:pt x="368555" y="10583"/>
                </a:lnTo>
                <a:lnTo>
                  <a:pt x="437338" y="15083"/>
                </a:lnTo>
                <a:lnTo>
                  <a:pt x="504148" y="20315"/>
                </a:lnTo>
                <a:lnTo>
                  <a:pt x="568843" y="26254"/>
                </a:lnTo>
                <a:lnTo>
                  <a:pt x="631282" y="32873"/>
                </a:lnTo>
                <a:lnTo>
                  <a:pt x="691321" y="40146"/>
                </a:lnTo>
                <a:lnTo>
                  <a:pt x="748820" y="48047"/>
                </a:lnTo>
                <a:lnTo>
                  <a:pt x="803637" y="56549"/>
                </a:lnTo>
                <a:lnTo>
                  <a:pt x="855630" y="65627"/>
                </a:lnTo>
                <a:lnTo>
                  <a:pt x="904658" y="75253"/>
                </a:lnTo>
                <a:lnTo>
                  <a:pt x="950577" y="85403"/>
                </a:lnTo>
                <a:lnTo>
                  <a:pt x="993248" y="96048"/>
                </a:lnTo>
                <a:lnTo>
                  <a:pt x="1032527" y="107164"/>
                </a:lnTo>
                <a:lnTo>
                  <a:pt x="1100346" y="130701"/>
                </a:lnTo>
                <a:lnTo>
                  <a:pt x="1152900" y="155803"/>
                </a:lnTo>
                <a:lnTo>
                  <a:pt x="1189054" y="182261"/>
                </a:lnTo>
                <a:lnTo>
                  <a:pt x="1207675" y="209863"/>
                </a:lnTo>
                <a:lnTo>
                  <a:pt x="1210055" y="224027"/>
                </a:lnTo>
              </a:path>
            </a:pathLst>
          </a:custGeom>
          <a:ln w="502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01261" y="4523994"/>
            <a:ext cx="1211580" cy="224154"/>
          </a:xfrm>
          <a:custGeom>
            <a:avLst/>
            <a:gdLst/>
            <a:ahLst/>
            <a:cxnLst/>
            <a:rect l="l" t="t" r="r" b="b"/>
            <a:pathLst>
              <a:path w="1211579" h="224154">
                <a:moveTo>
                  <a:pt x="1209421" y="0"/>
                </a:moveTo>
                <a:lnTo>
                  <a:pt x="1133186" y="465"/>
                </a:lnTo>
                <a:lnTo>
                  <a:pt x="1058206" y="1784"/>
                </a:lnTo>
                <a:lnTo>
                  <a:pt x="984622" y="3933"/>
                </a:lnTo>
                <a:lnTo>
                  <a:pt x="912574" y="6885"/>
                </a:lnTo>
                <a:lnTo>
                  <a:pt x="842201" y="10614"/>
                </a:lnTo>
                <a:lnTo>
                  <a:pt x="773645" y="15095"/>
                </a:lnTo>
                <a:lnTo>
                  <a:pt x="707046" y="20301"/>
                </a:lnTo>
                <a:lnTo>
                  <a:pt x="642543" y="26208"/>
                </a:lnTo>
                <a:lnTo>
                  <a:pt x="580277" y="32789"/>
                </a:lnTo>
                <a:lnTo>
                  <a:pt x="520389" y="40018"/>
                </a:lnTo>
                <a:lnTo>
                  <a:pt x="463019" y="47871"/>
                </a:lnTo>
                <a:lnTo>
                  <a:pt x="408307" y="56320"/>
                </a:lnTo>
                <a:lnTo>
                  <a:pt x="356393" y="65341"/>
                </a:lnTo>
                <a:lnTo>
                  <a:pt x="307418" y="74907"/>
                </a:lnTo>
                <a:lnTo>
                  <a:pt x="261522" y="84994"/>
                </a:lnTo>
                <a:lnTo>
                  <a:pt x="218845" y="95574"/>
                </a:lnTo>
                <a:lnTo>
                  <a:pt x="179528" y="106622"/>
                </a:lnTo>
                <a:lnTo>
                  <a:pt x="111533" y="130021"/>
                </a:lnTo>
                <a:lnTo>
                  <a:pt x="58659" y="154985"/>
                </a:lnTo>
                <a:lnTo>
                  <a:pt x="22030" y="181306"/>
                </a:lnTo>
                <a:lnTo>
                  <a:pt x="0" y="222884"/>
                </a:lnTo>
                <a:lnTo>
                  <a:pt x="1211579" y="224027"/>
                </a:lnTo>
                <a:lnTo>
                  <a:pt x="1209421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01261" y="4523994"/>
            <a:ext cx="1209675" cy="222885"/>
          </a:xfrm>
          <a:custGeom>
            <a:avLst/>
            <a:gdLst/>
            <a:ahLst/>
            <a:cxnLst/>
            <a:rect l="l" t="t" r="r" b="b"/>
            <a:pathLst>
              <a:path w="1209675" h="222885">
                <a:moveTo>
                  <a:pt x="0" y="222884"/>
                </a:moveTo>
                <a:lnTo>
                  <a:pt x="22030" y="181306"/>
                </a:lnTo>
                <a:lnTo>
                  <a:pt x="58659" y="154985"/>
                </a:lnTo>
                <a:lnTo>
                  <a:pt x="111533" y="130021"/>
                </a:lnTo>
                <a:lnTo>
                  <a:pt x="179528" y="106622"/>
                </a:lnTo>
                <a:lnTo>
                  <a:pt x="218845" y="95574"/>
                </a:lnTo>
                <a:lnTo>
                  <a:pt x="261522" y="84994"/>
                </a:lnTo>
                <a:lnTo>
                  <a:pt x="307418" y="74907"/>
                </a:lnTo>
                <a:lnTo>
                  <a:pt x="356393" y="65341"/>
                </a:lnTo>
                <a:lnTo>
                  <a:pt x="408307" y="56320"/>
                </a:lnTo>
                <a:lnTo>
                  <a:pt x="463019" y="47871"/>
                </a:lnTo>
                <a:lnTo>
                  <a:pt x="520389" y="40018"/>
                </a:lnTo>
                <a:lnTo>
                  <a:pt x="580277" y="32789"/>
                </a:lnTo>
                <a:lnTo>
                  <a:pt x="642543" y="26208"/>
                </a:lnTo>
                <a:lnTo>
                  <a:pt x="707046" y="20301"/>
                </a:lnTo>
                <a:lnTo>
                  <a:pt x="773645" y="15095"/>
                </a:lnTo>
                <a:lnTo>
                  <a:pt x="842201" y="10614"/>
                </a:lnTo>
                <a:lnTo>
                  <a:pt x="912574" y="6885"/>
                </a:lnTo>
                <a:lnTo>
                  <a:pt x="984622" y="3933"/>
                </a:lnTo>
                <a:lnTo>
                  <a:pt x="1058206" y="1784"/>
                </a:lnTo>
                <a:lnTo>
                  <a:pt x="1133186" y="465"/>
                </a:lnTo>
                <a:lnTo>
                  <a:pt x="1209421" y="0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00928" y="4233671"/>
            <a:ext cx="390525" cy="105410"/>
          </a:xfrm>
          <a:custGeom>
            <a:avLst/>
            <a:gdLst/>
            <a:ahLst/>
            <a:cxnLst/>
            <a:rect l="l" t="t" r="r" b="b"/>
            <a:pathLst>
              <a:path w="390525" h="105410">
                <a:moveTo>
                  <a:pt x="390144" y="52577"/>
                </a:moveTo>
                <a:lnTo>
                  <a:pt x="0" y="52577"/>
                </a:lnTo>
                <a:lnTo>
                  <a:pt x="195072" y="105155"/>
                </a:lnTo>
                <a:lnTo>
                  <a:pt x="390144" y="52577"/>
                </a:lnTo>
                <a:close/>
              </a:path>
              <a:path w="390525" h="105410">
                <a:moveTo>
                  <a:pt x="341375" y="0"/>
                </a:moveTo>
                <a:lnTo>
                  <a:pt x="48768" y="0"/>
                </a:lnTo>
                <a:lnTo>
                  <a:pt x="48768" y="52577"/>
                </a:lnTo>
                <a:lnTo>
                  <a:pt x="341375" y="52577"/>
                </a:lnTo>
                <a:lnTo>
                  <a:pt x="341375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900928" y="4233671"/>
            <a:ext cx="390525" cy="105410"/>
          </a:xfrm>
          <a:custGeom>
            <a:avLst/>
            <a:gdLst/>
            <a:ahLst/>
            <a:cxnLst/>
            <a:rect l="l" t="t" r="r" b="b"/>
            <a:pathLst>
              <a:path w="390525" h="105410">
                <a:moveTo>
                  <a:pt x="390144" y="52577"/>
                </a:moveTo>
                <a:lnTo>
                  <a:pt x="341375" y="52577"/>
                </a:lnTo>
                <a:lnTo>
                  <a:pt x="341375" y="0"/>
                </a:lnTo>
                <a:lnTo>
                  <a:pt x="48768" y="0"/>
                </a:lnTo>
                <a:lnTo>
                  <a:pt x="48768" y="52577"/>
                </a:lnTo>
                <a:lnTo>
                  <a:pt x="0" y="52577"/>
                </a:lnTo>
                <a:lnTo>
                  <a:pt x="195072" y="105155"/>
                </a:lnTo>
                <a:lnTo>
                  <a:pt x="390144" y="5257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538727" y="5219700"/>
            <a:ext cx="340360" cy="105410"/>
          </a:xfrm>
          <a:custGeom>
            <a:avLst/>
            <a:gdLst/>
            <a:ahLst/>
            <a:cxnLst/>
            <a:rect l="l" t="t" r="r" b="b"/>
            <a:pathLst>
              <a:path w="340360" h="105410">
                <a:moveTo>
                  <a:pt x="339852" y="52578"/>
                </a:moveTo>
                <a:lnTo>
                  <a:pt x="0" y="52578"/>
                </a:lnTo>
                <a:lnTo>
                  <a:pt x="169926" y="105156"/>
                </a:lnTo>
                <a:lnTo>
                  <a:pt x="339852" y="52578"/>
                </a:lnTo>
                <a:close/>
              </a:path>
              <a:path w="340360" h="105410">
                <a:moveTo>
                  <a:pt x="254889" y="0"/>
                </a:moveTo>
                <a:lnTo>
                  <a:pt x="84963" y="0"/>
                </a:lnTo>
                <a:lnTo>
                  <a:pt x="84963" y="52578"/>
                </a:lnTo>
                <a:lnTo>
                  <a:pt x="254889" y="52578"/>
                </a:lnTo>
                <a:lnTo>
                  <a:pt x="254889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538727" y="5219700"/>
            <a:ext cx="340360" cy="105410"/>
          </a:xfrm>
          <a:custGeom>
            <a:avLst/>
            <a:gdLst/>
            <a:ahLst/>
            <a:cxnLst/>
            <a:rect l="l" t="t" r="r" b="b"/>
            <a:pathLst>
              <a:path w="340360" h="105410">
                <a:moveTo>
                  <a:pt x="339852" y="52578"/>
                </a:moveTo>
                <a:lnTo>
                  <a:pt x="254889" y="52578"/>
                </a:lnTo>
                <a:lnTo>
                  <a:pt x="254889" y="0"/>
                </a:lnTo>
                <a:lnTo>
                  <a:pt x="84963" y="0"/>
                </a:lnTo>
                <a:lnTo>
                  <a:pt x="84963" y="52578"/>
                </a:lnTo>
                <a:lnTo>
                  <a:pt x="0" y="52578"/>
                </a:lnTo>
                <a:lnTo>
                  <a:pt x="169926" y="105156"/>
                </a:lnTo>
                <a:lnTo>
                  <a:pt x="339852" y="5257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186928" y="5219700"/>
            <a:ext cx="340360" cy="105410"/>
          </a:xfrm>
          <a:custGeom>
            <a:avLst/>
            <a:gdLst/>
            <a:ahLst/>
            <a:cxnLst/>
            <a:rect l="l" t="t" r="r" b="b"/>
            <a:pathLst>
              <a:path w="340359" h="105410">
                <a:moveTo>
                  <a:pt x="339851" y="52578"/>
                </a:moveTo>
                <a:lnTo>
                  <a:pt x="0" y="52578"/>
                </a:lnTo>
                <a:lnTo>
                  <a:pt x="169925" y="105156"/>
                </a:lnTo>
                <a:lnTo>
                  <a:pt x="339851" y="52578"/>
                </a:lnTo>
                <a:close/>
              </a:path>
              <a:path w="340359" h="105410">
                <a:moveTo>
                  <a:pt x="254889" y="0"/>
                </a:moveTo>
                <a:lnTo>
                  <a:pt x="84963" y="0"/>
                </a:lnTo>
                <a:lnTo>
                  <a:pt x="84963" y="52578"/>
                </a:lnTo>
                <a:lnTo>
                  <a:pt x="254889" y="52578"/>
                </a:lnTo>
                <a:lnTo>
                  <a:pt x="25488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186928" y="5219700"/>
            <a:ext cx="340360" cy="105410"/>
          </a:xfrm>
          <a:custGeom>
            <a:avLst/>
            <a:gdLst/>
            <a:ahLst/>
            <a:cxnLst/>
            <a:rect l="l" t="t" r="r" b="b"/>
            <a:pathLst>
              <a:path w="340359" h="105410">
                <a:moveTo>
                  <a:pt x="339851" y="52578"/>
                </a:moveTo>
                <a:lnTo>
                  <a:pt x="254889" y="52578"/>
                </a:lnTo>
                <a:lnTo>
                  <a:pt x="254889" y="0"/>
                </a:lnTo>
                <a:lnTo>
                  <a:pt x="84963" y="0"/>
                </a:lnTo>
                <a:lnTo>
                  <a:pt x="84963" y="52578"/>
                </a:lnTo>
                <a:lnTo>
                  <a:pt x="0" y="52578"/>
                </a:lnTo>
                <a:lnTo>
                  <a:pt x="169925" y="105156"/>
                </a:lnTo>
                <a:lnTo>
                  <a:pt x="339851" y="52578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644" y="1471930"/>
            <a:ext cx="97853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Contoh</a:t>
            </a:r>
            <a:r>
              <a:rPr sz="20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01964" y="1776641"/>
            <a:ext cx="1957070" cy="75120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6035">
              <a:lnSpc>
                <a:spcPct val="100000"/>
              </a:lnSpc>
              <a:spcBef>
                <a:spcPts val="58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20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11.000.000,00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20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1.000.000,00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3644" y="1776641"/>
            <a:ext cx="5105400" cy="142811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8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Jumlah</a:t>
            </a:r>
            <a:r>
              <a:rPr sz="20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pembayaran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Jumlah PPN : 10/110 x</a:t>
            </a:r>
            <a:r>
              <a:rPr sz="20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Rp.11.000.000,00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4965" marR="5080" indent="-342265">
              <a:lnSpc>
                <a:spcPct val="10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Sisa yang dibayarkan kepada PKP</a:t>
            </a:r>
            <a:r>
              <a:rPr sz="2000" b="1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rekanan  (Rp.11.000.000,00 –</a:t>
            </a:r>
            <a:r>
              <a:rPr sz="2000" b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Rp.1.000.000,00)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18800" y="2874391"/>
            <a:ext cx="194310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20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10.000.000,00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18021" y="887163"/>
            <a:ext cx="155575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805"/>
              </a:lnSpc>
            </a:pPr>
            <a:r>
              <a:rPr sz="4400" b="1" dirty="0">
                <a:latin typeface="Times New Roman" panose="02020603050405020304"/>
                <a:cs typeface="Times New Roman" panose="02020603050405020304"/>
              </a:rPr>
              <a:t>\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6875" y="0"/>
            <a:ext cx="9001125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7255" y="568197"/>
            <a:ext cx="625729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7210" marR="5080" indent="-52514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PAJAK PERTAMBAHAN NILAI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(PPN)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ATAS  KEGIATAN MEMBANGUN</a:t>
            </a:r>
            <a:r>
              <a:rPr sz="2400" spc="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SENDIRI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191" y="1596974"/>
            <a:ext cx="7618095" cy="438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Times New Roman" panose="02020603050405020304"/>
              <a:buChar char="•"/>
              <a:tabLst>
                <a:tab pos="355600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Definisi Kegiatan Membangun Sendiri yang dikutip dari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Peraturan  Menteri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Keuangan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Nomor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163/PMK.03/2012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Pasal 2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Ayat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3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 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“Kegiatan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membangun bangunan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dilakukan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tidak dalam kegiatan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usaha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pekerjaan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orang pribadi atau badan, yang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hasilnya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digunakan sendiri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digunakan pihak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lain”.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35"/>
              </a:spcBef>
              <a:buFont typeface="Times New Roman" panose="02020603050405020304"/>
              <a:buChar char="•"/>
              <a:tabLst>
                <a:tab pos="355600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Kemudian dalam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Peraturan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Menteri Keuangan Nomor 163/PMK.03/2012  Pasal 2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Ayat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4 dijelaskan mengenai bangunan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dimaksud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 Peraturan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Menteri Keuangan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Nomor 163/PMK.03/2012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Ayat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3  yaitu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bangunan tersebut berupa satu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atau lebih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konstruksi teknik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ditanam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dilekatkan secara tetap pada satu kesatuan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tanah dan/atau  perairan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kriteria sebagai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berikut: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99415" indent="-386715">
              <a:lnSpc>
                <a:spcPct val="100000"/>
              </a:lnSpc>
              <a:spcBef>
                <a:spcPts val="435"/>
              </a:spcBef>
              <a:buAutoNum type="alphaLcPeriod"/>
              <a:tabLst>
                <a:tab pos="399415" algn="l"/>
                <a:tab pos="400050" algn="l"/>
                <a:tab pos="268287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Konstruksi</a:t>
            </a:r>
            <a:r>
              <a:rPr sz="1800" b="1" spc="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utamanya	terdiri</a:t>
            </a:r>
            <a:r>
              <a:rPr sz="1800" b="1" spc="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dari</a:t>
            </a:r>
            <a:r>
              <a:rPr sz="1800" b="1" spc="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kayu,</a:t>
            </a:r>
            <a:r>
              <a:rPr sz="1800" b="1" spc="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beton,</a:t>
            </a:r>
            <a:r>
              <a:rPr sz="1800" b="1" spc="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pasangan</a:t>
            </a:r>
            <a:r>
              <a:rPr sz="1800" b="1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batu</a:t>
            </a:r>
            <a:r>
              <a:rPr sz="1800" b="1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bata</a:t>
            </a:r>
            <a:r>
              <a:rPr sz="1800" b="1" spc="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atau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bahan sejenis, dan/atau</a:t>
            </a:r>
            <a:r>
              <a:rPr sz="18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baja;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35"/>
              </a:spcBef>
              <a:buAutoNum type="alphaLcPeriod" startAt="2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Diperuntukan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bagi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tempat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tinggal atau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tempat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kegiatan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usaha;</a:t>
            </a:r>
            <a:r>
              <a:rPr sz="18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143635" indent="-216535">
              <a:lnSpc>
                <a:spcPct val="100000"/>
              </a:lnSpc>
              <a:spcBef>
                <a:spcPts val="430"/>
              </a:spcBef>
              <a:buAutoNum type="alphaLcPeriod" startAt="2"/>
              <a:tabLst>
                <a:tab pos="1144270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Luas keseluruhan paling sedikit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200m2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(dua ratus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meter</a:t>
            </a:r>
            <a:r>
              <a:rPr sz="1800" b="1" spc="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persegi).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6917" y="691642"/>
            <a:ext cx="6900545" cy="873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9410" marR="5080" indent="-288734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Perhitungan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PPN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atas Kegiatan Membangun  Sendiri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03093" y="1607032"/>
            <a:ext cx="7259955" cy="43211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PPN = Tarif x</a:t>
            </a:r>
            <a:r>
              <a:rPr sz="20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DPP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PPN =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10%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x (20% x Jumlah biaya yang dikeluarkan</a:t>
            </a:r>
            <a:r>
              <a:rPr sz="2000" b="1" spc="-1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dan/atau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  <a:tabLst>
                <a:tab pos="418719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dibayarkan</a:t>
            </a:r>
            <a:r>
              <a:rPr sz="20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untuk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membangun	bangunan)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 panose="02020603050405020304"/>
              <a:buChar char="•"/>
              <a:tabLst>
                <a:tab pos="354965" algn="l"/>
                <a:tab pos="35623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Contoh: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508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Andi membangun sendiri sebuah bangunan dua lantai, lantai  pertama luasnya 150m2 dan lantai kedua 50m2. Bangunan  tersebut diperkirakan selesai selama 3 bulan dengan total</a:t>
            </a:r>
            <a:r>
              <a:rPr sz="2000" b="1" spc="-2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biaya  sebesar Rp. 250.000.000,00. Berapakah total PPN KMS yang  terutang?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355600" marR="67945">
              <a:lnSpc>
                <a:spcPct val="100000"/>
              </a:lnSpc>
              <a:spcBef>
                <a:spcPts val="48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Jawab: Karena total bangunan tersebut sama dengan 200m2  maka atas kegiatan membangun sendiri tersebut terutang</a:t>
            </a:r>
            <a:r>
              <a:rPr sz="2000" b="1" spc="-2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PPN  KMS dengan perhitungan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10%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x 20% x Rp. 250.000.000,00 =  Rp.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5.000.000,00.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6200"/>
            <a:ext cx="7086600" cy="76327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147955" rIns="0" bIns="0" rtlCol="0">
            <a:spAutoFit/>
          </a:bodyPr>
          <a:lstStyle/>
          <a:p>
            <a:pPr marL="2266315" marR="2258060" indent="-78740" algn="ctr">
              <a:lnSpc>
                <a:spcPct val="100000"/>
              </a:lnSpc>
              <a:spcBef>
                <a:spcPts val="1165"/>
              </a:spcBef>
            </a:pPr>
            <a:r>
              <a:rPr sz="2000" b="0" spc="-15" dirty="0">
                <a:latin typeface="Tahoma" panose="020B0604030504040204"/>
                <a:cs typeface="Tahoma" panose="020B0604030504040204"/>
              </a:rPr>
              <a:t>PEMBAYARAN </a:t>
            </a:r>
            <a:r>
              <a:rPr sz="2000" b="0" spc="-20" dirty="0">
                <a:latin typeface="Tahoma" panose="020B0604030504040204"/>
                <a:cs typeface="Tahoma" panose="020B0604030504040204"/>
              </a:rPr>
              <a:t>YANG  </a:t>
            </a:r>
            <a:r>
              <a:rPr sz="2000" b="0" dirty="0">
                <a:latin typeface="Tahoma" panose="020B0604030504040204"/>
                <a:cs typeface="Tahoma" panose="020B0604030504040204"/>
              </a:rPr>
              <a:t>TIDAK </a:t>
            </a:r>
            <a:r>
              <a:rPr sz="2000" b="0" spc="-5" dirty="0">
                <a:latin typeface="Tahoma" panose="020B0604030504040204"/>
                <a:cs typeface="Tahoma" panose="020B0604030504040204"/>
              </a:rPr>
              <a:t>DIPUNGUT</a:t>
            </a:r>
            <a:r>
              <a:rPr sz="2000" b="0" spc="-75" dirty="0">
                <a:latin typeface="Tahoma" panose="020B0604030504040204"/>
                <a:cs typeface="Tahoma" panose="020B0604030504040204"/>
              </a:rPr>
              <a:t> </a:t>
            </a:r>
            <a:r>
              <a:rPr sz="2000" b="0" spc="-5" dirty="0">
                <a:latin typeface="Tahoma" panose="020B0604030504040204"/>
                <a:cs typeface="Tahoma" panose="020B0604030504040204"/>
              </a:rPr>
              <a:t>PPN  OLEH</a:t>
            </a:r>
            <a:r>
              <a:rPr sz="2000" b="0" spc="-30" dirty="0">
                <a:latin typeface="Tahoma" panose="020B0604030504040204"/>
                <a:cs typeface="Tahoma" panose="020B0604030504040204"/>
              </a:rPr>
              <a:t> </a:t>
            </a:r>
            <a:r>
              <a:rPr sz="2000" b="0" dirty="0">
                <a:latin typeface="Tahoma" panose="020B0604030504040204"/>
                <a:cs typeface="Tahoma" panose="020B0604030504040204"/>
              </a:rPr>
              <a:t>PEMUNGUT</a:t>
            </a:r>
            <a:endParaRPr sz="20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5703" y="2442972"/>
            <a:ext cx="6254750" cy="399415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296545" marR="365125">
              <a:lnSpc>
                <a:spcPct val="100000"/>
              </a:lnSpc>
              <a:spcBef>
                <a:spcPts val="245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TDK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MELEBIHI </a:t>
            </a:r>
            <a:r>
              <a:rPr sz="1200" dirty="0">
                <a:latin typeface="Arial" panose="020B0604020202020204"/>
                <a:cs typeface="Arial" panose="020B0604020202020204"/>
              </a:rPr>
              <a:t>DARI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JML Rp 1.000.000,00 TERMASUK PPN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DAN/ATAU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PPn </a:t>
            </a:r>
            <a:r>
              <a:rPr sz="1200" dirty="0">
                <a:latin typeface="Arial" panose="020B0604020202020204"/>
                <a:cs typeface="Arial" panose="020B0604020202020204"/>
              </a:rPr>
              <a:t>BM 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DAN 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MERUPAKAN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PEMBAYARAN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200" dirty="0">
                <a:latin typeface="Arial" panose="020B0604020202020204"/>
                <a:cs typeface="Arial" panose="020B0604020202020204"/>
              </a:rPr>
              <a:t>TDK</a:t>
            </a:r>
            <a:r>
              <a:rPr sz="1200" spc="-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DIPECAH-PECAH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0463" y="3086100"/>
            <a:ext cx="6269990" cy="18923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288290">
              <a:lnSpc>
                <a:spcPct val="100000"/>
              </a:lnSpc>
              <a:spcBef>
                <a:spcPts val="4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BBM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DAN NON-BBM YG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PENYERAHANNYA </a:t>
            </a:r>
            <a:r>
              <a:rPr sz="1200" dirty="0">
                <a:latin typeface="Arial" panose="020B0604020202020204"/>
                <a:cs typeface="Arial" panose="020B0604020202020204"/>
              </a:rPr>
              <a:t>DILAKUKAN OLEH</a:t>
            </a:r>
            <a:r>
              <a:rPr sz="1200" spc="-1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PERTAMINA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5411" y="3758184"/>
            <a:ext cx="6304915" cy="368935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3215">
              <a:lnSpc>
                <a:spcPct val="100000"/>
              </a:lnSpc>
            </a:pPr>
            <a:r>
              <a:rPr sz="1200" spc="-40" dirty="0">
                <a:latin typeface="Arial" panose="020B0604020202020204"/>
                <a:cs typeface="Arial" panose="020B0604020202020204"/>
              </a:rPr>
              <a:t>ATAS </a:t>
            </a:r>
            <a:r>
              <a:rPr sz="1200" dirty="0">
                <a:latin typeface="Arial" panose="020B0604020202020204"/>
                <a:cs typeface="Arial" panose="020B0604020202020204"/>
              </a:rPr>
              <a:t>JASA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ANGKUTAN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UDARA</a:t>
            </a:r>
            <a:r>
              <a:rPr sz="1200" spc="-2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200" dirty="0">
                <a:latin typeface="Arial" panose="020B0604020202020204"/>
                <a:cs typeface="Arial" panose="020B0604020202020204"/>
              </a:rPr>
              <a:t>DISERAHKAN OLEH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PERUSAHAAN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23215">
              <a:lnSpc>
                <a:spcPct val="100000"/>
              </a:lnSpc>
            </a:pPr>
            <a:r>
              <a:rPr sz="1200" dirty="0">
                <a:latin typeface="Arial" panose="020B0604020202020204"/>
                <a:cs typeface="Arial" panose="020B0604020202020204"/>
              </a:rPr>
              <a:t>PENERBANGAN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60547" y="5143500"/>
            <a:ext cx="6360160" cy="528955"/>
          </a:xfrm>
          <a:custGeom>
            <a:avLst/>
            <a:gdLst/>
            <a:ahLst/>
            <a:cxnLst/>
            <a:rect l="l" t="t" r="r" b="b"/>
            <a:pathLst>
              <a:path w="6360159" h="528954">
                <a:moveTo>
                  <a:pt x="0" y="528828"/>
                </a:moveTo>
                <a:lnTo>
                  <a:pt x="6359652" y="528828"/>
                </a:lnTo>
                <a:lnTo>
                  <a:pt x="6359652" y="0"/>
                </a:lnTo>
                <a:lnTo>
                  <a:pt x="0" y="0"/>
                </a:lnTo>
                <a:lnTo>
                  <a:pt x="0" y="5288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19400" y="5748528"/>
            <a:ext cx="6400800" cy="481330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111760" rIns="0" bIns="0" rtlCol="0">
            <a:spAutoFit/>
          </a:bodyPr>
          <a:lstStyle/>
          <a:p>
            <a:pPr marL="142875">
              <a:lnSpc>
                <a:spcPct val="100000"/>
              </a:lnSpc>
              <a:spcBef>
                <a:spcPts val="88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UNTUK PENYERAHAN BKP/JKP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YG </a:t>
            </a:r>
            <a:r>
              <a:rPr sz="1200" dirty="0">
                <a:latin typeface="Arial" panose="020B0604020202020204"/>
                <a:cs typeface="Arial" panose="020B0604020202020204"/>
              </a:rPr>
              <a:t>MENURUT</a:t>
            </a:r>
            <a:r>
              <a:rPr sz="1200" spc="-10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PERUNDANG-UNDANGAN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142875">
              <a:lnSpc>
                <a:spcPct val="100000"/>
              </a:lnSpc>
              <a:spcBef>
                <a:spcPts val="5"/>
              </a:spcBef>
            </a:pPr>
            <a:r>
              <a:rPr sz="1200" spc="-25" dirty="0">
                <a:latin typeface="Arial" panose="020B0604020202020204"/>
                <a:cs typeface="Arial" panose="020B0604020202020204"/>
              </a:rPr>
              <a:t>YANG </a:t>
            </a:r>
            <a:r>
              <a:rPr sz="1200" dirty="0">
                <a:latin typeface="Arial" panose="020B0604020202020204"/>
                <a:cs typeface="Arial" panose="020B0604020202020204"/>
              </a:rPr>
              <a:t>BERLAKU TIDAK DIKENAKAN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PPN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57700" y="1650492"/>
            <a:ext cx="2254250" cy="635635"/>
          </a:xfrm>
          <a:custGeom>
            <a:avLst/>
            <a:gdLst/>
            <a:ahLst/>
            <a:cxnLst/>
            <a:rect l="l" t="t" r="r" b="b"/>
            <a:pathLst>
              <a:path w="2254250" h="635635">
                <a:moveTo>
                  <a:pt x="2174621" y="0"/>
                </a:moveTo>
                <a:lnTo>
                  <a:pt x="79375" y="0"/>
                </a:lnTo>
                <a:lnTo>
                  <a:pt x="48488" y="6240"/>
                </a:lnTo>
                <a:lnTo>
                  <a:pt x="23256" y="23256"/>
                </a:lnTo>
                <a:lnTo>
                  <a:pt x="6240" y="48488"/>
                </a:lnTo>
                <a:lnTo>
                  <a:pt x="0" y="79375"/>
                </a:lnTo>
                <a:lnTo>
                  <a:pt x="0" y="556133"/>
                </a:lnTo>
                <a:lnTo>
                  <a:pt x="6240" y="587019"/>
                </a:lnTo>
                <a:lnTo>
                  <a:pt x="23256" y="612251"/>
                </a:lnTo>
                <a:lnTo>
                  <a:pt x="48488" y="629267"/>
                </a:lnTo>
                <a:lnTo>
                  <a:pt x="79375" y="635508"/>
                </a:lnTo>
                <a:lnTo>
                  <a:pt x="2174621" y="635508"/>
                </a:lnTo>
                <a:lnTo>
                  <a:pt x="2205507" y="629267"/>
                </a:lnTo>
                <a:lnTo>
                  <a:pt x="2230739" y="612251"/>
                </a:lnTo>
                <a:lnTo>
                  <a:pt x="2247755" y="587019"/>
                </a:lnTo>
                <a:lnTo>
                  <a:pt x="2253996" y="556133"/>
                </a:lnTo>
                <a:lnTo>
                  <a:pt x="2253996" y="79375"/>
                </a:lnTo>
                <a:lnTo>
                  <a:pt x="2247755" y="48488"/>
                </a:lnTo>
                <a:lnTo>
                  <a:pt x="2230739" y="23256"/>
                </a:lnTo>
                <a:lnTo>
                  <a:pt x="2205507" y="6240"/>
                </a:lnTo>
                <a:lnTo>
                  <a:pt x="21746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24044" y="1371600"/>
            <a:ext cx="1430020" cy="231775"/>
          </a:xfrm>
          <a:custGeom>
            <a:avLst/>
            <a:gdLst/>
            <a:ahLst/>
            <a:cxnLst/>
            <a:rect l="l" t="t" r="r" b="b"/>
            <a:pathLst>
              <a:path w="1430020" h="231775">
                <a:moveTo>
                  <a:pt x="1429511" y="115824"/>
                </a:moveTo>
                <a:lnTo>
                  <a:pt x="0" y="115824"/>
                </a:lnTo>
                <a:lnTo>
                  <a:pt x="714755" y="231648"/>
                </a:lnTo>
                <a:lnTo>
                  <a:pt x="1429511" y="115824"/>
                </a:lnTo>
                <a:close/>
              </a:path>
              <a:path w="1430020" h="231775">
                <a:moveTo>
                  <a:pt x="1250950" y="0"/>
                </a:moveTo>
                <a:lnTo>
                  <a:pt x="178561" y="0"/>
                </a:lnTo>
                <a:lnTo>
                  <a:pt x="178561" y="115824"/>
                </a:lnTo>
                <a:lnTo>
                  <a:pt x="1250950" y="115824"/>
                </a:lnTo>
                <a:lnTo>
                  <a:pt x="1250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93488" y="1643888"/>
            <a:ext cx="218249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 panose="020B0604020202020204"/>
                <a:cs typeface="Arial" panose="020B0604020202020204"/>
              </a:rPr>
              <a:t>DALAM</a:t>
            </a:r>
            <a:r>
              <a:rPr sz="20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HAL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  <a:tabLst>
                <a:tab pos="213995" algn="l"/>
                <a:tab pos="2156460" algn="l"/>
              </a:tabLst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 	</a:t>
            </a:r>
            <a:r>
              <a:rPr sz="2000" u="sng" spc="-30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PEMBAYARAN	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38983" y="1889760"/>
            <a:ext cx="1923414" cy="170815"/>
          </a:xfrm>
          <a:custGeom>
            <a:avLst/>
            <a:gdLst/>
            <a:ahLst/>
            <a:cxnLst/>
            <a:rect l="l" t="t" r="r" b="b"/>
            <a:pathLst>
              <a:path w="1923414" h="170814">
                <a:moveTo>
                  <a:pt x="0" y="170687"/>
                </a:moveTo>
                <a:lnTo>
                  <a:pt x="1923288" y="170687"/>
                </a:lnTo>
                <a:lnTo>
                  <a:pt x="192328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87930" y="1871472"/>
            <a:ext cx="0" cy="4148454"/>
          </a:xfrm>
          <a:custGeom>
            <a:avLst/>
            <a:gdLst/>
            <a:ahLst/>
            <a:cxnLst/>
            <a:rect l="l" t="t" r="r" b="b"/>
            <a:pathLst>
              <a:path h="4148454">
                <a:moveTo>
                  <a:pt x="0" y="0"/>
                </a:moveTo>
                <a:lnTo>
                  <a:pt x="0" y="4148328"/>
                </a:lnTo>
              </a:path>
            </a:pathLst>
          </a:custGeom>
          <a:ln w="8077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38400" y="5905500"/>
            <a:ext cx="381000" cy="190500"/>
          </a:xfrm>
          <a:custGeom>
            <a:avLst/>
            <a:gdLst/>
            <a:ahLst/>
            <a:cxnLst/>
            <a:rect l="l" t="t" r="r" b="b"/>
            <a:pathLst>
              <a:path w="381000" h="190500">
                <a:moveTo>
                  <a:pt x="273278" y="0"/>
                </a:moveTo>
                <a:lnTo>
                  <a:pt x="273278" y="47625"/>
                </a:lnTo>
                <a:lnTo>
                  <a:pt x="0" y="47625"/>
                </a:lnTo>
                <a:lnTo>
                  <a:pt x="0" y="142875"/>
                </a:lnTo>
                <a:lnTo>
                  <a:pt x="273278" y="142875"/>
                </a:lnTo>
                <a:lnTo>
                  <a:pt x="273278" y="190500"/>
                </a:lnTo>
                <a:lnTo>
                  <a:pt x="381000" y="95250"/>
                </a:lnTo>
                <a:lnTo>
                  <a:pt x="273278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96311" y="5257800"/>
            <a:ext cx="399415" cy="248920"/>
          </a:xfrm>
          <a:custGeom>
            <a:avLst/>
            <a:gdLst/>
            <a:ahLst/>
            <a:cxnLst/>
            <a:rect l="l" t="t" r="r" b="b"/>
            <a:pathLst>
              <a:path w="399415" h="248920">
                <a:moveTo>
                  <a:pt x="285838" y="0"/>
                </a:moveTo>
                <a:lnTo>
                  <a:pt x="285838" y="62103"/>
                </a:lnTo>
                <a:lnTo>
                  <a:pt x="0" y="62103"/>
                </a:lnTo>
                <a:lnTo>
                  <a:pt x="0" y="186309"/>
                </a:lnTo>
                <a:lnTo>
                  <a:pt x="285838" y="186309"/>
                </a:lnTo>
                <a:lnTo>
                  <a:pt x="285838" y="248412"/>
                </a:lnTo>
                <a:lnTo>
                  <a:pt x="399288" y="124206"/>
                </a:lnTo>
                <a:lnTo>
                  <a:pt x="285838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96311" y="4572000"/>
            <a:ext cx="399415" cy="248920"/>
          </a:xfrm>
          <a:custGeom>
            <a:avLst/>
            <a:gdLst/>
            <a:ahLst/>
            <a:cxnLst/>
            <a:rect l="l" t="t" r="r" b="b"/>
            <a:pathLst>
              <a:path w="399415" h="248920">
                <a:moveTo>
                  <a:pt x="285838" y="0"/>
                </a:moveTo>
                <a:lnTo>
                  <a:pt x="285838" y="62102"/>
                </a:lnTo>
                <a:lnTo>
                  <a:pt x="0" y="62102"/>
                </a:lnTo>
                <a:lnTo>
                  <a:pt x="0" y="186308"/>
                </a:lnTo>
                <a:lnTo>
                  <a:pt x="285838" y="186308"/>
                </a:lnTo>
                <a:lnTo>
                  <a:pt x="285838" y="248412"/>
                </a:lnTo>
                <a:lnTo>
                  <a:pt x="399288" y="124206"/>
                </a:lnTo>
                <a:lnTo>
                  <a:pt x="285838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96311" y="3867911"/>
            <a:ext cx="399415" cy="247015"/>
          </a:xfrm>
          <a:custGeom>
            <a:avLst/>
            <a:gdLst/>
            <a:ahLst/>
            <a:cxnLst/>
            <a:rect l="l" t="t" r="r" b="b"/>
            <a:pathLst>
              <a:path w="399415" h="247014">
                <a:moveTo>
                  <a:pt x="286524" y="0"/>
                </a:moveTo>
                <a:lnTo>
                  <a:pt x="286524" y="61721"/>
                </a:lnTo>
                <a:lnTo>
                  <a:pt x="0" y="61721"/>
                </a:lnTo>
                <a:lnTo>
                  <a:pt x="0" y="185165"/>
                </a:lnTo>
                <a:lnTo>
                  <a:pt x="286524" y="185165"/>
                </a:lnTo>
                <a:lnTo>
                  <a:pt x="286524" y="246887"/>
                </a:lnTo>
                <a:lnTo>
                  <a:pt x="399288" y="123443"/>
                </a:lnTo>
                <a:lnTo>
                  <a:pt x="286524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28316" y="3224783"/>
            <a:ext cx="401320" cy="247015"/>
          </a:xfrm>
          <a:custGeom>
            <a:avLst/>
            <a:gdLst/>
            <a:ahLst/>
            <a:cxnLst/>
            <a:rect l="l" t="t" r="r" b="b"/>
            <a:pathLst>
              <a:path w="401319" h="247014">
                <a:moveTo>
                  <a:pt x="288036" y="0"/>
                </a:moveTo>
                <a:lnTo>
                  <a:pt x="288036" y="61721"/>
                </a:lnTo>
                <a:lnTo>
                  <a:pt x="0" y="61721"/>
                </a:lnTo>
                <a:lnTo>
                  <a:pt x="0" y="185165"/>
                </a:lnTo>
                <a:lnTo>
                  <a:pt x="288036" y="185165"/>
                </a:lnTo>
                <a:lnTo>
                  <a:pt x="288036" y="246887"/>
                </a:lnTo>
                <a:lnTo>
                  <a:pt x="400812" y="123443"/>
                </a:lnTo>
                <a:lnTo>
                  <a:pt x="288036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14600" y="2648711"/>
            <a:ext cx="401320" cy="247015"/>
          </a:xfrm>
          <a:custGeom>
            <a:avLst/>
            <a:gdLst/>
            <a:ahLst/>
            <a:cxnLst/>
            <a:rect l="l" t="t" r="r" b="b"/>
            <a:pathLst>
              <a:path w="401319" h="247014">
                <a:moveTo>
                  <a:pt x="288036" y="0"/>
                </a:moveTo>
                <a:lnTo>
                  <a:pt x="288036" y="61722"/>
                </a:lnTo>
                <a:lnTo>
                  <a:pt x="0" y="61722"/>
                </a:lnTo>
                <a:lnTo>
                  <a:pt x="0" y="185165"/>
                </a:lnTo>
                <a:lnTo>
                  <a:pt x="288036" y="185165"/>
                </a:lnTo>
                <a:lnTo>
                  <a:pt x="288036" y="246887"/>
                </a:lnTo>
                <a:lnTo>
                  <a:pt x="400812" y="123443"/>
                </a:lnTo>
                <a:lnTo>
                  <a:pt x="288036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77311" y="4314444"/>
            <a:ext cx="6343015" cy="565785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285115" marR="457835">
              <a:lnSpc>
                <a:spcPct val="100000"/>
              </a:lnSpc>
              <a:spcBef>
                <a:spcPts val="95"/>
              </a:spcBef>
            </a:pPr>
            <a:r>
              <a:rPr sz="1200" spc="-40" dirty="0">
                <a:latin typeface="Arial" panose="020B0604020202020204"/>
                <a:cs typeface="Arial" panose="020B0604020202020204"/>
              </a:rPr>
              <a:t>ATAS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PENYERAHAN </a:t>
            </a:r>
            <a:r>
              <a:rPr sz="1200" dirty="0">
                <a:latin typeface="Arial" panose="020B0604020202020204"/>
                <a:cs typeface="Arial" panose="020B0604020202020204"/>
              </a:rPr>
              <a:t>BKP/JKP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YG MENURUT PERUNDANG-UNDANGAN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YANG  </a:t>
            </a:r>
            <a:r>
              <a:rPr sz="1200" dirty="0">
                <a:latin typeface="Arial" panose="020B0604020202020204"/>
                <a:cs typeface="Arial" panose="020B0604020202020204"/>
              </a:rPr>
              <a:t>BERLAKU,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MENDAPAT 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FASILITAS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PPN </a:t>
            </a:r>
            <a:r>
              <a:rPr sz="1200" dirty="0">
                <a:latin typeface="Arial" panose="020B0604020202020204"/>
                <a:cs typeface="Arial" panose="020B0604020202020204"/>
              </a:rPr>
              <a:t>TIDAK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DIPUNGUT DAN 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ATAU  </a:t>
            </a:r>
            <a:r>
              <a:rPr sz="1200" dirty="0">
                <a:latin typeface="Arial" panose="020B0604020202020204"/>
                <a:cs typeface="Arial" panose="020B0604020202020204"/>
              </a:rPr>
              <a:t>DIBEBASKAN DARI PENGENAAN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PPN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0547" y="5143500"/>
            <a:ext cx="6360160" cy="4286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301625" marR="976630">
              <a:lnSpc>
                <a:spcPct val="100000"/>
              </a:lnSpc>
              <a:spcBef>
                <a:spcPts val="470"/>
              </a:spcBef>
            </a:pPr>
            <a:r>
              <a:rPr sz="1200" spc="-5" dirty="0">
                <a:latin typeface="Arial" panose="020B0604020202020204"/>
                <a:cs typeface="Arial" panose="020B0604020202020204"/>
              </a:rPr>
              <a:t>UNTUK PEMBEBASAN 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TANAH,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KECUALI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PEMBAYARAN 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ATAS 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PENYERAHAN 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TANAH </a:t>
            </a:r>
            <a:r>
              <a:rPr sz="1200" dirty="0">
                <a:latin typeface="Arial" panose="020B0604020202020204"/>
                <a:cs typeface="Arial" panose="020B0604020202020204"/>
              </a:rPr>
              <a:t>OLEH REAL 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ESTATE 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ATAU </a:t>
            </a:r>
            <a:r>
              <a:rPr sz="1200" dirty="0">
                <a:latin typeface="Arial" panose="020B0604020202020204"/>
                <a:cs typeface="Arial" panose="020B0604020202020204"/>
              </a:rPr>
              <a:t>INDUSTRIAL</a:t>
            </a:r>
            <a:r>
              <a:rPr sz="1200" spc="-2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ESTATE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3800" y="152400"/>
            <a:ext cx="4724400" cy="8763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33800" y="152400"/>
            <a:ext cx="4724400" cy="876300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102235" rIns="0" bIns="0" rtlCol="0">
            <a:spAutoFit/>
          </a:bodyPr>
          <a:lstStyle/>
          <a:p>
            <a:pPr marL="40640" algn="ctr">
              <a:lnSpc>
                <a:spcPct val="100000"/>
              </a:lnSpc>
              <a:spcBef>
                <a:spcPts val="805"/>
              </a:spcBef>
            </a:pPr>
            <a:r>
              <a:rPr sz="2400" spc="-5" dirty="0">
                <a:latin typeface="Arial" panose="020B0604020202020204"/>
                <a:cs typeface="Arial" panose="020B0604020202020204"/>
              </a:rPr>
              <a:t>DAERAH</a:t>
            </a:r>
            <a:r>
              <a:rPr sz="24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40" dirty="0">
                <a:latin typeface="Arial" panose="020B0604020202020204"/>
                <a:cs typeface="Arial" panose="020B0604020202020204"/>
              </a:rPr>
              <a:t>PABEAN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635" algn="ctr">
              <a:lnSpc>
                <a:spcPct val="100000"/>
              </a:lnSpc>
              <a:spcBef>
                <a:spcPts val="280"/>
              </a:spcBef>
            </a:pP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 angka</a:t>
            </a:r>
            <a:r>
              <a:rPr sz="24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0" y="1447800"/>
            <a:ext cx="4572000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10000" y="1447800"/>
            <a:ext cx="4572000" cy="838200"/>
          </a:xfrm>
          <a:custGeom>
            <a:avLst/>
            <a:gdLst/>
            <a:ahLst/>
            <a:cxnLst/>
            <a:rect l="l" t="t" r="r" b="b"/>
            <a:pathLst>
              <a:path w="4572000" h="838200">
                <a:moveTo>
                  <a:pt x="0" y="104521"/>
                </a:moveTo>
                <a:lnTo>
                  <a:pt x="8223" y="63865"/>
                </a:lnTo>
                <a:lnTo>
                  <a:pt x="30638" y="30638"/>
                </a:lnTo>
                <a:lnTo>
                  <a:pt x="63865" y="8223"/>
                </a:lnTo>
                <a:lnTo>
                  <a:pt x="104520" y="0"/>
                </a:lnTo>
                <a:lnTo>
                  <a:pt x="4467479" y="0"/>
                </a:lnTo>
                <a:lnTo>
                  <a:pt x="4508134" y="8223"/>
                </a:lnTo>
                <a:lnTo>
                  <a:pt x="4541361" y="30638"/>
                </a:lnTo>
                <a:lnTo>
                  <a:pt x="4563776" y="63865"/>
                </a:lnTo>
                <a:lnTo>
                  <a:pt x="4572000" y="104521"/>
                </a:lnTo>
                <a:lnTo>
                  <a:pt x="4572000" y="733678"/>
                </a:lnTo>
                <a:lnTo>
                  <a:pt x="4563776" y="774334"/>
                </a:lnTo>
                <a:lnTo>
                  <a:pt x="4541361" y="807561"/>
                </a:lnTo>
                <a:lnTo>
                  <a:pt x="4508134" y="829976"/>
                </a:lnTo>
                <a:lnTo>
                  <a:pt x="4467479" y="838200"/>
                </a:lnTo>
                <a:lnTo>
                  <a:pt x="104520" y="838200"/>
                </a:lnTo>
                <a:lnTo>
                  <a:pt x="63865" y="829976"/>
                </a:lnTo>
                <a:lnTo>
                  <a:pt x="30638" y="807561"/>
                </a:lnTo>
                <a:lnTo>
                  <a:pt x="8223" y="774334"/>
                </a:lnTo>
                <a:lnTo>
                  <a:pt x="0" y="733678"/>
                </a:lnTo>
                <a:lnTo>
                  <a:pt x="0" y="104521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73955" y="1459737"/>
            <a:ext cx="3197225" cy="750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40" dirty="0">
                <a:latin typeface="Arial" panose="020B0604020202020204"/>
                <a:cs typeface="Arial" panose="020B0604020202020204"/>
              </a:rPr>
              <a:t>WILAYAH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RI </a:t>
            </a:r>
            <a:r>
              <a:rPr sz="1600" spc="-40" dirty="0">
                <a:latin typeface="Arial" panose="020B0604020202020204"/>
                <a:cs typeface="Arial" panose="020B0604020202020204"/>
              </a:rPr>
              <a:t>YANG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DI </a:t>
            </a:r>
            <a:r>
              <a:rPr sz="1600" spc="-20" dirty="0">
                <a:latin typeface="Arial" panose="020B0604020202020204"/>
                <a:cs typeface="Arial" panose="020B0604020202020204"/>
              </a:rPr>
              <a:t>DALAMNYA 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BERLAKU </a:t>
            </a:r>
            <a:r>
              <a:rPr sz="16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UU No. </a:t>
            </a:r>
            <a:r>
              <a:rPr sz="1600" u="heavy" spc="-6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11 </a:t>
            </a:r>
            <a:r>
              <a:rPr sz="16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Th 1994 </a:t>
            </a:r>
            <a:r>
              <a:rPr sz="1600" spc="-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spc="-25" dirty="0">
                <a:latin typeface="Arial" panose="020B0604020202020204"/>
                <a:cs typeface="Arial" panose="020B0604020202020204"/>
              </a:rPr>
              <a:t>TENTANG 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KE</a:t>
            </a:r>
            <a:r>
              <a:rPr sz="16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600" spc="-20" dirty="0">
                <a:latin typeface="Arial" panose="020B0604020202020204"/>
                <a:cs typeface="Arial" panose="020B0604020202020204"/>
              </a:rPr>
              <a:t>PABEANAN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4800" y="3581400"/>
            <a:ext cx="1740408" cy="368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14800" y="3581400"/>
            <a:ext cx="1740535" cy="368935"/>
          </a:xfrm>
          <a:custGeom>
            <a:avLst/>
            <a:gdLst/>
            <a:ahLst/>
            <a:cxnLst/>
            <a:rect l="l" t="t" r="r" b="b"/>
            <a:pathLst>
              <a:path w="1740535" h="368935">
                <a:moveTo>
                  <a:pt x="0" y="45974"/>
                </a:moveTo>
                <a:lnTo>
                  <a:pt x="3611" y="28074"/>
                </a:lnTo>
                <a:lnTo>
                  <a:pt x="13462" y="13462"/>
                </a:lnTo>
                <a:lnTo>
                  <a:pt x="28074" y="3611"/>
                </a:lnTo>
                <a:lnTo>
                  <a:pt x="45974" y="0"/>
                </a:lnTo>
                <a:lnTo>
                  <a:pt x="1694434" y="0"/>
                </a:lnTo>
                <a:lnTo>
                  <a:pt x="1712333" y="3611"/>
                </a:lnTo>
                <a:lnTo>
                  <a:pt x="1726946" y="13462"/>
                </a:lnTo>
                <a:lnTo>
                  <a:pt x="1736796" y="28074"/>
                </a:lnTo>
                <a:lnTo>
                  <a:pt x="1740408" y="45974"/>
                </a:lnTo>
                <a:lnTo>
                  <a:pt x="1740408" y="322833"/>
                </a:lnTo>
                <a:lnTo>
                  <a:pt x="1736796" y="340733"/>
                </a:lnTo>
                <a:lnTo>
                  <a:pt x="1726946" y="355345"/>
                </a:lnTo>
                <a:lnTo>
                  <a:pt x="1712333" y="365196"/>
                </a:lnTo>
                <a:lnTo>
                  <a:pt x="1694434" y="368807"/>
                </a:lnTo>
                <a:lnTo>
                  <a:pt x="45974" y="368807"/>
                </a:lnTo>
                <a:lnTo>
                  <a:pt x="28074" y="365196"/>
                </a:lnTo>
                <a:lnTo>
                  <a:pt x="13462" y="355345"/>
                </a:lnTo>
                <a:lnTo>
                  <a:pt x="3611" y="340733"/>
                </a:lnTo>
                <a:lnTo>
                  <a:pt x="0" y="322833"/>
                </a:lnTo>
                <a:lnTo>
                  <a:pt x="0" y="45974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49520" y="3568953"/>
            <a:ext cx="86995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 panose="020B0604020202020204"/>
                <a:cs typeface="Arial" panose="020B0604020202020204"/>
              </a:rPr>
              <a:t>DAR</a:t>
            </a:r>
            <a:r>
              <a:rPr sz="2000" spc="-145" dirty="0">
                <a:latin typeface="Arial" panose="020B0604020202020204"/>
                <a:cs typeface="Arial" panose="020B0604020202020204"/>
              </a:rPr>
              <a:t>A</a:t>
            </a:r>
            <a:r>
              <a:rPr sz="2000" dirty="0">
                <a:latin typeface="Arial" panose="020B0604020202020204"/>
                <a:cs typeface="Arial" panose="020B0604020202020204"/>
              </a:rPr>
              <a:t>T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14800" y="4343400"/>
            <a:ext cx="1740408" cy="4450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14800" y="4343400"/>
            <a:ext cx="1740535" cy="445134"/>
          </a:xfrm>
          <a:custGeom>
            <a:avLst/>
            <a:gdLst/>
            <a:ahLst/>
            <a:cxnLst/>
            <a:rect l="l" t="t" r="r" b="b"/>
            <a:pathLst>
              <a:path w="1740535" h="445135">
                <a:moveTo>
                  <a:pt x="0" y="55499"/>
                </a:moveTo>
                <a:lnTo>
                  <a:pt x="4367" y="33914"/>
                </a:lnTo>
                <a:lnTo>
                  <a:pt x="16271" y="16271"/>
                </a:lnTo>
                <a:lnTo>
                  <a:pt x="33914" y="4367"/>
                </a:lnTo>
                <a:lnTo>
                  <a:pt x="55499" y="0"/>
                </a:lnTo>
                <a:lnTo>
                  <a:pt x="1684909" y="0"/>
                </a:lnTo>
                <a:lnTo>
                  <a:pt x="1706493" y="4367"/>
                </a:lnTo>
                <a:lnTo>
                  <a:pt x="1724136" y="16271"/>
                </a:lnTo>
                <a:lnTo>
                  <a:pt x="1736040" y="33914"/>
                </a:lnTo>
                <a:lnTo>
                  <a:pt x="1740408" y="55499"/>
                </a:lnTo>
                <a:lnTo>
                  <a:pt x="1740408" y="389508"/>
                </a:lnTo>
                <a:lnTo>
                  <a:pt x="1736040" y="411093"/>
                </a:lnTo>
                <a:lnTo>
                  <a:pt x="1724136" y="428736"/>
                </a:lnTo>
                <a:lnTo>
                  <a:pt x="1706493" y="440640"/>
                </a:lnTo>
                <a:lnTo>
                  <a:pt x="1684909" y="445007"/>
                </a:lnTo>
                <a:lnTo>
                  <a:pt x="55499" y="445007"/>
                </a:lnTo>
                <a:lnTo>
                  <a:pt x="33914" y="440640"/>
                </a:lnTo>
                <a:lnTo>
                  <a:pt x="16271" y="428736"/>
                </a:lnTo>
                <a:lnTo>
                  <a:pt x="4367" y="411093"/>
                </a:lnTo>
                <a:lnTo>
                  <a:pt x="0" y="389508"/>
                </a:lnTo>
                <a:lnTo>
                  <a:pt x="0" y="55499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86600" y="3505200"/>
            <a:ext cx="2321052" cy="1219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86600" y="3505200"/>
            <a:ext cx="2321560" cy="1219200"/>
          </a:xfrm>
          <a:custGeom>
            <a:avLst/>
            <a:gdLst/>
            <a:ahLst/>
            <a:cxnLst/>
            <a:rect l="l" t="t" r="r" b="b"/>
            <a:pathLst>
              <a:path w="2321559" h="1219200">
                <a:moveTo>
                  <a:pt x="0" y="152145"/>
                </a:moveTo>
                <a:lnTo>
                  <a:pt x="7752" y="104038"/>
                </a:lnTo>
                <a:lnTo>
                  <a:pt x="29342" y="62270"/>
                </a:lnTo>
                <a:lnTo>
                  <a:pt x="62270" y="29342"/>
                </a:lnTo>
                <a:lnTo>
                  <a:pt x="104038" y="7752"/>
                </a:lnTo>
                <a:lnTo>
                  <a:pt x="152146" y="0"/>
                </a:lnTo>
                <a:lnTo>
                  <a:pt x="2168905" y="0"/>
                </a:lnTo>
                <a:lnTo>
                  <a:pt x="2217013" y="7752"/>
                </a:lnTo>
                <a:lnTo>
                  <a:pt x="2258781" y="29342"/>
                </a:lnTo>
                <a:lnTo>
                  <a:pt x="2291709" y="62270"/>
                </a:lnTo>
                <a:lnTo>
                  <a:pt x="2313299" y="104038"/>
                </a:lnTo>
                <a:lnTo>
                  <a:pt x="2321052" y="152145"/>
                </a:lnTo>
                <a:lnTo>
                  <a:pt x="2321052" y="1067054"/>
                </a:lnTo>
                <a:lnTo>
                  <a:pt x="2313299" y="1115161"/>
                </a:lnTo>
                <a:lnTo>
                  <a:pt x="2291709" y="1156929"/>
                </a:lnTo>
                <a:lnTo>
                  <a:pt x="2258781" y="1189857"/>
                </a:lnTo>
                <a:lnTo>
                  <a:pt x="2217013" y="1211447"/>
                </a:lnTo>
                <a:lnTo>
                  <a:pt x="2168905" y="1219200"/>
                </a:lnTo>
                <a:lnTo>
                  <a:pt x="152146" y="1219200"/>
                </a:lnTo>
                <a:lnTo>
                  <a:pt x="104038" y="1211447"/>
                </a:lnTo>
                <a:lnTo>
                  <a:pt x="62270" y="1189857"/>
                </a:lnTo>
                <a:lnTo>
                  <a:pt x="29342" y="1156929"/>
                </a:lnTo>
                <a:lnTo>
                  <a:pt x="7752" y="1115161"/>
                </a:lnTo>
                <a:lnTo>
                  <a:pt x="0" y="1067054"/>
                </a:lnTo>
                <a:lnTo>
                  <a:pt x="0" y="152145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266813" y="3765930"/>
            <a:ext cx="1906270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 panose="020B0604020202020204"/>
                <a:cs typeface="Arial" panose="020B0604020202020204"/>
              </a:rPr>
              <a:t>RUANG</a:t>
            </a:r>
            <a:r>
              <a:rPr sz="20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UDARA  DI</a:t>
            </a:r>
            <a:r>
              <a:rPr sz="2000" spc="-145" dirty="0">
                <a:latin typeface="Arial" panose="020B0604020202020204"/>
                <a:cs typeface="Arial" panose="020B0604020202020204"/>
              </a:rPr>
              <a:t> </a:t>
            </a:r>
            <a:r>
              <a:rPr sz="2000" spc="-65" dirty="0">
                <a:latin typeface="Arial" panose="020B0604020202020204"/>
                <a:cs typeface="Arial" panose="020B0604020202020204"/>
              </a:rPr>
              <a:t>ATASNYA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14800" y="5334000"/>
            <a:ext cx="4337304" cy="685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14800" y="5334000"/>
            <a:ext cx="4337685" cy="685800"/>
          </a:xfrm>
          <a:custGeom>
            <a:avLst/>
            <a:gdLst/>
            <a:ahLst/>
            <a:cxnLst/>
            <a:rect l="l" t="t" r="r" b="b"/>
            <a:pathLst>
              <a:path w="4337684" h="685800">
                <a:moveTo>
                  <a:pt x="0" y="85597"/>
                </a:moveTo>
                <a:lnTo>
                  <a:pt x="6731" y="52292"/>
                </a:lnTo>
                <a:lnTo>
                  <a:pt x="25082" y="25082"/>
                </a:lnTo>
                <a:lnTo>
                  <a:pt x="52292" y="6731"/>
                </a:lnTo>
                <a:lnTo>
                  <a:pt x="85598" y="0"/>
                </a:lnTo>
                <a:lnTo>
                  <a:pt x="4251706" y="0"/>
                </a:lnTo>
                <a:lnTo>
                  <a:pt x="4285011" y="6731"/>
                </a:lnTo>
                <a:lnTo>
                  <a:pt x="4312221" y="25082"/>
                </a:lnTo>
                <a:lnTo>
                  <a:pt x="4330573" y="52292"/>
                </a:lnTo>
                <a:lnTo>
                  <a:pt x="4337304" y="85597"/>
                </a:lnTo>
                <a:lnTo>
                  <a:pt x="4337304" y="600240"/>
                </a:lnTo>
                <a:lnTo>
                  <a:pt x="4330573" y="633545"/>
                </a:lnTo>
                <a:lnTo>
                  <a:pt x="4312221" y="660741"/>
                </a:lnTo>
                <a:lnTo>
                  <a:pt x="4285011" y="679076"/>
                </a:lnTo>
                <a:lnTo>
                  <a:pt x="4251706" y="685800"/>
                </a:lnTo>
                <a:lnTo>
                  <a:pt x="85598" y="685800"/>
                </a:lnTo>
                <a:lnTo>
                  <a:pt x="52292" y="679076"/>
                </a:lnTo>
                <a:lnTo>
                  <a:pt x="25082" y="660741"/>
                </a:lnTo>
                <a:lnTo>
                  <a:pt x="6731" y="633545"/>
                </a:lnTo>
                <a:lnTo>
                  <a:pt x="0" y="600240"/>
                </a:lnTo>
                <a:lnTo>
                  <a:pt x="0" y="85597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4800" y="6362700"/>
            <a:ext cx="4372356" cy="342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14800" y="6362700"/>
            <a:ext cx="4372610" cy="342900"/>
          </a:xfrm>
          <a:custGeom>
            <a:avLst/>
            <a:gdLst/>
            <a:ahLst/>
            <a:cxnLst/>
            <a:rect l="l" t="t" r="r" b="b"/>
            <a:pathLst>
              <a:path w="4372609" h="342900">
                <a:moveTo>
                  <a:pt x="0" y="42786"/>
                </a:moveTo>
                <a:lnTo>
                  <a:pt x="3365" y="26130"/>
                </a:lnTo>
                <a:lnTo>
                  <a:pt x="12541" y="12530"/>
                </a:lnTo>
                <a:lnTo>
                  <a:pt x="26146" y="3361"/>
                </a:lnTo>
                <a:lnTo>
                  <a:pt x="42799" y="0"/>
                </a:lnTo>
                <a:lnTo>
                  <a:pt x="4329557" y="0"/>
                </a:lnTo>
                <a:lnTo>
                  <a:pt x="4346209" y="3361"/>
                </a:lnTo>
                <a:lnTo>
                  <a:pt x="4359814" y="12530"/>
                </a:lnTo>
                <a:lnTo>
                  <a:pt x="4368990" y="26130"/>
                </a:lnTo>
                <a:lnTo>
                  <a:pt x="4372356" y="42786"/>
                </a:lnTo>
                <a:lnTo>
                  <a:pt x="4372356" y="300113"/>
                </a:lnTo>
                <a:lnTo>
                  <a:pt x="4368990" y="316769"/>
                </a:lnTo>
                <a:lnTo>
                  <a:pt x="4359814" y="330369"/>
                </a:lnTo>
                <a:lnTo>
                  <a:pt x="4346209" y="339538"/>
                </a:lnTo>
                <a:lnTo>
                  <a:pt x="4329557" y="342900"/>
                </a:lnTo>
                <a:lnTo>
                  <a:pt x="42799" y="342900"/>
                </a:lnTo>
                <a:lnTo>
                  <a:pt x="26146" y="339538"/>
                </a:lnTo>
                <a:lnTo>
                  <a:pt x="12541" y="330369"/>
                </a:lnTo>
                <a:lnTo>
                  <a:pt x="3365" y="316769"/>
                </a:lnTo>
                <a:lnTo>
                  <a:pt x="0" y="300113"/>
                </a:lnTo>
                <a:lnTo>
                  <a:pt x="0" y="42786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120895" y="4369434"/>
            <a:ext cx="4360545" cy="2353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99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 panose="020B0604020202020204"/>
                <a:cs typeface="Arial" panose="020B0604020202020204"/>
              </a:rPr>
              <a:t>PERAIRAN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287020" marR="313690" indent="103505">
              <a:lnSpc>
                <a:spcPct val="100000"/>
              </a:lnSpc>
            </a:pPr>
            <a:r>
              <a:rPr sz="2000" spc="-55" dirty="0">
                <a:latin typeface="Arial" panose="020B0604020202020204"/>
                <a:cs typeface="Arial" panose="020B0604020202020204"/>
              </a:rPr>
              <a:t>TEMPAT-TEMPAT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TERTENTU  </a:t>
            </a:r>
            <a:r>
              <a:rPr sz="2000" dirty="0">
                <a:latin typeface="Arial" panose="020B0604020202020204"/>
                <a:cs typeface="Arial" panose="020B0604020202020204"/>
              </a:rPr>
              <a:t>DI ZONA EKONOMI</a:t>
            </a:r>
            <a:r>
              <a:rPr sz="2000" spc="-200" dirty="0">
                <a:latin typeface="Arial" panose="020B0604020202020204"/>
                <a:cs typeface="Arial" panose="020B0604020202020204"/>
              </a:rPr>
              <a:t>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EKSKLUSIF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 panose="02020603050405020304"/>
              <a:cs typeface="Times New Roman" panose="02020603050405020304"/>
            </a:endParaRPr>
          </a:p>
          <a:p>
            <a:pPr marL="976630">
              <a:lnSpc>
                <a:spcPct val="100000"/>
              </a:lnSpc>
            </a:pPr>
            <a:r>
              <a:rPr sz="2000" dirty="0">
                <a:latin typeface="Arial" panose="020B0604020202020204"/>
                <a:cs typeface="Arial" panose="020B0604020202020204"/>
              </a:rPr>
              <a:t>LANDAS</a:t>
            </a:r>
            <a:r>
              <a:rPr sz="20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KONTINEN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15000" y="22860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304800"/>
                </a:moveTo>
                <a:lnTo>
                  <a:pt x="381000" y="304800"/>
                </a:lnTo>
                <a:lnTo>
                  <a:pt x="381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C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15000" y="22860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304800"/>
                </a:moveTo>
                <a:lnTo>
                  <a:pt x="381000" y="304800"/>
                </a:lnTo>
                <a:lnTo>
                  <a:pt x="381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276600" y="2590800"/>
            <a:ext cx="2819400" cy="321310"/>
          </a:xfrm>
          <a:prstGeom prst="rect">
            <a:avLst/>
          </a:prstGeom>
          <a:solidFill>
            <a:srgbClr val="CC6600"/>
          </a:solidFill>
          <a:ln w="12192">
            <a:solidFill>
              <a:srgbClr val="9999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6530">
              <a:lnSpc>
                <a:spcPts val="2510"/>
              </a:lnSpc>
            </a:pPr>
            <a:r>
              <a:rPr sz="2100" dirty="0">
                <a:latin typeface="Arial" panose="020B0604020202020204"/>
                <a:cs typeface="Arial" panose="020B0604020202020204"/>
              </a:rPr>
              <a:t>MELIPUTI</a:t>
            </a:r>
            <a:r>
              <a:rPr sz="21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2100" spc="-45" dirty="0">
                <a:latin typeface="Arial" panose="020B0604020202020204"/>
                <a:cs typeface="Arial" panose="020B0604020202020204"/>
              </a:rPr>
              <a:t>WILAYAH</a:t>
            </a:r>
            <a:endParaRPr sz="2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76600" y="2971800"/>
            <a:ext cx="304800" cy="3733800"/>
          </a:xfrm>
          <a:custGeom>
            <a:avLst/>
            <a:gdLst/>
            <a:ahLst/>
            <a:cxnLst/>
            <a:rect l="l" t="t" r="r" b="b"/>
            <a:pathLst>
              <a:path w="304800" h="3733800">
                <a:moveTo>
                  <a:pt x="0" y="3733800"/>
                </a:moveTo>
                <a:lnTo>
                  <a:pt x="304800" y="3733800"/>
                </a:lnTo>
                <a:lnTo>
                  <a:pt x="304800" y="0"/>
                </a:lnTo>
                <a:lnTo>
                  <a:pt x="0" y="0"/>
                </a:lnTo>
                <a:lnTo>
                  <a:pt x="0" y="3733800"/>
                </a:lnTo>
                <a:close/>
              </a:path>
            </a:pathLst>
          </a:custGeom>
          <a:solidFill>
            <a:srgbClr val="CC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76600" y="2971800"/>
            <a:ext cx="304800" cy="3733800"/>
          </a:xfrm>
          <a:custGeom>
            <a:avLst/>
            <a:gdLst/>
            <a:ahLst/>
            <a:cxnLst/>
            <a:rect l="l" t="t" r="r" b="b"/>
            <a:pathLst>
              <a:path w="304800" h="3733800">
                <a:moveTo>
                  <a:pt x="0" y="3733800"/>
                </a:moveTo>
                <a:lnTo>
                  <a:pt x="304800" y="3733800"/>
                </a:lnTo>
                <a:lnTo>
                  <a:pt x="304800" y="0"/>
                </a:lnTo>
                <a:lnTo>
                  <a:pt x="0" y="0"/>
                </a:lnTo>
                <a:lnTo>
                  <a:pt x="0" y="3733800"/>
                </a:lnTo>
                <a:close/>
              </a:path>
            </a:pathLst>
          </a:custGeom>
          <a:ln w="12192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81400" y="35052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373" y="0"/>
                </a:moveTo>
                <a:lnTo>
                  <a:pt x="190373" y="47625"/>
                </a:lnTo>
                <a:lnTo>
                  <a:pt x="0" y="47625"/>
                </a:lnTo>
                <a:lnTo>
                  <a:pt x="0" y="333375"/>
                </a:lnTo>
                <a:lnTo>
                  <a:pt x="190373" y="333375"/>
                </a:lnTo>
                <a:lnTo>
                  <a:pt x="190373" y="381000"/>
                </a:lnTo>
                <a:lnTo>
                  <a:pt x="381000" y="190500"/>
                </a:lnTo>
                <a:lnTo>
                  <a:pt x="1903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81400" y="35052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47625"/>
                </a:moveTo>
                <a:lnTo>
                  <a:pt x="190373" y="47625"/>
                </a:lnTo>
                <a:lnTo>
                  <a:pt x="190373" y="0"/>
                </a:lnTo>
                <a:lnTo>
                  <a:pt x="381000" y="190500"/>
                </a:lnTo>
                <a:lnTo>
                  <a:pt x="190373" y="381000"/>
                </a:lnTo>
                <a:lnTo>
                  <a:pt x="190373" y="333375"/>
                </a:lnTo>
                <a:lnTo>
                  <a:pt x="0" y="333375"/>
                </a:lnTo>
                <a:lnTo>
                  <a:pt x="0" y="47625"/>
                </a:lnTo>
                <a:close/>
              </a:path>
            </a:pathLst>
          </a:custGeom>
          <a:ln w="12192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81400" y="6324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373" y="0"/>
                </a:moveTo>
                <a:lnTo>
                  <a:pt x="190373" y="47625"/>
                </a:lnTo>
                <a:lnTo>
                  <a:pt x="0" y="47625"/>
                </a:lnTo>
                <a:lnTo>
                  <a:pt x="0" y="333375"/>
                </a:lnTo>
                <a:lnTo>
                  <a:pt x="190373" y="333375"/>
                </a:lnTo>
                <a:lnTo>
                  <a:pt x="190373" y="381000"/>
                </a:lnTo>
                <a:lnTo>
                  <a:pt x="381000" y="190500"/>
                </a:lnTo>
                <a:lnTo>
                  <a:pt x="1903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81400" y="6324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47625"/>
                </a:moveTo>
                <a:lnTo>
                  <a:pt x="190373" y="47625"/>
                </a:lnTo>
                <a:lnTo>
                  <a:pt x="190373" y="0"/>
                </a:lnTo>
                <a:lnTo>
                  <a:pt x="381000" y="190500"/>
                </a:lnTo>
                <a:lnTo>
                  <a:pt x="190373" y="381000"/>
                </a:lnTo>
                <a:lnTo>
                  <a:pt x="190373" y="333375"/>
                </a:lnTo>
                <a:lnTo>
                  <a:pt x="0" y="333375"/>
                </a:lnTo>
                <a:lnTo>
                  <a:pt x="0" y="47625"/>
                </a:lnTo>
                <a:close/>
              </a:path>
            </a:pathLst>
          </a:custGeom>
          <a:ln w="12192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81400" y="54102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373" y="0"/>
                </a:moveTo>
                <a:lnTo>
                  <a:pt x="190373" y="47625"/>
                </a:lnTo>
                <a:lnTo>
                  <a:pt x="0" y="47625"/>
                </a:lnTo>
                <a:lnTo>
                  <a:pt x="0" y="333375"/>
                </a:lnTo>
                <a:lnTo>
                  <a:pt x="190373" y="333375"/>
                </a:lnTo>
                <a:lnTo>
                  <a:pt x="190373" y="381000"/>
                </a:lnTo>
                <a:lnTo>
                  <a:pt x="381000" y="190500"/>
                </a:lnTo>
                <a:lnTo>
                  <a:pt x="1903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81400" y="54102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47625"/>
                </a:moveTo>
                <a:lnTo>
                  <a:pt x="190373" y="47625"/>
                </a:lnTo>
                <a:lnTo>
                  <a:pt x="190373" y="0"/>
                </a:lnTo>
                <a:lnTo>
                  <a:pt x="381000" y="190500"/>
                </a:lnTo>
                <a:lnTo>
                  <a:pt x="190373" y="381000"/>
                </a:lnTo>
                <a:lnTo>
                  <a:pt x="190373" y="333375"/>
                </a:lnTo>
                <a:lnTo>
                  <a:pt x="0" y="333375"/>
                </a:lnTo>
                <a:lnTo>
                  <a:pt x="0" y="47625"/>
                </a:lnTo>
                <a:close/>
              </a:path>
            </a:pathLst>
          </a:custGeom>
          <a:ln w="12192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81400" y="4343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373" y="0"/>
                </a:moveTo>
                <a:lnTo>
                  <a:pt x="190373" y="47625"/>
                </a:lnTo>
                <a:lnTo>
                  <a:pt x="0" y="47625"/>
                </a:lnTo>
                <a:lnTo>
                  <a:pt x="0" y="333375"/>
                </a:lnTo>
                <a:lnTo>
                  <a:pt x="190373" y="333375"/>
                </a:lnTo>
                <a:lnTo>
                  <a:pt x="190373" y="381000"/>
                </a:lnTo>
                <a:lnTo>
                  <a:pt x="381000" y="190500"/>
                </a:lnTo>
                <a:lnTo>
                  <a:pt x="1903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81400" y="4343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47625"/>
                </a:moveTo>
                <a:lnTo>
                  <a:pt x="190373" y="47625"/>
                </a:lnTo>
                <a:lnTo>
                  <a:pt x="190373" y="0"/>
                </a:lnTo>
                <a:lnTo>
                  <a:pt x="381000" y="190500"/>
                </a:lnTo>
                <a:lnTo>
                  <a:pt x="190373" y="381000"/>
                </a:lnTo>
                <a:lnTo>
                  <a:pt x="190373" y="333375"/>
                </a:lnTo>
                <a:lnTo>
                  <a:pt x="0" y="333375"/>
                </a:lnTo>
                <a:lnTo>
                  <a:pt x="0" y="47625"/>
                </a:lnTo>
                <a:close/>
              </a:path>
            </a:pathLst>
          </a:custGeom>
          <a:ln w="12192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905500" y="11430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381000" y="116839"/>
                </a:moveTo>
                <a:lnTo>
                  <a:pt x="0" y="116839"/>
                </a:lnTo>
                <a:lnTo>
                  <a:pt x="190500" y="304800"/>
                </a:lnTo>
                <a:lnTo>
                  <a:pt x="381000" y="116839"/>
                </a:lnTo>
                <a:close/>
              </a:path>
              <a:path w="381000" h="304800">
                <a:moveTo>
                  <a:pt x="285750" y="0"/>
                </a:moveTo>
                <a:lnTo>
                  <a:pt x="95250" y="0"/>
                </a:lnTo>
                <a:lnTo>
                  <a:pt x="95250" y="116839"/>
                </a:lnTo>
                <a:lnTo>
                  <a:pt x="285750" y="116839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05500" y="11430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116839"/>
                </a:moveTo>
                <a:lnTo>
                  <a:pt x="95250" y="116839"/>
                </a:lnTo>
                <a:lnTo>
                  <a:pt x="95250" y="0"/>
                </a:lnTo>
                <a:lnTo>
                  <a:pt x="285750" y="0"/>
                </a:lnTo>
                <a:lnTo>
                  <a:pt x="285750" y="116839"/>
                </a:lnTo>
                <a:lnTo>
                  <a:pt x="381000" y="116839"/>
                </a:lnTo>
                <a:lnTo>
                  <a:pt x="190500" y="304800"/>
                </a:lnTo>
                <a:lnTo>
                  <a:pt x="0" y="116839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96000" y="4000500"/>
            <a:ext cx="838200" cy="379730"/>
          </a:xfrm>
          <a:custGeom>
            <a:avLst/>
            <a:gdLst/>
            <a:ahLst/>
            <a:cxnLst/>
            <a:rect l="l" t="t" r="r" b="b"/>
            <a:pathLst>
              <a:path w="838200" h="379729">
                <a:moveTo>
                  <a:pt x="628650" y="0"/>
                </a:moveTo>
                <a:lnTo>
                  <a:pt x="0" y="0"/>
                </a:lnTo>
                <a:lnTo>
                  <a:pt x="0" y="379475"/>
                </a:lnTo>
                <a:lnTo>
                  <a:pt x="628650" y="379475"/>
                </a:lnTo>
                <a:lnTo>
                  <a:pt x="838200" y="189737"/>
                </a:lnTo>
                <a:lnTo>
                  <a:pt x="628650" y="0"/>
                </a:lnTo>
                <a:close/>
              </a:path>
            </a:pathLst>
          </a:custGeom>
          <a:solidFill>
            <a:srgbClr val="CC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096000" y="4000500"/>
            <a:ext cx="838200" cy="379730"/>
          </a:xfrm>
          <a:custGeom>
            <a:avLst/>
            <a:gdLst/>
            <a:ahLst/>
            <a:cxnLst/>
            <a:rect l="l" t="t" r="r" b="b"/>
            <a:pathLst>
              <a:path w="838200" h="379729">
                <a:moveTo>
                  <a:pt x="0" y="0"/>
                </a:moveTo>
                <a:lnTo>
                  <a:pt x="628650" y="0"/>
                </a:lnTo>
                <a:lnTo>
                  <a:pt x="838200" y="189737"/>
                </a:lnTo>
                <a:lnTo>
                  <a:pt x="628650" y="379475"/>
                </a:lnTo>
                <a:lnTo>
                  <a:pt x="0" y="379475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209538" y="4035044"/>
            <a:ext cx="5080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DAN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9000" y="152400"/>
            <a:ext cx="5334000" cy="113690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29000" y="152400"/>
            <a:ext cx="5334000" cy="1093470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8740" algn="ctr">
              <a:lnSpc>
                <a:spcPts val="2770"/>
              </a:lnSpc>
            </a:pPr>
            <a:r>
              <a:rPr sz="2400" spc="-5" dirty="0">
                <a:latin typeface="Arial" panose="020B0604020202020204"/>
                <a:cs typeface="Arial" panose="020B0604020202020204"/>
              </a:rPr>
              <a:t>BARANG KENA</a:t>
            </a:r>
            <a:r>
              <a:rPr sz="2400" spc="-125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-40" dirty="0">
                <a:latin typeface="Arial" panose="020B0604020202020204"/>
                <a:cs typeface="Arial" panose="020B0604020202020204"/>
              </a:rPr>
              <a:t>PAJAK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R="78105" algn="ctr">
              <a:lnSpc>
                <a:spcPct val="100000"/>
              </a:lnSpc>
            </a:pPr>
            <a:r>
              <a:rPr sz="2400" spc="-5" dirty="0">
                <a:latin typeface="Arial" panose="020B0604020202020204"/>
                <a:cs typeface="Arial" panose="020B0604020202020204"/>
              </a:rPr>
              <a:t>(BKP)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635" algn="ctr">
              <a:lnSpc>
                <a:spcPct val="100000"/>
              </a:lnSpc>
            </a:pP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 angka</a:t>
            </a:r>
            <a:r>
              <a:rPr sz="2400" u="heavy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3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8500" y="1981200"/>
            <a:ext cx="57150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38500" y="1981200"/>
            <a:ext cx="5715000" cy="3429000"/>
          </a:xfrm>
          <a:custGeom>
            <a:avLst/>
            <a:gdLst/>
            <a:ahLst/>
            <a:cxnLst/>
            <a:rect l="l" t="t" r="r" b="b"/>
            <a:pathLst>
              <a:path w="5715000" h="3429000">
                <a:moveTo>
                  <a:pt x="0" y="427863"/>
                </a:moveTo>
                <a:lnTo>
                  <a:pt x="2510" y="381234"/>
                </a:lnTo>
                <a:lnTo>
                  <a:pt x="9866" y="336062"/>
                </a:lnTo>
                <a:lnTo>
                  <a:pt x="21808" y="292608"/>
                </a:lnTo>
                <a:lnTo>
                  <a:pt x="38075" y="251130"/>
                </a:lnTo>
                <a:lnTo>
                  <a:pt x="58405" y="211892"/>
                </a:lnTo>
                <a:lnTo>
                  <a:pt x="82539" y="175153"/>
                </a:lnTo>
                <a:lnTo>
                  <a:pt x="110216" y="141174"/>
                </a:lnTo>
                <a:lnTo>
                  <a:pt x="141174" y="110216"/>
                </a:lnTo>
                <a:lnTo>
                  <a:pt x="175153" y="82539"/>
                </a:lnTo>
                <a:lnTo>
                  <a:pt x="211892" y="58405"/>
                </a:lnTo>
                <a:lnTo>
                  <a:pt x="251130" y="38075"/>
                </a:lnTo>
                <a:lnTo>
                  <a:pt x="292608" y="21808"/>
                </a:lnTo>
                <a:lnTo>
                  <a:pt x="336062" y="9866"/>
                </a:lnTo>
                <a:lnTo>
                  <a:pt x="381234" y="2510"/>
                </a:lnTo>
                <a:lnTo>
                  <a:pt x="427863" y="0"/>
                </a:lnTo>
                <a:lnTo>
                  <a:pt x="5287136" y="0"/>
                </a:lnTo>
                <a:lnTo>
                  <a:pt x="5333765" y="2510"/>
                </a:lnTo>
                <a:lnTo>
                  <a:pt x="5378937" y="9866"/>
                </a:lnTo>
                <a:lnTo>
                  <a:pt x="5422392" y="21808"/>
                </a:lnTo>
                <a:lnTo>
                  <a:pt x="5463869" y="38075"/>
                </a:lnTo>
                <a:lnTo>
                  <a:pt x="5503107" y="58405"/>
                </a:lnTo>
                <a:lnTo>
                  <a:pt x="5539846" y="82539"/>
                </a:lnTo>
                <a:lnTo>
                  <a:pt x="5573825" y="110216"/>
                </a:lnTo>
                <a:lnTo>
                  <a:pt x="5604783" y="141174"/>
                </a:lnTo>
                <a:lnTo>
                  <a:pt x="5632460" y="175153"/>
                </a:lnTo>
                <a:lnTo>
                  <a:pt x="5656594" y="211892"/>
                </a:lnTo>
                <a:lnTo>
                  <a:pt x="5676924" y="251130"/>
                </a:lnTo>
                <a:lnTo>
                  <a:pt x="5693191" y="292608"/>
                </a:lnTo>
                <a:lnTo>
                  <a:pt x="5705133" y="336062"/>
                </a:lnTo>
                <a:lnTo>
                  <a:pt x="5712489" y="381234"/>
                </a:lnTo>
                <a:lnTo>
                  <a:pt x="5715000" y="427863"/>
                </a:lnTo>
                <a:lnTo>
                  <a:pt x="5715000" y="3001137"/>
                </a:lnTo>
                <a:lnTo>
                  <a:pt x="5712489" y="3047765"/>
                </a:lnTo>
                <a:lnTo>
                  <a:pt x="5705133" y="3092937"/>
                </a:lnTo>
                <a:lnTo>
                  <a:pt x="5693191" y="3136391"/>
                </a:lnTo>
                <a:lnTo>
                  <a:pt x="5676924" y="3177869"/>
                </a:lnTo>
                <a:lnTo>
                  <a:pt x="5656594" y="3217107"/>
                </a:lnTo>
                <a:lnTo>
                  <a:pt x="5632460" y="3253846"/>
                </a:lnTo>
                <a:lnTo>
                  <a:pt x="5604783" y="3287825"/>
                </a:lnTo>
                <a:lnTo>
                  <a:pt x="5573825" y="3318783"/>
                </a:lnTo>
                <a:lnTo>
                  <a:pt x="5539846" y="3346460"/>
                </a:lnTo>
                <a:lnTo>
                  <a:pt x="5503107" y="3370594"/>
                </a:lnTo>
                <a:lnTo>
                  <a:pt x="5463869" y="3390924"/>
                </a:lnTo>
                <a:lnTo>
                  <a:pt x="5422391" y="3407191"/>
                </a:lnTo>
                <a:lnTo>
                  <a:pt x="5378937" y="3419133"/>
                </a:lnTo>
                <a:lnTo>
                  <a:pt x="5333765" y="3426489"/>
                </a:lnTo>
                <a:lnTo>
                  <a:pt x="5287136" y="3429000"/>
                </a:lnTo>
                <a:lnTo>
                  <a:pt x="427863" y="3429000"/>
                </a:lnTo>
                <a:lnTo>
                  <a:pt x="381234" y="3426489"/>
                </a:lnTo>
                <a:lnTo>
                  <a:pt x="336062" y="3419133"/>
                </a:lnTo>
                <a:lnTo>
                  <a:pt x="292608" y="3407191"/>
                </a:lnTo>
                <a:lnTo>
                  <a:pt x="251130" y="3390924"/>
                </a:lnTo>
                <a:lnTo>
                  <a:pt x="211892" y="3370594"/>
                </a:lnTo>
                <a:lnTo>
                  <a:pt x="175153" y="3346460"/>
                </a:lnTo>
                <a:lnTo>
                  <a:pt x="141174" y="3318783"/>
                </a:lnTo>
                <a:lnTo>
                  <a:pt x="110216" y="3287825"/>
                </a:lnTo>
                <a:lnTo>
                  <a:pt x="82539" y="3253846"/>
                </a:lnTo>
                <a:lnTo>
                  <a:pt x="58405" y="3217107"/>
                </a:lnTo>
                <a:lnTo>
                  <a:pt x="38075" y="3177869"/>
                </a:lnTo>
                <a:lnTo>
                  <a:pt x="21808" y="3136392"/>
                </a:lnTo>
                <a:lnTo>
                  <a:pt x="9866" y="3092937"/>
                </a:lnTo>
                <a:lnTo>
                  <a:pt x="2510" y="3047765"/>
                </a:lnTo>
                <a:lnTo>
                  <a:pt x="0" y="3001137"/>
                </a:lnTo>
                <a:lnTo>
                  <a:pt x="0" y="427863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41954" y="2403094"/>
            <a:ext cx="5107940" cy="2538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5745" marR="5080" indent="-233045">
              <a:lnSpc>
                <a:spcPct val="100000"/>
              </a:lnSpc>
              <a:spcBef>
                <a:spcPts val="105"/>
              </a:spcBef>
              <a:buClr>
                <a:srgbClr val="292929"/>
              </a:buClr>
              <a:buChar char="•"/>
              <a:tabLst>
                <a:tab pos="245745" algn="l"/>
                <a:tab pos="245745" algn="l"/>
              </a:tabLst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0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BERWUJUD </a:t>
            </a:r>
            <a:r>
              <a:rPr sz="2000" spc="-35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dirty="0">
                <a:latin typeface="Arial" panose="020B0604020202020204"/>
                <a:cs typeface="Arial" panose="020B0604020202020204"/>
              </a:rPr>
              <a:t>MENURUT  </a:t>
            </a:r>
            <a:r>
              <a:rPr sz="2000" spc="-55" dirty="0">
                <a:latin typeface="Arial" panose="020B0604020202020204"/>
                <a:cs typeface="Arial" panose="020B0604020202020204"/>
              </a:rPr>
              <a:t>SIFAT </a:t>
            </a:r>
            <a:r>
              <a:rPr sz="2000" spc="-75" dirty="0">
                <a:latin typeface="Arial" panose="020B0604020202020204"/>
                <a:cs typeface="Arial" panose="020B0604020202020204"/>
              </a:rPr>
              <a:t>ATAU </a:t>
            </a:r>
            <a:r>
              <a:rPr sz="2000" spc="-15" dirty="0">
                <a:latin typeface="Arial" panose="020B0604020202020204"/>
                <a:cs typeface="Arial" panose="020B0604020202020204"/>
              </a:rPr>
              <a:t>HUKUMNYA </a:t>
            </a:r>
            <a:r>
              <a:rPr sz="2000" spc="-60" dirty="0">
                <a:latin typeface="Arial" panose="020B0604020202020204"/>
                <a:cs typeface="Arial" panose="020B0604020202020204"/>
              </a:rPr>
              <a:t>DAPAT</a:t>
            </a:r>
            <a:r>
              <a:rPr sz="2000" spc="-250" dirty="0">
                <a:latin typeface="Arial" panose="020B0604020202020204"/>
                <a:cs typeface="Arial" panose="020B0604020202020204"/>
              </a:rPr>
              <a:t> </a:t>
            </a:r>
            <a:r>
              <a:rPr sz="2000" spc="-25" dirty="0">
                <a:latin typeface="Arial" panose="020B0604020202020204"/>
                <a:cs typeface="Arial" panose="020B0604020202020204"/>
              </a:rPr>
              <a:t>BERUPA </a:t>
            </a:r>
            <a:r>
              <a:rPr sz="2000" u="heavy" spc="-2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0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BERGERAK (Misal Barang  Dagang) </a:t>
            </a:r>
            <a:r>
              <a:rPr sz="2000" spc="-75" dirty="0">
                <a:latin typeface="Arial" panose="020B0604020202020204"/>
                <a:cs typeface="Arial" panose="020B0604020202020204"/>
              </a:rPr>
              <a:t>ATAU</a:t>
            </a:r>
            <a:r>
              <a:rPr sz="2000" spc="-75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0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TIDAK  BERGERAK(Misal Bangunan),</a:t>
            </a:r>
            <a:r>
              <a:rPr sz="2000" spc="-55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DAN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245745" marR="64135" indent="-233045">
              <a:lnSpc>
                <a:spcPct val="100000"/>
              </a:lnSpc>
              <a:spcBef>
                <a:spcPts val="490"/>
              </a:spcBef>
              <a:buClr>
                <a:srgbClr val="292929"/>
              </a:buClr>
              <a:buChar char="•"/>
              <a:tabLst>
                <a:tab pos="245745" algn="l"/>
                <a:tab pos="245745" algn="l"/>
              </a:tabLst>
            </a:pP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BARANG</a:t>
            </a:r>
            <a:r>
              <a:rPr sz="2000" dirty="0">
                <a:solidFill>
                  <a:srgbClr val="CCCC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TIDAK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BERWUJUD, </a:t>
            </a:r>
            <a:r>
              <a:rPr sz="2000" spc="-25" dirty="0">
                <a:latin typeface="Arial" panose="020B0604020202020204"/>
                <a:cs typeface="Arial" panose="020B0604020202020204"/>
              </a:rPr>
              <a:t>ANTARA 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LAIN </a:t>
            </a:r>
            <a:r>
              <a:rPr sz="2000" dirty="0">
                <a:latin typeface="Arial" panose="020B0604020202020204"/>
                <a:cs typeface="Arial" panose="020B0604020202020204"/>
              </a:rPr>
              <a:t>: HAK </a:t>
            </a:r>
            <a:r>
              <a:rPr sz="2000" spc="-75" dirty="0">
                <a:latin typeface="Arial" panose="020B0604020202020204"/>
                <a:cs typeface="Arial" panose="020B0604020202020204"/>
              </a:rPr>
              <a:t>ATAS </a:t>
            </a:r>
            <a:r>
              <a:rPr sz="2000" dirty="0">
                <a:latin typeface="Arial" panose="020B0604020202020204"/>
                <a:cs typeface="Arial" panose="020B0604020202020204"/>
              </a:rPr>
              <a:t>MEREK DAGANG,</a:t>
            </a:r>
            <a:r>
              <a:rPr sz="2000" spc="-135" dirty="0"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latin typeface="Arial" panose="020B0604020202020204"/>
                <a:cs typeface="Arial" panose="020B0604020202020204"/>
              </a:rPr>
              <a:t>HAK 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OKTOROI, </a:t>
            </a:r>
            <a:r>
              <a:rPr sz="2000" dirty="0">
                <a:latin typeface="Arial" panose="020B0604020202020204"/>
                <a:cs typeface="Arial" panose="020B0604020202020204"/>
              </a:rPr>
              <a:t>HAK </a:t>
            </a:r>
            <a:r>
              <a:rPr sz="2000" spc="-30" dirty="0">
                <a:latin typeface="Arial" panose="020B0604020202020204"/>
                <a:cs typeface="Arial" panose="020B0604020202020204"/>
              </a:rPr>
              <a:t>CIPTA </a:t>
            </a:r>
            <a:r>
              <a:rPr sz="2000" dirty="0">
                <a:latin typeface="Arial" panose="020B0604020202020204"/>
                <a:cs typeface="Arial" panose="020B0604020202020204"/>
              </a:rPr>
              <a:t>&amp; HAK</a:t>
            </a:r>
            <a:r>
              <a:rPr sz="2000" spc="-170" dirty="0">
                <a:latin typeface="Arial" panose="020B0604020202020204"/>
                <a:cs typeface="Arial" panose="020B0604020202020204"/>
              </a:rPr>
              <a:t> </a:t>
            </a:r>
            <a:r>
              <a:rPr sz="2000" spc="-60" dirty="0">
                <a:latin typeface="Arial" panose="020B0604020202020204"/>
                <a:cs typeface="Arial" panose="020B0604020202020204"/>
              </a:rPr>
              <a:t>PATEN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34739" y="5867400"/>
            <a:ext cx="4920995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34739" y="5867400"/>
            <a:ext cx="4921250" cy="762000"/>
          </a:xfrm>
          <a:custGeom>
            <a:avLst/>
            <a:gdLst/>
            <a:ahLst/>
            <a:cxnLst/>
            <a:rect l="l" t="t" r="r" b="b"/>
            <a:pathLst>
              <a:path w="4921250" h="762000">
                <a:moveTo>
                  <a:pt x="0" y="95072"/>
                </a:moveTo>
                <a:lnTo>
                  <a:pt x="7469" y="58067"/>
                </a:lnTo>
                <a:lnTo>
                  <a:pt x="27844" y="27847"/>
                </a:lnTo>
                <a:lnTo>
                  <a:pt x="58078" y="7471"/>
                </a:lnTo>
                <a:lnTo>
                  <a:pt x="95123" y="0"/>
                </a:lnTo>
                <a:lnTo>
                  <a:pt x="4825873" y="0"/>
                </a:lnTo>
                <a:lnTo>
                  <a:pt x="4862917" y="7471"/>
                </a:lnTo>
                <a:lnTo>
                  <a:pt x="4893151" y="27847"/>
                </a:lnTo>
                <a:lnTo>
                  <a:pt x="4913526" y="58067"/>
                </a:lnTo>
                <a:lnTo>
                  <a:pt x="4920995" y="95072"/>
                </a:lnTo>
                <a:lnTo>
                  <a:pt x="4920995" y="666927"/>
                </a:lnTo>
                <a:lnTo>
                  <a:pt x="4913526" y="703932"/>
                </a:lnTo>
                <a:lnTo>
                  <a:pt x="4893151" y="734152"/>
                </a:lnTo>
                <a:lnTo>
                  <a:pt x="4862917" y="754528"/>
                </a:lnTo>
                <a:lnTo>
                  <a:pt x="4825873" y="762000"/>
                </a:lnTo>
                <a:lnTo>
                  <a:pt x="95123" y="762000"/>
                </a:lnTo>
                <a:lnTo>
                  <a:pt x="58078" y="754528"/>
                </a:lnTo>
                <a:lnTo>
                  <a:pt x="27844" y="734152"/>
                </a:lnTo>
                <a:lnTo>
                  <a:pt x="7469" y="703932"/>
                </a:lnTo>
                <a:lnTo>
                  <a:pt x="0" y="666927"/>
                </a:lnTo>
                <a:lnTo>
                  <a:pt x="0" y="95072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33138" y="5901029"/>
            <a:ext cx="3126105" cy="627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395"/>
              </a:lnSpc>
              <a:spcBef>
                <a:spcPts val="105"/>
              </a:spcBef>
            </a:pPr>
            <a:r>
              <a:rPr sz="2000" spc="-40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spc="-5" dirty="0">
                <a:latin typeface="Arial" panose="020B0604020202020204"/>
                <a:cs typeface="Arial" panose="020B0604020202020204"/>
              </a:rPr>
              <a:t>DIKENAKAN</a:t>
            </a:r>
            <a:r>
              <a:rPr sz="20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2000" spc="-30" dirty="0">
                <a:latin typeface="Arial" panose="020B0604020202020204"/>
                <a:cs typeface="Arial" panose="020B0604020202020204"/>
              </a:rPr>
              <a:t>PAJAK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ts val="2395"/>
              </a:lnSpc>
            </a:pPr>
            <a:r>
              <a:rPr sz="2000" dirty="0">
                <a:latin typeface="Arial" panose="020B0604020202020204"/>
                <a:cs typeface="Arial" panose="020B0604020202020204"/>
              </a:rPr>
              <a:t>BERDASARKAN </a:t>
            </a:r>
            <a:r>
              <a:rPr sz="20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UU</a:t>
            </a:r>
            <a:r>
              <a:rPr sz="2000" u="heavy" spc="-1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0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PPN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72100" y="5562600"/>
            <a:ext cx="1447800" cy="228600"/>
          </a:xfrm>
          <a:custGeom>
            <a:avLst/>
            <a:gdLst/>
            <a:ahLst/>
            <a:cxnLst/>
            <a:rect l="l" t="t" r="r" b="b"/>
            <a:pathLst>
              <a:path w="1447800" h="228600">
                <a:moveTo>
                  <a:pt x="1447800" y="72618"/>
                </a:moveTo>
                <a:lnTo>
                  <a:pt x="0" y="72618"/>
                </a:lnTo>
                <a:lnTo>
                  <a:pt x="723900" y="228600"/>
                </a:lnTo>
                <a:lnTo>
                  <a:pt x="1447800" y="72618"/>
                </a:lnTo>
                <a:close/>
              </a:path>
              <a:path w="1447800" h="228600">
                <a:moveTo>
                  <a:pt x="1000505" y="0"/>
                </a:moveTo>
                <a:lnTo>
                  <a:pt x="447294" y="0"/>
                </a:lnTo>
                <a:lnTo>
                  <a:pt x="447294" y="72618"/>
                </a:lnTo>
                <a:lnTo>
                  <a:pt x="1000505" y="72618"/>
                </a:lnTo>
                <a:lnTo>
                  <a:pt x="1000505" y="0"/>
                </a:lnTo>
                <a:close/>
              </a:path>
            </a:pathLst>
          </a:custGeom>
          <a:solidFill>
            <a:srgbClr val="CC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72100" y="5562600"/>
            <a:ext cx="1447800" cy="228600"/>
          </a:xfrm>
          <a:custGeom>
            <a:avLst/>
            <a:gdLst/>
            <a:ahLst/>
            <a:cxnLst/>
            <a:rect l="l" t="t" r="r" b="b"/>
            <a:pathLst>
              <a:path w="1447800" h="228600">
                <a:moveTo>
                  <a:pt x="447294" y="0"/>
                </a:moveTo>
                <a:lnTo>
                  <a:pt x="447294" y="72618"/>
                </a:lnTo>
                <a:lnTo>
                  <a:pt x="0" y="72618"/>
                </a:lnTo>
                <a:lnTo>
                  <a:pt x="723900" y="228600"/>
                </a:lnTo>
                <a:lnTo>
                  <a:pt x="1447800" y="72618"/>
                </a:lnTo>
                <a:lnTo>
                  <a:pt x="1000505" y="72618"/>
                </a:lnTo>
                <a:lnTo>
                  <a:pt x="1000505" y="0"/>
                </a:lnTo>
                <a:lnTo>
                  <a:pt x="447294" y="0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53000" y="1371600"/>
            <a:ext cx="2286000" cy="533400"/>
          </a:xfrm>
          <a:custGeom>
            <a:avLst/>
            <a:gdLst/>
            <a:ahLst/>
            <a:cxnLst/>
            <a:rect l="l" t="t" r="r" b="b"/>
            <a:pathLst>
              <a:path w="2286000" h="533400">
                <a:moveTo>
                  <a:pt x="2286000" y="141224"/>
                </a:moveTo>
                <a:lnTo>
                  <a:pt x="0" y="141224"/>
                </a:lnTo>
                <a:lnTo>
                  <a:pt x="1143000" y="533400"/>
                </a:lnTo>
                <a:lnTo>
                  <a:pt x="2286000" y="141224"/>
                </a:lnTo>
                <a:close/>
              </a:path>
              <a:path w="2286000" h="533400">
                <a:moveTo>
                  <a:pt x="1799971" y="0"/>
                </a:moveTo>
                <a:lnTo>
                  <a:pt x="486028" y="0"/>
                </a:lnTo>
                <a:lnTo>
                  <a:pt x="486028" y="141224"/>
                </a:lnTo>
                <a:lnTo>
                  <a:pt x="1799971" y="141224"/>
                </a:lnTo>
                <a:lnTo>
                  <a:pt x="1799971" y="0"/>
                </a:lnTo>
                <a:close/>
              </a:path>
            </a:pathLst>
          </a:custGeom>
          <a:solidFill>
            <a:srgbClr val="CC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53000" y="1371600"/>
            <a:ext cx="2286000" cy="533400"/>
          </a:xfrm>
          <a:custGeom>
            <a:avLst/>
            <a:gdLst/>
            <a:ahLst/>
            <a:cxnLst/>
            <a:rect l="l" t="t" r="r" b="b"/>
            <a:pathLst>
              <a:path w="2286000" h="533400">
                <a:moveTo>
                  <a:pt x="0" y="141224"/>
                </a:moveTo>
                <a:lnTo>
                  <a:pt x="486028" y="141224"/>
                </a:lnTo>
                <a:lnTo>
                  <a:pt x="486028" y="0"/>
                </a:lnTo>
                <a:lnTo>
                  <a:pt x="1799971" y="0"/>
                </a:lnTo>
                <a:lnTo>
                  <a:pt x="1799971" y="141224"/>
                </a:lnTo>
                <a:lnTo>
                  <a:pt x="2286000" y="141224"/>
                </a:lnTo>
                <a:lnTo>
                  <a:pt x="1143000" y="533400"/>
                </a:lnTo>
                <a:lnTo>
                  <a:pt x="0" y="141224"/>
                </a:lnTo>
                <a:close/>
              </a:path>
            </a:pathLst>
          </a:custGeom>
          <a:ln w="12192">
            <a:solidFill>
              <a:srgbClr val="29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627370" y="1397253"/>
            <a:ext cx="93916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ADA</a:t>
            </a:r>
            <a:r>
              <a:rPr sz="1800" spc="-15" dirty="0">
                <a:latin typeface="Arial" panose="020B0604020202020204"/>
                <a:cs typeface="Arial" panose="020B0604020202020204"/>
              </a:rPr>
              <a:t>L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AH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9255" y="1330452"/>
            <a:ext cx="7306056" cy="154228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68905" y="1550288"/>
            <a:ext cx="6831330" cy="1068070"/>
          </a:xfrm>
          <a:custGeom>
            <a:avLst/>
            <a:gdLst/>
            <a:ahLst/>
            <a:cxnLst/>
            <a:rect l="l" t="t" r="r" b="b"/>
            <a:pathLst>
              <a:path w="6831330" h="1068070">
                <a:moveTo>
                  <a:pt x="0" y="1067562"/>
                </a:moveTo>
                <a:lnTo>
                  <a:pt x="6831330" y="1067562"/>
                </a:lnTo>
                <a:lnTo>
                  <a:pt x="6831330" y="0"/>
                </a:lnTo>
                <a:lnTo>
                  <a:pt x="0" y="0"/>
                </a:lnTo>
                <a:lnTo>
                  <a:pt x="0" y="1067562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90977" y="1372361"/>
            <a:ext cx="7187565" cy="178435"/>
          </a:xfrm>
          <a:custGeom>
            <a:avLst/>
            <a:gdLst/>
            <a:ahLst/>
            <a:cxnLst/>
            <a:rect l="l" t="t" r="r" b="b"/>
            <a:pathLst>
              <a:path w="7187565" h="178434">
                <a:moveTo>
                  <a:pt x="7187183" y="0"/>
                </a:moveTo>
                <a:lnTo>
                  <a:pt x="0" y="0"/>
                </a:lnTo>
                <a:lnTo>
                  <a:pt x="177927" y="177926"/>
                </a:lnTo>
                <a:lnTo>
                  <a:pt x="7009257" y="177926"/>
                </a:lnTo>
                <a:lnTo>
                  <a:pt x="7187183" y="0"/>
                </a:lnTo>
                <a:close/>
              </a:path>
            </a:pathLst>
          </a:custGeom>
          <a:solidFill>
            <a:srgbClr val="31D5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90977" y="2617851"/>
            <a:ext cx="7187565" cy="178435"/>
          </a:xfrm>
          <a:custGeom>
            <a:avLst/>
            <a:gdLst/>
            <a:ahLst/>
            <a:cxnLst/>
            <a:rect l="l" t="t" r="r" b="b"/>
            <a:pathLst>
              <a:path w="7187565" h="178435">
                <a:moveTo>
                  <a:pt x="7009257" y="0"/>
                </a:moveTo>
                <a:lnTo>
                  <a:pt x="177927" y="0"/>
                </a:lnTo>
                <a:lnTo>
                  <a:pt x="0" y="177926"/>
                </a:lnTo>
                <a:lnTo>
                  <a:pt x="7187183" y="177926"/>
                </a:lnTo>
                <a:lnTo>
                  <a:pt x="7009257" y="0"/>
                </a:lnTo>
                <a:close/>
              </a:path>
            </a:pathLst>
          </a:custGeom>
          <a:solidFill>
            <a:srgbClr val="00A3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90977" y="1372361"/>
            <a:ext cx="178435" cy="1423670"/>
          </a:xfrm>
          <a:custGeom>
            <a:avLst/>
            <a:gdLst/>
            <a:ahLst/>
            <a:cxnLst/>
            <a:rect l="l" t="t" r="r" b="b"/>
            <a:pathLst>
              <a:path w="178434" h="1423670">
                <a:moveTo>
                  <a:pt x="0" y="0"/>
                </a:moveTo>
                <a:lnTo>
                  <a:pt x="0" y="1423415"/>
                </a:lnTo>
                <a:lnTo>
                  <a:pt x="177927" y="1245489"/>
                </a:lnTo>
                <a:lnTo>
                  <a:pt x="177927" y="177926"/>
                </a:lnTo>
                <a:lnTo>
                  <a:pt x="0" y="0"/>
                </a:lnTo>
                <a:close/>
              </a:path>
            </a:pathLst>
          </a:custGeom>
          <a:solidFill>
            <a:srgbClr val="66DF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500234" y="1372361"/>
            <a:ext cx="178435" cy="1423670"/>
          </a:xfrm>
          <a:custGeom>
            <a:avLst/>
            <a:gdLst/>
            <a:ahLst/>
            <a:cxnLst/>
            <a:rect l="l" t="t" r="r" b="b"/>
            <a:pathLst>
              <a:path w="178434" h="1423670">
                <a:moveTo>
                  <a:pt x="177926" y="0"/>
                </a:moveTo>
                <a:lnTo>
                  <a:pt x="0" y="177926"/>
                </a:lnTo>
                <a:lnTo>
                  <a:pt x="0" y="1245489"/>
                </a:lnTo>
                <a:lnTo>
                  <a:pt x="177926" y="1423415"/>
                </a:lnTo>
                <a:lnTo>
                  <a:pt x="177926" y="0"/>
                </a:lnTo>
                <a:close/>
              </a:path>
            </a:pathLst>
          </a:custGeom>
          <a:solidFill>
            <a:srgbClr val="0079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90977" y="1372361"/>
            <a:ext cx="7187565" cy="1423670"/>
          </a:xfrm>
          <a:custGeom>
            <a:avLst/>
            <a:gdLst/>
            <a:ahLst/>
            <a:cxnLst/>
            <a:rect l="l" t="t" r="r" b="b"/>
            <a:pathLst>
              <a:path w="7187565" h="1423670">
                <a:moveTo>
                  <a:pt x="0" y="0"/>
                </a:moveTo>
                <a:lnTo>
                  <a:pt x="7187183" y="0"/>
                </a:lnTo>
                <a:lnTo>
                  <a:pt x="7187183" y="1423415"/>
                </a:lnTo>
                <a:lnTo>
                  <a:pt x="0" y="1423415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68905" y="1550288"/>
            <a:ext cx="6831330" cy="1068070"/>
          </a:xfrm>
          <a:custGeom>
            <a:avLst/>
            <a:gdLst/>
            <a:ahLst/>
            <a:cxnLst/>
            <a:rect l="l" t="t" r="r" b="b"/>
            <a:pathLst>
              <a:path w="6831330" h="1068070">
                <a:moveTo>
                  <a:pt x="0" y="0"/>
                </a:moveTo>
                <a:lnTo>
                  <a:pt x="6831330" y="0"/>
                </a:lnTo>
                <a:lnTo>
                  <a:pt x="6831330" y="1067562"/>
                </a:lnTo>
                <a:lnTo>
                  <a:pt x="0" y="1067562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90977" y="1372361"/>
            <a:ext cx="178435" cy="178435"/>
          </a:xfrm>
          <a:custGeom>
            <a:avLst/>
            <a:gdLst/>
            <a:ahLst/>
            <a:cxnLst/>
            <a:rect l="l" t="t" r="r" b="b"/>
            <a:pathLst>
              <a:path w="178434" h="178434">
                <a:moveTo>
                  <a:pt x="0" y="0"/>
                </a:moveTo>
                <a:lnTo>
                  <a:pt x="177927" y="177926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90977" y="2617851"/>
            <a:ext cx="178435" cy="178435"/>
          </a:xfrm>
          <a:custGeom>
            <a:avLst/>
            <a:gdLst/>
            <a:ahLst/>
            <a:cxnLst/>
            <a:rect l="l" t="t" r="r" b="b"/>
            <a:pathLst>
              <a:path w="178434" h="178435">
                <a:moveTo>
                  <a:pt x="0" y="177926"/>
                </a:moveTo>
                <a:lnTo>
                  <a:pt x="177927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500234" y="1372361"/>
            <a:ext cx="178435" cy="178435"/>
          </a:xfrm>
          <a:custGeom>
            <a:avLst/>
            <a:gdLst/>
            <a:ahLst/>
            <a:cxnLst/>
            <a:rect l="l" t="t" r="r" b="b"/>
            <a:pathLst>
              <a:path w="178434" h="178434">
                <a:moveTo>
                  <a:pt x="177926" y="0"/>
                </a:moveTo>
                <a:lnTo>
                  <a:pt x="0" y="177926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500234" y="2617851"/>
            <a:ext cx="178435" cy="178435"/>
          </a:xfrm>
          <a:custGeom>
            <a:avLst/>
            <a:gdLst/>
            <a:ahLst/>
            <a:cxnLst/>
            <a:rect l="l" t="t" r="r" b="b"/>
            <a:pathLst>
              <a:path w="178434" h="178435">
                <a:moveTo>
                  <a:pt x="177926" y="17792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668905" y="1757299"/>
            <a:ext cx="683133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JKP adalah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kegiatan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pelayanan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yang menyebabkan</a:t>
            </a:r>
            <a:r>
              <a:rPr sz="2000" spc="-1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suatu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fasilitas,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kemudahan atau hak menjadi tersedia untuk</a:t>
            </a:r>
            <a:r>
              <a:rPr sz="2000" spc="-16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dipakai.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29255" y="3564635"/>
            <a:ext cx="7306056" cy="1466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59380" y="3774947"/>
            <a:ext cx="6850380" cy="1010919"/>
          </a:xfrm>
          <a:custGeom>
            <a:avLst/>
            <a:gdLst/>
            <a:ahLst/>
            <a:cxnLst/>
            <a:rect l="l" t="t" r="r" b="b"/>
            <a:pathLst>
              <a:path w="6850380" h="1010920">
                <a:moveTo>
                  <a:pt x="0" y="1010412"/>
                </a:moveTo>
                <a:lnTo>
                  <a:pt x="6850380" y="1010412"/>
                </a:lnTo>
                <a:lnTo>
                  <a:pt x="6850380" y="0"/>
                </a:lnTo>
                <a:lnTo>
                  <a:pt x="0" y="0"/>
                </a:lnTo>
                <a:lnTo>
                  <a:pt x="0" y="1010412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90977" y="3606546"/>
            <a:ext cx="7187565" cy="168910"/>
          </a:xfrm>
          <a:custGeom>
            <a:avLst/>
            <a:gdLst/>
            <a:ahLst/>
            <a:cxnLst/>
            <a:rect l="l" t="t" r="r" b="b"/>
            <a:pathLst>
              <a:path w="7187565" h="168910">
                <a:moveTo>
                  <a:pt x="7187183" y="0"/>
                </a:moveTo>
                <a:lnTo>
                  <a:pt x="0" y="0"/>
                </a:lnTo>
                <a:lnTo>
                  <a:pt x="168402" y="168401"/>
                </a:lnTo>
                <a:lnTo>
                  <a:pt x="7018782" y="168401"/>
                </a:lnTo>
                <a:lnTo>
                  <a:pt x="7187183" y="0"/>
                </a:lnTo>
                <a:close/>
              </a:path>
            </a:pathLst>
          </a:custGeom>
          <a:solidFill>
            <a:srgbClr val="31D5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90977" y="4785359"/>
            <a:ext cx="7187565" cy="168910"/>
          </a:xfrm>
          <a:custGeom>
            <a:avLst/>
            <a:gdLst/>
            <a:ahLst/>
            <a:cxnLst/>
            <a:rect l="l" t="t" r="r" b="b"/>
            <a:pathLst>
              <a:path w="7187565" h="168910">
                <a:moveTo>
                  <a:pt x="7018782" y="0"/>
                </a:moveTo>
                <a:lnTo>
                  <a:pt x="168402" y="0"/>
                </a:lnTo>
                <a:lnTo>
                  <a:pt x="0" y="168401"/>
                </a:lnTo>
                <a:lnTo>
                  <a:pt x="7187183" y="168401"/>
                </a:lnTo>
                <a:lnTo>
                  <a:pt x="7018782" y="0"/>
                </a:lnTo>
                <a:close/>
              </a:path>
            </a:pathLst>
          </a:custGeom>
          <a:solidFill>
            <a:srgbClr val="00A3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90977" y="3606546"/>
            <a:ext cx="168910" cy="1347470"/>
          </a:xfrm>
          <a:custGeom>
            <a:avLst/>
            <a:gdLst/>
            <a:ahLst/>
            <a:cxnLst/>
            <a:rect l="l" t="t" r="r" b="b"/>
            <a:pathLst>
              <a:path w="168909" h="1347470">
                <a:moveTo>
                  <a:pt x="0" y="0"/>
                </a:moveTo>
                <a:lnTo>
                  <a:pt x="0" y="1347215"/>
                </a:lnTo>
                <a:lnTo>
                  <a:pt x="168402" y="1178814"/>
                </a:lnTo>
                <a:lnTo>
                  <a:pt x="168402" y="168401"/>
                </a:lnTo>
                <a:lnTo>
                  <a:pt x="0" y="0"/>
                </a:lnTo>
                <a:close/>
              </a:path>
            </a:pathLst>
          </a:custGeom>
          <a:solidFill>
            <a:srgbClr val="66DF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509759" y="3606546"/>
            <a:ext cx="168910" cy="1347470"/>
          </a:xfrm>
          <a:custGeom>
            <a:avLst/>
            <a:gdLst/>
            <a:ahLst/>
            <a:cxnLst/>
            <a:rect l="l" t="t" r="r" b="b"/>
            <a:pathLst>
              <a:path w="168909" h="1347470">
                <a:moveTo>
                  <a:pt x="168401" y="0"/>
                </a:moveTo>
                <a:lnTo>
                  <a:pt x="0" y="168401"/>
                </a:lnTo>
                <a:lnTo>
                  <a:pt x="0" y="1178814"/>
                </a:lnTo>
                <a:lnTo>
                  <a:pt x="168401" y="1347215"/>
                </a:lnTo>
                <a:lnTo>
                  <a:pt x="168401" y="0"/>
                </a:lnTo>
                <a:close/>
              </a:path>
            </a:pathLst>
          </a:custGeom>
          <a:solidFill>
            <a:srgbClr val="0079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90977" y="3606546"/>
            <a:ext cx="7187565" cy="1347470"/>
          </a:xfrm>
          <a:custGeom>
            <a:avLst/>
            <a:gdLst/>
            <a:ahLst/>
            <a:cxnLst/>
            <a:rect l="l" t="t" r="r" b="b"/>
            <a:pathLst>
              <a:path w="7187565" h="1347470">
                <a:moveTo>
                  <a:pt x="0" y="0"/>
                </a:moveTo>
                <a:lnTo>
                  <a:pt x="7187183" y="0"/>
                </a:lnTo>
                <a:lnTo>
                  <a:pt x="7187183" y="1347215"/>
                </a:lnTo>
                <a:lnTo>
                  <a:pt x="0" y="1347215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59380" y="3774947"/>
            <a:ext cx="6850380" cy="1010919"/>
          </a:xfrm>
          <a:custGeom>
            <a:avLst/>
            <a:gdLst/>
            <a:ahLst/>
            <a:cxnLst/>
            <a:rect l="l" t="t" r="r" b="b"/>
            <a:pathLst>
              <a:path w="6850380" h="1010920">
                <a:moveTo>
                  <a:pt x="0" y="0"/>
                </a:moveTo>
                <a:lnTo>
                  <a:pt x="6850380" y="0"/>
                </a:lnTo>
                <a:lnTo>
                  <a:pt x="6850380" y="1010412"/>
                </a:lnTo>
                <a:lnTo>
                  <a:pt x="0" y="1010412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90977" y="3606546"/>
            <a:ext cx="168910" cy="168910"/>
          </a:xfrm>
          <a:custGeom>
            <a:avLst/>
            <a:gdLst/>
            <a:ahLst/>
            <a:cxnLst/>
            <a:rect l="l" t="t" r="r" b="b"/>
            <a:pathLst>
              <a:path w="168909" h="168910">
                <a:moveTo>
                  <a:pt x="0" y="0"/>
                </a:moveTo>
                <a:lnTo>
                  <a:pt x="168402" y="168401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90977" y="4785359"/>
            <a:ext cx="168910" cy="168910"/>
          </a:xfrm>
          <a:custGeom>
            <a:avLst/>
            <a:gdLst/>
            <a:ahLst/>
            <a:cxnLst/>
            <a:rect l="l" t="t" r="r" b="b"/>
            <a:pathLst>
              <a:path w="168909" h="168910">
                <a:moveTo>
                  <a:pt x="0" y="168401"/>
                </a:moveTo>
                <a:lnTo>
                  <a:pt x="168402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509759" y="3606546"/>
            <a:ext cx="168910" cy="168910"/>
          </a:xfrm>
          <a:custGeom>
            <a:avLst/>
            <a:gdLst/>
            <a:ahLst/>
            <a:cxnLst/>
            <a:rect l="l" t="t" r="r" b="b"/>
            <a:pathLst>
              <a:path w="168909" h="168910">
                <a:moveTo>
                  <a:pt x="168401" y="0"/>
                </a:moveTo>
                <a:lnTo>
                  <a:pt x="0" y="16840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509759" y="4785359"/>
            <a:ext cx="168910" cy="168910"/>
          </a:xfrm>
          <a:custGeom>
            <a:avLst/>
            <a:gdLst/>
            <a:ahLst/>
            <a:cxnLst/>
            <a:rect l="l" t="t" r="r" b="b"/>
            <a:pathLst>
              <a:path w="168909" h="168910">
                <a:moveTo>
                  <a:pt x="168401" y="168401"/>
                </a:move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59380" y="3953383"/>
            <a:ext cx="6850380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8575" marR="139065" indent="-115062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Pengertian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meliputi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pula jasa untuk berproduksi dengan</a:t>
            </a:r>
            <a:r>
              <a:rPr sz="2000" spc="-1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material 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dan berdasar petunjuk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pemesan</a:t>
            </a:r>
            <a:r>
              <a:rPr sz="2000" spc="-1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(maklon).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748528" y="2942844"/>
            <a:ext cx="664451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40729" y="2984754"/>
            <a:ext cx="485140" cy="445134"/>
          </a:xfrm>
          <a:custGeom>
            <a:avLst/>
            <a:gdLst/>
            <a:ahLst/>
            <a:cxnLst/>
            <a:rect l="l" t="t" r="r" b="b"/>
            <a:pathLst>
              <a:path w="485139" h="445135">
                <a:moveTo>
                  <a:pt x="484632" y="222504"/>
                </a:moveTo>
                <a:lnTo>
                  <a:pt x="0" y="222504"/>
                </a:lnTo>
                <a:lnTo>
                  <a:pt x="242316" y="445008"/>
                </a:lnTo>
                <a:lnTo>
                  <a:pt x="484632" y="222504"/>
                </a:lnTo>
                <a:close/>
              </a:path>
              <a:path w="485139" h="445135">
                <a:moveTo>
                  <a:pt x="363474" y="0"/>
                </a:moveTo>
                <a:lnTo>
                  <a:pt x="121158" y="0"/>
                </a:lnTo>
                <a:lnTo>
                  <a:pt x="121158" y="222504"/>
                </a:lnTo>
                <a:lnTo>
                  <a:pt x="363474" y="222504"/>
                </a:lnTo>
                <a:lnTo>
                  <a:pt x="363474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840729" y="2984754"/>
            <a:ext cx="485140" cy="445134"/>
          </a:xfrm>
          <a:custGeom>
            <a:avLst/>
            <a:gdLst/>
            <a:ahLst/>
            <a:cxnLst/>
            <a:rect l="l" t="t" r="r" b="b"/>
            <a:pathLst>
              <a:path w="485139" h="445135">
                <a:moveTo>
                  <a:pt x="0" y="222504"/>
                </a:moveTo>
                <a:lnTo>
                  <a:pt x="121158" y="222504"/>
                </a:lnTo>
                <a:lnTo>
                  <a:pt x="121158" y="0"/>
                </a:lnTo>
                <a:lnTo>
                  <a:pt x="363474" y="0"/>
                </a:lnTo>
                <a:lnTo>
                  <a:pt x="363474" y="222504"/>
                </a:lnTo>
                <a:lnTo>
                  <a:pt x="484632" y="222504"/>
                </a:lnTo>
                <a:lnTo>
                  <a:pt x="242316" y="445008"/>
                </a:lnTo>
                <a:lnTo>
                  <a:pt x="0" y="22250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53639" y="5698235"/>
            <a:ext cx="7306056" cy="9327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73067" y="5801867"/>
            <a:ext cx="4355591" cy="827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17088" y="5841872"/>
            <a:ext cx="6983730" cy="610870"/>
          </a:xfrm>
          <a:custGeom>
            <a:avLst/>
            <a:gdLst/>
            <a:ahLst/>
            <a:cxnLst/>
            <a:rect l="l" t="t" r="r" b="b"/>
            <a:pathLst>
              <a:path w="6983730" h="610870">
                <a:moveTo>
                  <a:pt x="0" y="610361"/>
                </a:moveTo>
                <a:lnTo>
                  <a:pt x="6983730" y="610361"/>
                </a:lnTo>
                <a:lnTo>
                  <a:pt x="6983730" y="0"/>
                </a:lnTo>
                <a:lnTo>
                  <a:pt x="0" y="0"/>
                </a:lnTo>
                <a:lnTo>
                  <a:pt x="0" y="610361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15361" y="5740146"/>
            <a:ext cx="7187565" cy="102235"/>
          </a:xfrm>
          <a:custGeom>
            <a:avLst/>
            <a:gdLst/>
            <a:ahLst/>
            <a:cxnLst/>
            <a:rect l="l" t="t" r="r" b="b"/>
            <a:pathLst>
              <a:path w="7187565" h="102235">
                <a:moveTo>
                  <a:pt x="7187184" y="0"/>
                </a:moveTo>
                <a:lnTo>
                  <a:pt x="0" y="0"/>
                </a:lnTo>
                <a:lnTo>
                  <a:pt x="101726" y="101726"/>
                </a:lnTo>
                <a:lnTo>
                  <a:pt x="7085457" y="101726"/>
                </a:lnTo>
                <a:lnTo>
                  <a:pt x="7187184" y="0"/>
                </a:lnTo>
                <a:close/>
              </a:path>
            </a:pathLst>
          </a:custGeom>
          <a:solidFill>
            <a:srgbClr val="31D5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5361" y="6452234"/>
            <a:ext cx="7187565" cy="102235"/>
          </a:xfrm>
          <a:custGeom>
            <a:avLst/>
            <a:gdLst/>
            <a:ahLst/>
            <a:cxnLst/>
            <a:rect l="l" t="t" r="r" b="b"/>
            <a:pathLst>
              <a:path w="7187565" h="102234">
                <a:moveTo>
                  <a:pt x="7085457" y="0"/>
                </a:moveTo>
                <a:lnTo>
                  <a:pt x="101726" y="0"/>
                </a:lnTo>
                <a:lnTo>
                  <a:pt x="0" y="101726"/>
                </a:lnTo>
                <a:lnTo>
                  <a:pt x="7187184" y="101726"/>
                </a:lnTo>
                <a:lnTo>
                  <a:pt x="7085457" y="0"/>
                </a:lnTo>
                <a:close/>
              </a:path>
            </a:pathLst>
          </a:custGeom>
          <a:solidFill>
            <a:srgbClr val="00A3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5361" y="5740146"/>
            <a:ext cx="102235" cy="814069"/>
          </a:xfrm>
          <a:custGeom>
            <a:avLst/>
            <a:gdLst/>
            <a:ahLst/>
            <a:cxnLst/>
            <a:rect l="l" t="t" r="r" b="b"/>
            <a:pathLst>
              <a:path w="102234" h="814070">
                <a:moveTo>
                  <a:pt x="0" y="0"/>
                </a:moveTo>
                <a:lnTo>
                  <a:pt x="0" y="813815"/>
                </a:lnTo>
                <a:lnTo>
                  <a:pt x="101726" y="712088"/>
                </a:lnTo>
                <a:lnTo>
                  <a:pt x="101726" y="101726"/>
                </a:lnTo>
                <a:lnTo>
                  <a:pt x="0" y="0"/>
                </a:lnTo>
                <a:close/>
              </a:path>
            </a:pathLst>
          </a:custGeom>
          <a:solidFill>
            <a:srgbClr val="66DF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600818" y="5740146"/>
            <a:ext cx="102235" cy="814069"/>
          </a:xfrm>
          <a:custGeom>
            <a:avLst/>
            <a:gdLst/>
            <a:ahLst/>
            <a:cxnLst/>
            <a:rect l="l" t="t" r="r" b="b"/>
            <a:pathLst>
              <a:path w="102234" h="814070">
                <a:moveTo>
                  <a:pt x="101726" y="0"/>
                </a:moveTo>
                <a:lnTo>
                  <a:pt x="0" y="101726"/>
                </a:lnTo>
                <a:lnTo>
                  <a:pt x="0" y="712088"/>
                </a:lnTo>
                <a:lnTo>
                  <a:pt x="101726" y="813815"/>
                </a:lnTo>
                <a:lnTo>
                  <a:pt x="101726" y="0"/>
                </a:lnTo>
                <a:close/>
              </a:path>
            </a:pathLst>
          </a:custGeom>
          <a:solidFill>
            <a:srgbClr val="0079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515361" y="5740146"/>
            <a:ext cx="7187565" cy="814069"/>
          </a:xfrm>
          <a:custGeom>
            <a:avLst/>
            <a:gdLst/>
            <a:ahLst/>
            <a:cxnLst/>
            <a:rect l="l" t="t" r="r" b="b"/>
            <a:pathLst>
              <a:path w="7187565" h="814070">
                <a:moveTo>
                  <a:pt x="0" y="0"/>
                </a:moveTo>
                <a:lnTo>
                  <a:pt x="7187184" y="0"/>
                </a:lnTo>
                <a:lnTo>
                  <a:pt x="7187184" y="813815"/>
                </a:lnTo>
                <a:lnTo>
                  <a:pt x="0" y="813815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617088" y="5841872"/>
            <a:ext cx="6983730" cy="610870"/>
          </a:xfrm>
          <a:custGeom>
            <a:avLst/>
            <a:gdLst/>
            <a:ahLst/>
            <a:cxnLst/>
            <a:rect l="l" t="t" r="r" b="b"/>
            <a:pathLst>
              <a:path w="6983730" h="610870">
                <a:moveTo>
                  <a:pt x="0" y="0"/>
                </a:moveTo>
                <a:lnTo>
                  <a:pt x="6983730" y="0"/>
                </a:lnTo>
                <a:lnTo>
                  <a:pt x="6983730" y="610361"/>
                </a:lnTo>
                <a:lnTo>
                  <a:pt x="0" y="610361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515361" y="5740146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0" y="0"/>
                </a:moveTo>
                <a:lnTo>
                  <a:pt x="101726" y="101726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515361" y="6452234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4">
                <a:moveTo>
                  <a:pt x="0" y="101726"/>
                </a:moveTo>
                <a:lnTo>
                  <a:pt x="101726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600818" y="5740146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5">
                <a:moveTo>
                  <a:pt x="101726" y="0"/>
                </a:moveTo>
                <a:lnTo>
                  <a:pt x="0" y="101726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600818" y="6452234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4" h="102234">
                <a:moveTo>
                  <a:pt x="101726" y="10172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617088" y="5908954"/>
            <a:ext cx="6983730" cy="44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226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JKP tersebut dikenai</a:t>
            </a:r>
            <a:r>
              <a:rPr sz="2800" spc="-1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PPN.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748528" y="5076444"/>
            <a:ext cx="664451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840729" y="5118353"/>
            <a:ext cx="485140" cy="445134"/>
          </a:xfrm>
          <a:custGeom>
            <a:avLst/>
            <a:gdLst/>
            <a:ahLst/>
            <a:cxnLst/>
            <a:rect l="l" t="t" r="r" b="b"/>
            <a:pathLst>
              <a:path w="485139" h="445135">
                <a:moveTo>
                  <a:pt x="484632" y="222504"/>
                </a:moveTo>
                <a:lnTo>
                  <a:pt x="0" y="222504"/>
                </a:lnTo>
                <a:lnTo>
                  <a:pt x="242316" y="445008"/>
                </a:lnTo>
                <a:lnTo>
                  <a:pt x="484632" y="222504"/>
                </a:lnTo>
                <a:close/>
              </a:path>
              <a:path w="485139" h="445135">
                <a:moveTo>
                  <a:pt x="363474" y="0"/>
                </a:moveTo>
                <a:lnTo>
                  <a:pt x="121158" y="0"/>
                </a:lnTo>
                <a:lnTo>
                  <a:pt x="121158" y="222504"/>
                </a:lnTo>
                <a:lnTo>
                  <a:pt x="363474" y="222504"/>
                </a:lnTo>
                <a:lnTo>
                  <a:pt x="363474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840729" y="5118353"/>
            <a:ext cx="485140" cy="445134"/>
          </a:xfrm>
          <a:custGeom>
            <a:avLst/>
            <a:gdLst/>
            <a:ahLst/>
            <a:cxnLst/>
            <a:rect l="l" t="t" r="r" b="b"/>
            <a:pathLst>
              <a:path w="485139" h="445135">
                <a:moveTo>
                  <a:pt x="0" y="222504"/>
                </a:moveTo>
                <a:lnTo>
                  <a:pt x="121158" y="222504"/>
                </a:lnTo>
                <a:lnTo>
                  <a:pt x="121158" y="0"/>
                </a:lnTo>
                <a:lnTo>
                  <a:pt x="363474" y="0"/>
                </a:lnTo>
                <a:lnTo>
                  <a:pt x="363474" y="222504"/>
                </a:lnTo>
                <a:lnTo>
                  <a:pt x="484632" y="222504"/>
                </a:lnTo>
                <a:lnTo>
                  <a:pt x="242316" y="445008"/>
                </a:lnTo>
                <a:lnTo>
                  <a:pt x="0" y="22250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16095" y="152400"/>
            <a:ext cx="4559808" cy="990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816095" y="152400"/>
            <a:ext cx="4559935" cy="981710"/>
          </a:xfrm>
          <a:prstGeom prst="rect">
            <a:avLst/>
          </a:prstGeom>
          <a:ln w="34798">
            <a:solidFill>
              <a:srgbClr val="29292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53820">
              <a:lnSpc>
                <a:spcPts val="4725"/>
              </a:lnSpc>
            </a:pPr>
            <a:r>
              <a:rPr sz="4300" spc="-5" dirty="0">
                <a:latin typeface="Arial" panose="020B0604020202020204"/>
                <a:cs typeface="Arial" panose="020B0604020202020204"/>
              </a:rPr>
              <a:t>J A S</a:t>
            </a:r>
            <a:r>
              <a:rPr sz="4300" spc="-720" dirty="0">
                <a:latin typeface="Arial" panose="020B0604020202020204"/>
                <a:cs typeface="Arial" panose="020B0604020202020204"/>
              </a:rPr>
              <a:t> </a:t>
            </a:r>
            <a:r>
              <a:rPr sz="4300" spc="-5" dirty="0">
                <a:latin typeface="Arial" panose="020B0604020202020204"/>
                <a:cs typeface="Arial" panose="020B0604020202020204"/>
              </a:rPr>
              <a:t>A</a:t>
            </a:r>
            <a:endParaRPr sz="4300">
              <a:latin typeface="Arial" panose="020B0604020202020204"/>
              <a:cs typeface="Arial" panose="020B0604020202020204"/>
            </a:endParaRPr>
          </a:p>
          <a:p>
            <a:pPr marL="1349375">
              <a:lnSpc>
                <a:spcPct val="100000"/>
              </a:lnSpc>
              <a:spcBef>
                <a:spcPts val="50"/>
              </a:spcBef>
            </a:pP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Ps.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1 angka</a:t>
            </a:r>
            <a:r>
              <a:rPr sz="2400" u="heavy" spc="-2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 panose="020B0604020202020204"/>
                <a:cs typeface="Arial" panose="020B0604020202020204"/>
              </a:rPr>
              <a:t>5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0246" y="440182"/>
            <a:ext cx="5758815" cy="1367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39495" marR="5080" indent="-102743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Lingkup JKP dari</a:t>
            </a:r>
            <a:r>
              <a:rPr sz="44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Luar  Daerah</a:t>
            </a:r>
            <a:r>
              <a:rPr sz="44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Pabean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50535" y="4596380"/>
            <a:ext cx="2164080" cy="216408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57215" y="4631438"/>
            <a:ext cx="1946148" cy="2161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12258" y="4638294"/>
            <a:ext cx="2045335" cy="2045335"/>
          </a:xfrm>
          <a:custGeom>
            <a:avLst/>
            <a:gdLst/>
            <a:ahLst/>
            <a:cxnLst/>
            <a:rect l="l" t="t" r="r" b="b"/>
            <a:pathLst>
              <a:path w="2045335" h="2045334">
                <a:moveTo>
                  <a:pt x="1022603" y="0"/>
                </a:moveTo>
                <a:lnTo>
                  <a:pt x="974465" y="1113"/>
                </a:lnTo>
                <a:lnTo>
                  <a:pt x="926899" y="4419"/>
                </a:lnTo>
                <a:lnTo>
                  <a:pt x="879955" y="9870"/>
                </a:lnTo>
                <a:lnTo>
                  <a:pt x="833682" y="17415"/>
                </a:lnTo>
                <a:lnTo>
                  <a:pt x="788130" y="27007"/>
                </a:lnTo>
                <a:lnTo>
                  <a:pt x="743346" y="38596"/>
                </a:lnTo>
                <a:lnTo>
                  <a:pt x="699381" y="52132"/>
                </a:lnTo>
                <a:lnTo>
                  <a:pt x="656284" y="67568"/>
                </a:lnTo>
                <a:lnTo>
                  <a:pt x="614103" y="84853"/>
                </a:lnTo>
                <a:lnTo>
                  <a:pt x="572888" y="103938"/>
                </a:lnTo>
                <a:lnTo>
                  <a:pt x="532688" y="124775"/>
                </a:lnTo>
                <a:lnTo>
                  <a:pt x="493551" y="147314"/>
                </a:lnTo>
                <a:lnTo>
                  <a:pt x="455528" y="171506"/>
                </a:lnTo>
                <a:lnTo>
                  <a:pt x="418667" y="197303"/>
                </a:lnTo>
                <a:lnTo>
                  <a:pt x="383017" y="224654"/>
                </a:lnTo>
                <a:lnTo>
                  <a:pt x="348627" y="253511"/>
                </a:lnTo>
                <a:lnTo>
                  <a:pt x="315547" y="283825"/>
                </a:lnTo>
                <a:lnTo>
                  <a:pt x="283825" y="315547"/>
                </a:lnTo>
                <a:lnTo>
                  <a:pt x="253511" y="348627"/>
                </a:lnTo>
                <a:lnTo>
                  <a:pt x="224654" y="383017"/>
                </a:lnTo>
                <a:lnTo>
                  <a:pt x="197303" y="418667"/>
                </a:lnTo>
                <a:lnTo>
                  <a:pt x="171506" y="455528"/>
                </a:lnTo>
                <a:lnTo>
                  <a:pt x="147314" y="493551"/>
                </a:lnTo>
                <a:lnTo>
                  <a:pt x="124775" y="532688"/>
                </a:lnTo>
                <a:lnTo>
                  <a:pt x="103938" y="572888"/>
                </a:lnTo>
                <a:lnTo>
                  <a:pt x="84853" y="614103"/>
                </a:lnTo>
                <a:lnTo>
                  <a:pt x="67568" y="656284"/>
                </a:lnTo>
                <a:lnTo>
                  <a:pt x="52132" y="699381"/>
                </a:lnTo>
                <a:lnTo>
                  <a:pt x="38596" y="743346"/>
                </a:lnTo>
                <a:lnTo>
                  <a:pt x="27007" y="788130"/>
                </a:lnTo>
                <a:lnTo>
                  <a:pt x="17415" y="833682"/>
                </a:lnTo>
                <a:lnTo>
                  <a:pt x="9870" y="879955"/>
                </a:lnTo>
                <a:lnTo>
                  <a:pt x="4419" y="926899"/>
                </a:lnTo>
                <a:lnTo>
                  <a:pt x="1113" y="974465"/>
                </a:lnTo>
                <a:lnTo>
                  <a:pt x="0" y="1022603"/>
                </a:lnTo>
                <a:lnTo>
                  <a:pt x="1113" y="1070742"/>
                </a:lnTo>
                <a:lnTo>
                  <a:pt x="4419" y="1118308"/>
                </a:lnTo>
                <a:lnTo>
                  <a:pt x="9870" y="1165252"/>
                </a:lnTo>
                <a:lnTo>
                  <a:pt x="17415" y="1211525"/>
                </a:lnTo>
                <a:lnTo>
                  <a:pt x="27007" y="1257077"/>
                </a:lnTo>
                <a:lnTo>
                  <a:pt x="38596" y="1301861"/>
                </a:lnTo>
                <a:lnTo>
                  <a:pt x="52132" y="1345826"/>
                </a:lnTo>
                <a:lnTo>
                  <a:pt x="67568" y="1388923"/>
                </a:lnTo>
                <a:lnTo>
                  <a:pt x="84853" y="1431104"/>
                </a:lnTo>
                <a:lnTo>
                  <a:pt x="103938" y="1472319"/>
                </a:lnTo>
                <a:lnTo>
                  <a:pt x="124775" y="1512519"/>
                </a:lnTo>
                <a:lnTo>
                  <a:pt x="147314" y="1551656"/>
                </a:lnTo>
                <a:lnTo>
                  <a:pt x="171506" y="1589679"/>
                </a:lnTo>
                <a:lnTo>
                  <a:pt x="197303" y="1626540"/>
                </a:lnTo>
                <a:lnTo>
                  <a:pt x="224654" y="1662190"/>
                </a:lnTo>
                <a:lnTo>
                  <a:pt x="253511" y="1696580"/>
                </a:lnTo>
                <a:lnTo>
                  <a:pt x="283825" y="1729660"/>
                </a:lnTo>
                <a:lnTo>
                  <a:pt x="315547" y="1761382"/>
                </a:lnTo>
                <a:lnTo>
                  <a:pt x="348627" y="1791696"/>
                </a:lnTo>
                <a:lnTo>
                  <a:pt x="383017" y="1820553"/>
                </a:lnTo>
                <a:lnTo>
                  <a:pt x="418667" y="1847904"/>
                </a:lnTo>
                <a:lnTo>
                  <a:pt x="455528" y="1873701"/>
                </a:lnTo>
                <a:lnTo>
                  <a:pt x="493551" y="1897893"/>
                </a:lnTo>
                <a:lnTo>
                  <a:pt x="532688" y="1920432"/>
                </a:lnTo>
                <a:lnTo>
                  <a:pt x="572888" y="1941269"/>
                </a:lnTo>
                <a:lnTo>
                  <a:pt x="614103" y="1960354"/>
                </a:lnTo>
                <a:lnTo>
                  <a:pt x="656284" y="1977639"/>
                </a:lnTo>
                <a:lnTo>
                  <a:pt x="699381" y="1993075"/>
                </a:lnTo>
                <a:lnTo>
                  <a:pt x="743346" y="2006611"/>
                </a:lnTo>
                <a:lnTo>
                  <a:pt x="788130" y="2018200"/>
                </a:lnTo>
                <a:lnTo>
                  <a:pt x="833682" y="2027792"/>
                </a:lnTo>
                <a:lnTo>
                  <a:pt x="879955" y="2035337"/>
                </a:lnTo>
                <a:lnTo>
                  <a:pt x="926899" y="2040788"/>
                </a:lnTo>
                <a:lnTo>
                  <a:pt x="974465" y="2044094"/>
                </a:lnTo>
                <a:lnTo>
                  <a:pt x="1022603" y="2045207"/>
                </a:lnTo>
                <a:lnTo>
                  <a:pt x="1070742" y="2044094"/>
                </a:lnTo>
                <a:lnTo>
                  <a:pt x="1118308" y="2040788"/>
                </a:lnTo>
                <a:lnTo>
                  <a:pt x="1165252" y="2035337"/>
                </a:lnTo>
                <a:lnTo>
                  <a:pt x="1211525" y="2027792"/>
                </a:lnTo>
                <a:lnTo>
                  <a:pt x="1257077" y="2018200"/>
                </a:lnTo>
                <a:lnTo>
                  <a:pt x="1301861" y="2006611"/>
                </a:lnTo>
                <a:lnTo>
                  <a:pt x="1345826" y="1993075"/>
                </a:lnTo>
                <a:lnTo>
                  <a:pt x="1388923" y="1977639"/>
                </a:lnTo>
                <a:lnTo>
                  <a:pt x="1431104" y="1960354"/>
                </a:lnTo>
                <a:lnTo>
                  <a:pt x="1472319" y="1941269"/>
                </a:lnTo>
                <a:lnTo>
                  <a:pt x="1512519" y="1920432"/>
                </a:lnTo>
                <a:lnTo>
                  <a:pt x="1551656" y="1897893"/>
                </a:lnTo>
                <a:lnTo>
                  <a:pt x="1589679" y="1873701"/>
                </a:lnTo>
                <a:lnTo>
                  <a:pt x="1626540" y="1847904"/>
                </a:lnTo>
                <a:lnTo>
                  <a:pt x="1662190" y="1820553"/>
                </a:lnTo>
                <a:lnTo>
                  <a:pt x="1696580" y="1791696"/>
                </a:lnTo>
                <a:lnTo>
                  <a:pt x="1729660" y="1761382"/>
                </a:lnTo>
                <a:lnTo>
                  <a:pt x="1761382" y="1729660"/>
                </a:lnTo>
                <a:lnTo>
                  <a:pt x="1791696" y="1696580"/>
                </a:lnTo>
                <a:lnTo>
                  <a:pt x="1820553" y="1662190"/>
                </a:lnTo>
                <a:lnTo>
                  <a:pt x="1847904" y="1626540"/>
                </a:lnTo>
                <a:lnTo>
                  <a:pt x="1873701" y="1589679"/>
                </a:lnTo>
                <a:lnTo>
                  <a:pt x="1897893" y="1551656"/>
                </a:lnTo>
                <a:lnTo>
                  <a:pt x="1920432" y="1512519"/>
                </a:lnTo>
                <a:lnTo>
                  <a:pt x="1941269" y="1472319"/>
                </a:lnTo>
                <a:lnTo>
                  <a:pt x="1960354" y="1431104"/>
                </a:lnTo>
                <a:lnTo>
                  <a:pt x="1977639" y="1388923"/>
                </a:lnTo>
                <a:lnTo>
                  <a:pt x="1993075" y="1345826"/>
                </a:lnTo>
                <a:lnTo>
                  <a:pt x="2006611" y="1301861"/>
                </a:lnTo>
                <a:lnTo>
                  <a:pt x="2018200" y="1257077"/>
                </a:lnTo>
                <a:lnTo>
                  <a:pt x="2027792" y="1211525"/>
                </a:lnTo>
                <a:lnTo>
                  <a:pt x="2035337" y="1165252"/>
                </a:lnTo>
                <a:lnTo>
                  <a:pt x="2040788" y="1118308"/>
                </a:lnTo>
                <a:lnTo>
                  <a:pt x="2044094" y="1070742"/>
                </a:lnTo>
                <a:lnTo>
                  <a:pt x="2045207" y="1022603"/>
                </a:lnTo>
                <a:lnTo>
                  <a:pt x="2044094" y="974465"/>
                </a:lnTo>
                <a:lnTo>
                  <a:pt x="2040788" y="926899"/>
                </a:lnTo>
                <a:lnTo>
                  <a:pt x="2035337" y="879955"/>
                </a:lnTo>
                <a:lnTo>
                  <a:pt x="2027792" y="833682"/>
                </a:lnTo>
                <a:lnTo>
                  <a:pt x="2018200" y="788130"/>
                </a:lnTo>
                <a:lnTo>
                  <a:pt x="2006611" y="743346"/>
                </a:lnTo>
                <a:lnTo>
                  <a:pt x="1993075" y="699381"/>
                </a:lnTo>
                <a:lnTo>
                  <a:pt x="1977639" y="656284"/>
                </a:lnTo>
                <a:lnTo>
                  <a:pt x="1960354" y="614103"/>
                </a:lnTo>
                <a:lnTo>
                  <a:pt x="1941269" y="572888"/>
                </a:lnTo>
                <a:lnTo>
                  <a:pt x="1920432" y="532688"/>
                </a:lnTo>
                <a:lnTo>
                  <a:pt x="1897893" y="493551"/>
                </a:lnTo>
                <a:lnTo>
                  <a:pt x="1873701" y="455528"/>
                </a:lnTo>
                <a:lnTo>
                  <a:pt x="1847904" y="418667"/>
                </a:lnTo>
                <a:lnTo>
                  <a:pt x="1820553" y="383017"/>
                </a:lnTo>
                <a:lnTo>
                  <a:pt x="1791696" y="348627"/>
                </a:lnTo>
                <a:lnTo>
                  <a:pt x="1761382" y="315547"/>
                </a:lnTo>
                <a:lnTo>
                  <a:pt x="1729660" y="283825"/>
                </a:lnTo>
                <a:lnTo>
                  <a:pt x="1696580" y="253511"/>
                </a:lnTo>
                <a:lnTo>
                  <a:pt x="1662190" y="224654"/>
                </a:lnTo>
                <a:lnTo>
                  <a:pt x="1626540" y="197303"/>
                </a:lnTo>
                <a:lnTo>
                  <a:pt x="1589679" y="171506"/>
                </a:lnTo>
                <a:lnTo>
                  <a:pt x="1551656" y="147314"/>
                </a:lnTo>
                <a:lnTo>
                  <a:pt x="1512519" y="124775"/>
                </a:lnTo>
                <a:lnTo>
                  <a:pt x="1472319" y="103938"/>
                </a:lnTo>
                <a:lnTo>
                  <a:pt x="1431104" y="84853"/>
                </a:lnTo>
                <a:lnTo>
                  <a:pt x="1388923" y="67568"/>
                </a:lnTo>
                <a:lnTo>
                  <a:pt x="1345826" y="52132"/>
                </a:lnTo>
                <a:lnTo>
                  <a:pt x="1301861" y="38596"/>
                </a:lnTo>
                <a:lnTo>
                  <a:pt x="1257077" y="27007"/>
                </a:lnTo>
                <a:lnTo>
                  <a:pt x="1211525" y="17415"/>
                </a:lnTo>
                <a:lnTo>
                  <a:pt x="1165252" y="9870"/>
                </a:lnTo>
                <a:lnTo>
                  <a:pt x="1118308" y="4419"/>
                </a:lnTo>
                <a:lnTo>
                  <a:pt x="1070742" y="1113"/>
                </a:lnTo>
                <a:lnTo>
                  <a:pt x="10226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12258" y="4638294"/>
            <a:ext cx="2045335" cy="2045335"/>
          </a:xfrm>
          <a:custGeom>
            <a:avLst/>
            <a:gdLst/>
            <a:ahLst/>
            <a:cxnLst/>
            <a:rect l="l" t="t" r="r" b="b"/>
            <a:pathLst>
              <a:path w="2045335" h="2045334">
                <a:moveTo>
                  <a:pt x="0" y="1022603"/>
                </a:moveTo>
                <a:lnTo>
                  <a:pt x="1113" y="974465"/>
                </a:lnTo>
                <a:lnTo>
                  <a:pt x="4419" y="926899"/>
                </a:lnTo>
                <a:lnTo>
                  <a:pt x="9870" y="879955"/>
                </a:lnTo>
                <a:lnTo>
                  <a:pt x="17415" y="833682"/>
                </a:lnTo>
                <a:lnTo>
                  <a:pt x="27007" y="788130"/>
                </a:lnTo>
                <a:lnTo>
                  <a:pt x="38596" y="743346"/>
                </a:lnTo>
                <a:lnTo>
                  <a:pt x="52132" y="699381"/>
                </a:lnTo>
                <a:lnTo>
                  <a:pt x="67568" y="656284"/>
                </a:lnTo>
                <a:lnTo>
                  <a:pt x="84853" y="614103"/>
                </a:lnTo>
                <a:lnTo>
                  <a:pt x="103938" y="572888"/>
                </a:lnTo>
                <a:lnTo>
                  <a:pt x="124775" y="532688"/>
                </a:lnTo>
                <a:lnTo>
                  <a:pt x="147314" y="493551"/>
                </a:lnTo>
                <a:lnTo>
                  <a:pt x="171506" y="455528"/>
                </a:lnTo>
                <a:lnTo>
                  <a:pt x="197303" y="418667"/>
                </a:lnTo>
                <a:lnTo>
                  <a:pt x="224654" y="383017"/>
                </a:lnTo>
                <a:lnTo>
                  <a:pt x="253511" y="348627"/>
                </a:lnTo>
                <a:lnTo>
                  <a:pt x="283825" y="315547"/>
                </a:lnTo>
                <a:lnTo>
                  <a:pt x="315547" y="283825"/>
                </a:lnTo>
                <a:lnTo>
                  <a:pt x="348627" y="253511"/>
                </a:lnTo>
                <a:lnTo>
                  <a:pt x="383017" y="224654"/>
                </a:lnTo>
                <a:lnTo>
                  <a:pt x="418667" y="197303"/>
                </a:lnTo>
                <a:lnTo>
                  <a:pt x="455528" y="171506"/>
                </a:lnTo>
                <a:lnTo>
                  <a:pt x="493551" y="147314"/>
                </a:lnTo>
                <a:lnTo>
                  <a:pt x="532688" y="124775"/>
                </a:lnTo>
                <a:lnTo>
                  <a:pt x="572888" y="103938"/>
                </a:lnTo>
                <a:lnTo>
                  <a:pt x="614103" y="84853"/>
                </a:lnTo>
                <a:lnTo>
                  <a:pt x="656284" y="67568"/>
                </a:lnTo>
                <a:lnTo>
                  <a:pt x="699381" y="52132"/>
                </a:lnTo>
                <a:lnTo>
                  <a:pt x="743346" y="38596"/>
                </a:lnTo>
                <a:lnTo>
                  <a:pt x="788130" y="27007"/>
                </a:lnTo>
                <a:lnTo>
                  <a:pt x="833682" y="17415"/>
                </a:lnTo>
                <a:lnTo>
                  <a:pt x="879955" y="9870"/>
                </a:lnTo>
                <a:lnTo>
                  <a:pt x="926899" y="4419"/>
                </a:lnTo>
                <a:lnTo>
                  <a:pt x="974465" y="1113"/>
                </a:lnTo>
                <a:lnTo>
                  <a:pt x="1022603" y="0"/>
                </a:lnTo>
                <a:lnTo>
                  <a:pt x="1070742" y="1113"/>
                </a:lnTo>
                <a:lnTo>
                  <a:pt x="1118308" y="4419"/>
                </a:lnTo>
                <a:lnTo>
                  <a:pt x="1165252" y="9870"/>
                </a:lnTo>
                <a:lnTo>
                  <a:pt x="1211525" y="17415"/>
                </a:lnTo>
                <a:lnTo>
                  <a:pt x="1257077" y="27007"/>
                </a:lnTo>
                <a:lnTo>
                  <a:pt x="1301861" y="38596"/>
                </a:lnTo>
                <a:lnTo>
                  <a:pt x="1345826" y="52132"/>
                </a:lnTo>
                <a:lnTo>
                  <a:pt x="1388923" y="67568"/>
                </a:lnTo>
                <a:lnTo>
                  <a:pt x="1431104" y="84853"/>
                </a:lnTo>
                <a:lnTo>
                  <a:pt x="1472319" y="103938"/>
                </a:lnTo>
                <a:lnTo>
                  <a:pt x="1512519" y="124775"/>
                </a:lnTo>
                <a:lnTo>
                  <a:pt x="1551656" y="147314"/>
                </a:lnTo>
                <a:lnTo>
                  <a:pt x="1589679" y="171506"/>
                </a:lnTo>
                <a:lnTo>
                  <a:pt x="1626540" y="197303"/>
                </a:lnTo>
                <a:lnTo>
                  <a:pt x="1662190" y="224654"/>
                </a:lnTo>
                <a:lnTo>
                  <a:pt x="1696580" y="253511"/>
                </a:lnTo>
                <a:lnTo>
                  <a:pt x="1729660" y="283825"/>
                </a:lnTo>
                <a:lnTo>
                  <a:pt x="1761382" y="315547"/>
                </a:lnTo>
                <a:lnTo>
                  <a:pt x="1791696" y="348627"/>
                </a:lnTo>
                <a:lnTo>
                  <a:pt x="1820553" y="383017"/>
                </a:lnTo>
                <a:lnTo>
                  <a:pt x="1847904" y="418667"/>
                </a:lnTo>
                <a:lnTo>
                  <a:pt x="1873701" y="455528"/>
                </a:lnTo>
                <a:lnTo>
                  <a:pt x="1897893" y="493551"/>
                </a:lnTo>
                <a:lnTo>
                  <a:pt x="1920432" y="532688"/>
                </a:lnTo>
                <a:lnTo>
                  <a:pt x="1941269" y="572888"/>
                </a:lnTo>
                <a:lnTo>
                  <a:pt x="1960354" y="614103"/>
                </a:lnTo>
                <a:lnTo>
                  <a:pt x="1977639" y="656284"/>
                </a:lnTo>
                <a:lnTo>
                  <a:pt x="1993075" y="699381"/>
                </a:lnTo>
                <a:lnTo>
                  <a:pt x="2006611" y="743346"/>
                </a:lnTo>
                <a:lnTo>
                  <a:pt x="2018200" y="788130"/>
                </a:lnTo>
                <a:lnTo>
                  <a:pt x="2027792" y="833682"/>
                </a:lnTo>
                <a:lnTo>
                  <a:pt x="2035337" y="879955"/>
                </a:lnTo>
                <a:lnTo>
                  <a:pt x="2040788" y="926899"/>
                </a:lnTo>
                <a:lnTo>
                  <a:pt x="2044094" y="974465"/>
                </a:lnTo>
                <a:lnTo>
                  <a:pt x="2045207" y="1022603"/>
                </a:lnTo>
                <a:lnTo>
                  <a:pt x="2044094" y="1070742"/>
                </a:lnTo>
                <a:lnTo>
                  <a:pt x="2040788" y="1118308"/>
                </a:lnTo>
                <a:lnTo>
                  <a:pt x="2035337" y="1165252"/>
                </a:lnTo>
                <a:lnTo>
                  <a:pt x="2027792" y="1211525"/>
                </a:lnTo>
                <a:lnTo>
                  <a:pt x="2018200" y="1257077"/>
                </a:lnTo>
                <a:lnTo>
                  <a:pt x="2006611" y="1301861"/>
                </a:lnTo>
                <a:lnTo>
                  <a:pt x="1993075" y="1345826"/>
                </a:lnTo>
                <a:lnTo>
                  <a:pt x="1977639" y="1388923"/>
                </a:lnTo>
                <a:lnTo>
                  <a:pt x="1960354" y="1431104"/>
                </a:lnTo>
                <a:lnTo>
                  <a:pt x="1941269" y="1472319"/>
                </a:lnTo>
                <a:lnTo>
                  <a:pt x="1920432" y="1512519"/>
                </a:lnTo>
                <a:lnTo>
                  <a:pt x="1897893" y="1551656"/>
                </a:lnTo>
                <a:lnTo>
                  <a:pt x="1873701" y="1589679"/>
                </a:lnTo>
                <a:lnTo>
                  <a:pt x="1847904" y="1626540"/>
                </a:lnTo>
                <a:lnTo>
                  <a:pt x="1820553" y="1662190"/>
                </a:lnTo>
                <a:lnTo>
                  <a:pt x="1791696" y="1696580"/>
                </a:lnTo>
                <a:lnTo>
                  <a:pt x="1761382" y="1729660"/>
                </a:lnTo>
                <a:lnTo>
                  <a:pt x="1729660" y="1761382"/>
                </a:lnTo>
                <a:lnTo>
                  <a:pt x="1696580" y="1791696"/>
                </a:lnTo>
                <a:lnTo>
                  <a:pt x="1662190" y="1820553"/>
                </a:lnTo>
                <a:lnTo>
                  <a:pt x="1626540" y="1847904"/>
                </a:lnTo>
                <a:lnTo>
                  <a:pt x="1589679" y="1873701"/>
                </a:lnTo>
                <a:lnTo>
                  <a:pt x="1551656" y="1897893"/>
                </a:lnTo>
                <a:lnTo>
                  <a:pt x="1512519" y="1920432"/>
                </a:lnTo>
                <a:lnTo>
                  <a:pt x="1472319" y="1941269"/>
                </a:lnTo>
                <a:lnTo>
                  <a:pt x="1431104" y="1960354"/>
                </a:lnTo>
                <a:lnTo>
                  <a:pt x="1388923" y="1977639"/>
                </a:lnTo>
                <a:lnTo>
                  <a:pt x="1345826" y="1993075"/>
                </a:lnTo>
                <a:lnTo>
                  <a:pt x="1301861" y="2006611"/>
                </a:lnTo>
                <a:lnTo>
                  <a:pt x="1257077" y="2018200"/>
                </a:lnTo>
                <a:lnTo>
                  <a:pt x="1211525" y="2027792"/>
                </a:lnTo>
                <a:lnTo>
                  <a:pt x="1165252" y="2035337"/>
                </a:lnTo>
                <a:lnTo>
                  <a:pt x="1118308" y="2040788"/>
                </a:lnTo>
                <a:lnTo>
                  <a:pt x="1070742" y="2044094"/>
                </a:lnTo>
                <a:lnTo>
                  <a:pt x="1022603" y="2045207"/>
                </a:lnTo>
                <a:lnTo>
                  <a:pt x="974465" y="2044094"/>
                </a:lnTo>
                <a:lnTo>
                  <a:pt x="926899" y="2040788"/>
                </a:lnTo>
                <a:lnTo>
                  <a:pt x="879955" y="2035337"/>
                </a:lnTo>
                <a:lnTo>
                  <a:pt x="833682" y="2027792"/>
                </a:lnTo>
                <a:lnTo>
                  <a:pt x="788130" y="2018200"/>
                </a:lnTo>
                <a:lnTo>
                  <a:pt x="743346" y="2006611"/>
                </a:lnTo>
                <a:lnTo>
                  <a:pt x="699381" y="1993075"/>
                </a:lnTo>
                <a:lnTo>
                  <a:pt x="656284" y="1977639"/>
                </a:lnTo>
                <a:lnTo>
                  <a:pt x="614103" y="1960354"/>
                </a:lnTo>
                <a:lnTo>
                  <a:pt x="572888" y="1941269"/>
                </a:lnTo>
                <a:lnTo>
                  <a:pt x="532688" y="1920432"/>
                </a:lnTo>
                <a:lnTo>
                  <a:pt x="493551" y="1897893"/>
                </a:lnTo>
                <a:lnTo>
                  <a:pt x="455528" y="1873701"/>
                </a:lnTo>
                <a:lnTo>
                  <a:pt x="418667" y="1847904"/>
                </a:lnTo>
                <a:lnTo>
                  <a:pt x="383017" y="1820553"/>
                </a:lnTo>
                <a:lnTo>
                  <a:pt x="348627" y="1791696"/>
                </a:lnTo>
                <a:lnTo>
                  <a:pt x="315547" y="1761382"/>
                </a:lnTo>
                <a:lnTo>
                  <a:pt x="283825" y="1729660"/>
                </a:lnTo>
                <a:lnTo>
                  <a:pt x="253511" y="1696580"/>
                </a:lnTo>
                <a:lnTo>
                  <a:pt x="224654" y="1662190"/>
                </a:lnTo>
                <a:lnTo>
                  <a:pt x="197303" y="1626540"/>
                </a:lnTo>
                <a:lnTo>
                  <a:pt x="171506" y="1589679"/>
                </a:lnTo>
                <a:lnTo>
                  <a:pt x="147314" y="1551656"/>
                </a:lnTo>
                <a:lnTo>
                  <a:pt x="124775" y="1512519"/>
                </a:lnTo>
                <a:lnTo>
                  <a:pt x="103938" y="1472319"/>
                </a:lnTo>
                <a:lnTo>
                  <a:pt x="84853" y="1431104"/>
                </a:lnTo>
                <a:lnTo>
                  <a:pt x="67568" y="1388923"/>
                </a:lnTo>
                <a:lnTo>
                  <a:pt x="52132" y="1345826"/>
                </a:lnTo>
                <a:lnTo>
                  <a:pt x="38596" y="1301861"/>
                </a:lnTo>
                <a:lnTo>
                  <a:pt x="27007" y="1257077"/>
                </a:lnTo>
                <a:lnTo>
                  <a:pt x="17415" y="1211525"/>
                </a:lnTo>
                <a:lnTo>
                  <a:pt x="9870" y="1165252"/>
                </a:lnTo>
                <a:lnTo>
                  <a:pt x="4419" y="1118308"/>
                </a:lnTo>
                <a:lnTo>
                  <a:pt x="1113" y="1070742"/>
                </a:lnTo>
                <a:lnTo>
                  <a:pt x="0" y="102260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422138" y="4732146"/>
            <a:ext cx="1423670" cy="177228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marR="5080" algn="ctr">
              <a:lnSpc>
                <a:spcPct val="86000"/>
              </a:lnSpc>
              <a:spcBef>
                <a:spcPts val="630"/>
              </a:spcBef>
            </a:pPr>
            <a:r>
              <a:rPr sz="32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JKP</a:t>
            </a:r>
            <a:r>
              <a:rPr sz="3200" spc="-2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dari  Luar  Daerah  Pabean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94760" y="3956303"/>
            <a:ext cx="1464564" cy="1193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37558" y="3978528"/>
            <a:ext cx="1384300" cy="1113790"/>
          </a:xfrm>
          <a:custGeom>
            <a:avLst/>
            <a:gdLst/>
            <a:ahLst/>
            <a:cxnLst/>
            <a:rect l="l" t="t" r="r" b="b"/>
            <a:pathLst>
              <a:path w="1384300" h="1113789">
                <a:moveTo>
                  <a:pt x="200660" y="0"/>
                </a:moveTo>
                <a:lnTo>
                  <a:pt x="0" y="286512"/>
                </a:lnTo>
                <a:lnTo>
                  <a:pt x="1044956" y="1018159"/>
                </a:lnTo>
                <a:lnTo>
                  <a:pt x="978154" y="1113663"/>
                </a:lnTo>
                <a:lnTo>
                  <a:pt x="1384045" y="1042035"/>
                </a:lnTo>
                <a:lnTo>
                  <a:pt x="1329271" y="731647"/>
                </a:lnTo>
                <a:lnTo>
                  <a:pt x="1245616" y="731647"/>
                </a:lnTo>
                <a:lnTo>
                  <a:pt x="200660" y="0"/>
                </a:lnTo>
                <a:close/>
              </a:path>
              <a:path w="1384300" h="1113789">
                <a:moveTo>
                  <a:pt x="1312418" y="636143"/>
                </a:moveTo>
                <a:lnTo>
                  <a:pt x="1245616" y="731647"/>
                </a:lnTo>
                <a:lnTo>
                  <a:pt x="1329271" y="731647"/>
                </a:lnTo>
                <a:lnTo>
                  <a:pt x="1312418" y="636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59024" y="3044951"/>
            <a:ext cx="2154936" cy="2189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28544" y="3057144"/>
            <a:ext cx="2208276" cy="25359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20746" y="3086861"/>
            <a:ext cx="2036445" cy="2071370"/>
          </a:xfrm>
          <a:custGeom>
            <a:avLst/>
            <a:gdLst/>
            <a:ahLst/>
            <a:cxnLst/>
            <a:rect l="l" t="t" r="r" b="b"/>
            <a:pathLst>
              <a:path w="2036445" h="2071370">
                <a:moveTo>
                  <a:pt x="1832483" y="0"/>
                </a:moveTo>
                <a:lnTo>
                  <a:pt x="203581" y="0"/>
                </a:lnTo>
                <a:lnTo>
                  <a:pt x="156914" y="5378"/>
                </a:lnTo>
                <a:lnTo>
                  <a:pt x="114068" y="20699"/>
                </a:lnTo>
                <a:lnTo>
                  <a:pt x="76268" y="44736"/>
                </a:lnTo>
                <a:lnTo>
                  <a:pt x="44736" y="76268"/>
                </a:lnTo>
                <a:lnTo>
                  <a:pt x="20699" y="114068"/>
                </a:lnTo>
                <a:lnTo>
                  <a:pt x="5378" y="156914"/>
                </a:lnTo>
                <a:lnTo>
                  <a:pt x="0" y="203580"/>
                </a:lnTo>
                <a:lnTo>
                  <a:pt x="0" y="1867535"/>
                </a:lnTo>
                <a:lnTo>
                  <a:pt x="5378" y="1914201"/>
                </a:lnTo>
                <a:lnTo>
                  <a:pt x="20699" y="1957047"/>
                </a:lnTo>
                <a:lnTo>
                  <a:pt x="44736" y="1994847"/>
                </a:lnTo>
                <a:lnTo>
                  <a:pt x="76268" y="2026379"/>
                </a:lnTo>
                <a:lnTo>
                  <a:pt x="114068" y="2050416"/>
                </a:lnTo>
                <a:lnTo>
                  <a:pt x="156914" y="2065737"/>
                </a:lnTo>
                <a:lnTo>
                  <a:pt x="203581" y="2071115"/>
                </a:lnTo>
                <a:lnTo>
                  <a:pt x="1832483" y="2071115"/>
                </a:lnTo>
                <a:lnTo>
                  <a:pt x="1879149" y="2065737"/>
                </a:lnTo>
                <a:lnTo>
                  <a:pt x="1921995" y="2050416"/>
                </a:lnTo>
                <a:lnTo>
                  <a:pt x="1959795" y="2026379"/>
                </a:lnTo>
                <a:lnTo>
                  <a:pt x="1991327" y="1994847"/>
                </a:lnTo>
                <a:lnTo>
                  <a:pt x="2015364" y="1957047"/>
                </a:lnTo>
                <a:lnTo>
                  <a:pt x="2030685" y="1914201"/>
                </a:lnTo>
                <a:lnTo>
                  <a:pt x="2036064" y="1867535"/>
                </a:lnTo>
                <a:lnTo>
                  <a:pt x="2036064" y="203580"/>
                </a:lnTo>
                <a:lnTo>
                  <a:pt x="2030685" y="156914"/>
                </a:lnTo>
                <a:lnTo>
                  <a:pt x="2015364" y="114068"/>
                </a:lnTo>
                <a:lnTo>
                  <a:pt x="1991327" y="76268"/>
                </a:lnTo>
                <a:lnTo>
                  <a:pt x="1959795" y="44736"/>
                </a:lnTo>
                <a:lnTo>
                  <a:pt x="1921995" y="20699"/>
                </a:lnTo>
                <a:lnTo>
                  <a:pt x="1879149" y="5378"/>
                </a:lnTo>
                <a:lnTo>
                  <a:pt x="18324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20746" y="3086861"/>
            <a:ext cx="2036445" cy="2071370"/>
          </a:xfrm>
          <a:custGeom>
            <a:avLst/>
            <a:gdLst/>
            <a:ahLst/>
            <a:cxnLst/>
            <a:rect l="l" t="t" r="r" b="b"/>
            <a:pathLst>
              <a:path w="2036445" h="2071370">
                <a:moveTo>
                  <a:pt x="0" y="203580"/>
                </a:moveTo>
                <a:lnTo>
                  <a:pt x="5378" y="156914"/>
                </a:lnTo>
                <a:lnTo>
                  <a:pt x="20699" y="114068"/>
                </a:lnTo>
                <a:lnTo>
                  <a:pt x="44736" y="76268"/>
                </a:lnTo>
                <a:lnTo>
                  <a:pt x="76268" y="44736"/>
                </a:lnTo>
                <a:lnTo>
                  <a:pt x="114068" y="20699"/>
                </a:lnTo>
                <a:lnTo>
                  <a:pt x="156914" y="5378"/>
                </a:lnTo>
                <a:lnTo>
                  <a:pt x="203581" y="0"/>
                </a:lnTo>
                <a:lnTo>
                  <a:pt x="1832483" y="0"/>
                </a:lnTo>
                <a:lnTo>
                  <a:pt x="1879149" y="5378"/>
                </a:lnTo>
                <a:lnTo>
                  <a:pt x="1921995" y="20699"/>
                </a:lnTo>
                <a:lnTo>
                  <a:pt x="1959795" y="44736"/>
                </a:lnTo>
                <a:lnTo>
                  <a:pt x="1991327" y="76268"/>
                </a:lnTo>
                <a:lnTo>
                  <a:pt x="2015364" y="114068"/>
                </a:lnTo>
                <a:lnTo>
                  <a:pt x="2030685" y="156914"/>
                </a:lnTo>
                <a:lnTo>
                  <a:pt x="2036064" y="203580"/>
                </a:lnTo>
                <a:lnTo>
                  <a:pt x="2036064" y="1867535"/>
                </a:lnTo>
                <a:lnTo>
                  <a:pt x="2030685" y="1914201"/>
                </a:lnTo>
                <a:lnTo>
                  <a:pt x="2015364" y="1957047"/>
                </a:lnTo>
                <a:lnTo>
                  <a:pt x="1991327" y="1994847"/>
                </a:lnTo>
                <a:lnTo>
                  <a:pt x="1959795" y="2026379"/>
                </a:lnTo>
                <a:lnTo>
                  <a:pt x="1921995" y="2050416"/>
                </a:lnTo>
                <a:lnTo>
                  <a:pt x="1879149" y="2065737"/>
                </a:lnTo>
                <a:lnTo>
                  <a:pt x="1832483" y="2071115"/>
                </a:lnTo>
                <a:lnTo>
                  <a:pt x="203581" y="2071115"/>
                </a:lnTo>
                <a:lnTo>
                  <a:pt x="156914" y="2065737"/>
                </a:lnTo>
                <a:lnTo>
                  <a:pt x="114068" y="2050416"/>
                </a:lnTo>
                <a:lnTo>
                  <a:pt x="76268" y="2026379"/>
                </a:lnTo>
                <a:lnTo>
                  <a:pt x="44736" y="1994847"/>
                </a:lnTo>
                <a:lnTo>
                  <a:pt x="20699" y="1957047"/>
                </a:lnTo>
                <a:lnTo>
                  <a:pt x="5378" y="1914201"/>
                </a:lnTo>
                <a:lnTo>
                  <a:pt x="0" y="1867535"/>
                </a:lnTo>
                <a:lnTo>
                  <a:pt x="0" y="20358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005455" y="3124326"/>
            <a:ext cx="1860550" cy="226949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86000"/>
              </a:lnSpc>
              <a:spcBef>
                <a:spcPts val="430"/>
              </a:spcBef>
            </a:pP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melekat</a:t>
            </a:r>
            <a:r>
              <a:rPr sz="2000" spc="-7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pada  benda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tak 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bergerak di  daerah</a:t>
            </a:r>
            <a:r>
              <a:rPr sz="20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pabean.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241300" marR="304800" indent="-228600">
              <a:lnSpc>
                <a:spcPct val="86000"/>
              </a:lnSpc>
              <a:spcBef>
                <a:spcPts val="795"/>
              </a:spcBef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Contoh:</a:t>
            </a:r>
            <a:r>
              <a:rPr sz="2000" spc="-9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 desain  konstruksi  bangunan.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00344" y="2955035"/>
            <a:ext cx="662939" cy="16489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43015" y="2977895"/>
            <a:ext cx="582295" cy="1568450"/>
          </a:xfrm>
          <a:custGeom>
            <a:avLst/>
            <a:gdLst/>
            <a:ahLst/>
            <a:cxnLst/>
            <a:rect l="l" t="t" r="r" b="b"/>
            <a:pathLst>
              <a:path w="582295" h="1568450">
                <a:moveTo>
                  <a:pt x="582168" y="1277111"/>
                </a:moveTo>
                <a:lnTo>
                  <a:pt x="0" y="1277111"/>
                </a:lnTo>
                <a:lnTo>
                  <a:pt x="291084" y="1568195"/>
                </a:lnTo>
                <a:lnTo>
                  <a:pt x="582168" y="1277111"/>
                </a:lnTo>
                <a:close/>
              </a:path>
              <a:path w="582295" h="1568450">
                <a:moveTo>
                  <a:pt x="465709" y="0"/>
                </a:moveTo>
                <a:lnTo>
                  <a:pt x="116459" y="0"/>
                </a:lnTo>
                <a:lnTo>
                  <a:pt x="116459" y="1277111"/>
                </a:lnTo>
                <a:lnTo>
                  <a:pt x="465709" y="1277111"/>
                </a:lnTo>
                <a:lnTo>
                  <a:pt x="465709" y="0"/>
                </a:lnTo>
                <a:close/>
              </a:path>
            </a:pathLst>
          </a:custGeom>
          <a:solidFill>
            <a:srgbClr val="7C7C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55108" y="1901951"/>
            <a:ext cx="2154936" cy="2189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24628" y="1914144"/>
            <a:ext cx="2208276" cy="22722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116829" y="1943861"/>
            <a:ext cx="2036445" cy="2071370"/>
          </a:xfrm>
          <a:custGeom>
            <a:avLst/>
            <a:gdLst/>
            <a:ahLst/>
            <a:cxnLst/>
            <a:rect l="l" t="t" r="r" b="b"/>
            <a:pathLst>
              <a:path w="2036445" h="2071370">
                <a:moveTo>
                  <a:pt x="1832483" y="0"/>
                </a:moveTo>
                <a:lnTo>
                  <a:pt x="203581" y="0"/>
                </a:lnTo>
                <a:lnTo>
                  <a:pt x="156914" y="5378"/>
                </a:lnTo>
                <a:lnTo>
                  <a:pt x="114068" y="20699"/>
                </a:lnTo>
                <a:lnTo>
                  <a:pt x="76268" y="44736"/>
                </a:lnTo>
                <a:lnTo>
                  <a:pt x="44736" y="76268"/>
                </a:lnTo>
                <a:lnTo>
                  <a:pt x="20699" y="114068"/>
                </a:lnTo>
                <a:lnTo>
                  <a:pt x="5378" y="156914"/>
                </a:lnTo>
                <a:lnTo>
                  <a:pt x="0" y="203580"/>
                </a:lnTo>
                <a:lnTo>
                  <a:pt x="0" y="1867535"/>
                </a:lnTo>
                <a:lnTo>
                  <a:pt x="5378" y="1914201"/>
                </a:lnTo>
                <a:lnTo>
                  <a:pt x="20699" y="1957047"/>
                </a:lnTo>
                <a:lnTo>
                  <a:pt x="44736" y="1994847"/>
                </a:lnTo>
                <a:lnTo>
                  <a:pt x="76268" y="2026379"/>
                </a:lnTo>
                <a:lnTo>
                  <a:pt x="114068" y="2050416"/>
                </a:lnTo>
                <a:lnTo>
                  <a:pt x="156914" y="2065737"/>
                </a:lnTo>
                <a:lnTo>
                  <a:pt x="203581" y="2071115"/>
                </a:lnTo>
                <a:lnTo>
                  <a:pt x="1832483" y="2071115"/>
                </a:lnTo>
                <a:lnTo>
                  <a:pt x="1879149" y="2065737"/>
                </a:lnTo>
                <a:lnTo>
                  <a:pt x="1921995" y="2050416"/>
                </a:lnTo>
                <a:lnTo>
                  <a:pt x="1959795" y="2026379"/>
                </a:lnTo>
                <a:lnTo>
                  <a:pt x="1991327" y="1994847"/>
                </a:lnTo>
                <a:lnTo>
                  <a:pt x="2015364" y="1957047"/>
                </a:lnTo>
                <a:lnTo>
                  <a:pt x="2030685" y="1914201"/>
                </a:lnTo>
                <a:lnTo>
                  <a:pt x="2036064" y="1867535"/>
                </a:lnTo>
                <a:lnTo>
                  <a:pt x="2036064" y="203580"/>
                </a:lnTo>
                <a:lnTo>
                  <a:pt x="2030685" y="156914"/>
                </a:lnTo>
                <a:lnTo>
                  <a:pt x="2015364" y="114068"/>
                </a:lnTo>
                <a:lnTo>
                  <a:pt x="1991327" y="76268"/>
                </a:lnTo>
                <a:lnTo>
                  <a:pt x="1959795" y="44736"/>
                </a:lnTo>
                <a:lnTo>
                  <a:pt x="1921995" y="20699"/>
                </a:lnTo>
                <a:lnTo>
                  <a:pt x="1879149" y="5378"/>
                </a:lnTo>
                <a:lnTo>
                  <a:pt x="1832483" y="0"/>
                </a:lnTo>
                <a:close/>
              </a:path>
            </a:pathLst>
          </a:custGeom>
          <a:solidFill>
            <a:srgbClr val="7777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16829" y="1943861"/>
            <a:ext cx="2036445" cy="2071370"/>
          </a:xfrm>
          <a:custGeom>
            <a:avLst/>
            <a:gdLst/>
            <a:ahLst/>
            <a:cxnLst/>
            <a:rect l="l" t="t" r="r" b="b"/>
            <a:pathLst>
              <a:path w="2036445" h="2071370">
                <a:moveTo>
                  <a:pt x="0" y="203580"/>
                </a:moveTo>
                <a:lnTo>
                  <a:pt x="5378" y="156914"/>
                </a:lnTo>
                <a:lnTo>
                  <a:pt x="20699" y="114068"/>
                </a:lnTo>
                <a:lnTo>
                  <a:pt x="44736" y="76268"/>
                </a:lnTo>
                <a:lnTo>
                  <a:pt x="76268" y="44736"/>
                </a:lnTo>
                <a:lnTo>
                  <a:pt x="114068" y="20699"/>
                </a:lnTo>
                <a:lnTo>
                  <a:pt x="156914" y="5378"/>
                </a:lnTo>
                <a:lnTo>
                  <a:pt x="203581" y="0"/>
                </a:lnTo>
                <a:lnTo>
                  <a:pt x="1832483" y="0"/>
                </a:lnTo>
                <a:lnTo>
                  <a:pt x="1879149" y="5378"/>
                </a:lnTo>
                <a:lnTo>
                  <a:pt x="1921995" y="20699"/>
                </a:lnTo>
                <a:lnTo>
                  <a:pt x="1959795" y="44736"/>
                </a:lnTo>
                <a:lnTo>
                  <a:pt x="1991327" y="76268"/>
                </a:lnTo>
                <a:lnTo>
                  <a:pt x="2015364" y="114068"/>
                </a:lnTo>
                <a:lnTo>
                  <a:pt x="2030685" y="156914"/>
                </a:lnTo>
                <a:lnTo>
                  <a:pt x="2036064" y="203580"/>
                </a:lnTo>
                <a:lnTo>
                  <a:pt x="2036064" y="1867535"/>
                </a:lnTo>
                <a:lnTo>
                  <a:pt x="2030685" y="1914201"/>
                </a:lnTo>
                <a:lnTo>
                  <a:pt x="2015364" y="1957047"/>
                </a:lnTo>
                <a:lnTo>
                  <a:pt x="1991327" y="1994847"/>
                </a:lnTo>
                <a:lnTo>
                  <a:pt x="1959795" y="2026379"/>
                </a:lnTo>
                <a:lnTo>
                  <a:pt x="1921995" y="2050416"/>
                </a:lnTo>
                <a:lnTo>
                  <a:pt x="1879149" y="2065737"/>
                </a:lnTo>
                <a:lnTo>
                  <a:pt x="1832483" y="2071115"/>
                </a:lnTo>
                <a:lnTo>
                  <a:pt x="203581" y="2071115"/>
                </a:lnTo>
                <a:lnTo>
                  <a:pt x="156914" y="2065737"/>
                </a:lnTo>
                <a:lnTo>
                  <a:pt x="114068" y="2050416"/>
                </a:lnTo>
                <a:lnTo>
                  <a:pt x="76268" y="2026379"/>
                </a:lnTo>
                <a:lnTo>
                  <a:pt x="44736" y="1994847"/>
                </a:lnTo>
                <a:lnTo>
                  <a:pt x="20699" y="1957047"/>
                </a:lnTo>
                <a:lnTo>
                  <a:pt x="5378" y="1914201"/>
                </a:lnTo>
                <a:lnTo>
                  <a:pt x="0" y="1867535"/>
                </a:lnTo>
                <a:lnTo>
                  <a:pt x="0" y="20358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202173" y="1980387"/>
            <a:ext cx="1860550" cy="12160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algn="just">
              <a:lnSpc>
                <a:spcPct val="86000"/>
              </a:lnSpc>
              <a:spcBef>
                <a:spcPts val="435"/>
              </a:spcBef>
            </a:pP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melekat</a:t>
            </a:r>
            <a:r>
              <a:rPr sz="20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pada  benda </a:t>
            </a:r>
            <a:r>
              <a:rPr sz="20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bergerak </a:t>
            </a:r>
            <a:r>
              <a:rPr sz="200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di 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daerah</a:t>
            </a:r>
            <a:r>
              <a:rPr sz="20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pabean.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241300" indent="-228600" algn="just">
              <a:lnSpc>
                <a:spcPct val="100000"/>
              </a:lnSpc>
              <a:spcBef>
                <a:spcPts val="480"/>
              </a:spcBef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Contoh:</a:t>
            </a:r>
            <a:r>
              <a:rPr sz="2000" spc="-4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30773" y="3134613"/>
            <a:ext cx="1100455" cy="84709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86000"/>
              </a:lnSpc>
              <a:spcBef>
                <a:spcPts val="430"/>
              </a:spcBef>
            </a:pP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pe</a:t>
            </a:r>
            <a:r>
              <a:rPr sz="200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sewaan  </a:t>
            </a:r>
            <a:r>
              <a:rPr sz="20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mesin  </a:t>
            </a:r>
            <a:r>
              <a:rPr sz="20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produksi.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004303" y="3956303"/>
            <a:ext cx="1464563" cy="11932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46595" y="3978528"/>
            <a:ext cx="1384300" cy="1113790"/>
          </a:xfrm>
          <a:custGeom>
            <a:avLst/>
            <a:gdLst/>
            <a:ahLst/>
            <a:cxnLst/>
            <a:rect l="l" t="t" r="r" b="b"/>
            <a:pathLst>
              <a:path w="1384300" h="1113789">
                <a:moveTo>
                  <a:pt x="71627" y="636143"/>
                </a:moveTo>
                <a:lnTo>
                  <a:pt x="0" y="1042035"/>
                </a:lnTo>
                <a:lnTo>
                  <a:pt x="405891" y="1113663"/>
                </a:lnTo>
                <a:lnTo>
                  <a:pt x="339089" y="1018159"/>
                </a:lnTo>
                <a:lnTo>
                  <a:pt x="748293" y="731647"/>
                </a:lnTo>
                <a:lnTo>
                  <a:pt x="138429" y="731647"/>
                </a:lnTo>
                <a:lnTo>
                  <a:pt x="71627" y="636143"/>
                </a:lnTo>
                <a:close/>
              </a:path>
              <a:path w="1384300" h="1113789">
                <a:moveTo>
                  <a:pt x="1183385" y="0"/>
                </a:moveTo>
                <a:lnTo>
                  <a:pt x="138429" y="731647"/>
                </a:lnTo>
                <a:lnTo>
                  <a:pt x="748293" y="731647"/>
                </a:lnTo>
                <a:lnTo>
                  <a:pt x="1384046" y="286512"/>
                </a:lnTo>
                <a:lnTo>
                  <a:pt x="1183385" y="0"/>
                </a:lnTo>
                <a:close/>
              </a:path>
            </a:pathLst>
          </a:custGeom>
          <a:solidFill>
            <a:srgbClr val="7C7C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251191" y="3044951"/>
            <a:ext cx="2154936" cy="2189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232903" y="3066288"/>
            <a:ext cx="2185416" cy="20513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312914" y="3086861"/>
            <a:ext cx="2036445" cy="2071370"/>
          </a:xfrm>
          <a:custGeom>
            <a:avLst/>
            <a:gdLst/>
            <a:ahLst/>
            <a:cxnLst/>
            <a:rect l="l" t="t" r="r" b="b"/>
            <a:pathLst>
              <a:path w="2036445" h="2071370">
                <a:moveTo>
                  <a:pt x="1832483" y="0"/>
                </a:moveTo>
                <a:lnTo>
                  <a:pt x="203581" y="0"/>
                </a:lnTo>
                <a:lnTo>
                  <a:pt x="156914" y="5378"/>
                </a:lnTo>
                <a:lnTo>
                  <a:pt x="114068" y="20699"/>
                </a:lnTo>
                <a:lnTo>
                  <a:pt x="76268" y="44736"/>
                </a:lnTo>
                <a:lnTo>
                  <a:pt x="44736" y="76268"/>
                </a:lnTo>
                <a:lnTo>
                  <a:pt x="20699" y="114068"/>
                </a:lnTo>
                <a:lnTo>
                  <a:pt x="5378" y="156914"/>
                </a:lnTo>
                <a:lnTo>
                  <a:pt x="0" y="203580"/>
                </a:lnTo>
                <a:lnTo>
                  <a:pt x="0" y="1867535"/>
                </a:lnTo>
                <a:lnTo>
                  <a:pt x="5378" y="1914201"/>
                </a:lnTo>
                <a:lnTo>
                  <a:pt x="20699" y="1957047"/>
                </a:lnTo>
                <a:lnTo>
                  <a:pt x="44736" y="1994847"/>
                </a:lnTo>
                <a:lnTo>
                  <a:pt x="76268" y="2026379"/>
                </a:lnTo>
                <a:lnTo>
                  <a:pt x="114068" y="2050416"/>
                </a:lnTo>
                <a:lnTo>
                  <a:pt x="156914" y="2065737"/>
                </a:lnTo>
                <a:lnTo>
                  <a:pt x="203581" y="2071115"/>
                </a:lnTo>
                <a:lnTo>
                  <a:pt x="1832483" y="2071115"/>
                </a:lnTo>
                <a:lnTo>
                  <a:pt x="1879149" y="2065737"/>
                </a:lnTo>
                <a:lnTo>
                  <a:pt x="1921995" y="2050416"/>
                </a:lnTo>
                <a:lnTo>
                  <a:pt x="1959795" y="2026379"/>
                </a:lnTo>
                <a:lnTo>
                  <a:pt x="1991327" y="1994847"/>
                </a:lnTo>
                <a:lnTo>
                  <a:pt x="2015364" y="1957047"/>
                </a:lnTo>
                <a:lnTo>
                  <a:pt x="2030685" y="1914201"/>
                </a:lnTo>
                <a:lnTo>
                  <a:pt x="2036064" y="1867535"/>
                </a:lnTo>
                <a:lnTo>
                  <a:pt x="2036064" y="203580"/>
                </a:lnTo>
                <a:lnTo>
                  <a:pt x="2030685" y="156914"/>
                </a:lnTo>
                <a:lnTo>
                  <a:pt x="2015364" y="114068"/>
                </a:lnTo>
                <a:lnTo>
                  <a:pt x="1991327" y="76268"/>
                </a:lnTo>
                <a:lnTo>
                  <a:pt x="1959795" y="44736"/>
                </a:lnTo>
                <a:lnTo>
                  <a:pt x="1921995" y="20699"/>
                </a:lnTo>
                <a:lnTo>
                  <a:pt x="1879149" y="5378"/>
                </a:lnTo>
                <a:lnTo>
                  <a:pt x="1832483" y="0"/>
                </a:lnTo>
                <a:close/>
              </a:path>
            </a:pathLst>
          </a:custGeom>
          <a:solidFill>
            <a:srgbClr val="7777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12914" y="3086861"/>
            <a:ext cx="2036445" cy="2071370"/>
          </a:xfrm>
          <a:custGeom>
            <a:avLst/>
            <a:gdLst/>
            <a:ahLst/>
            <a:cxnLst/>
            <a:rect l="l" t="t" r="r" b="b"/>
            <a:pathLst>
              <a:path w="2036445" h="2071370">
                <a:moveTo>
                  <a:pt x="0" y="203580"/>
                </a:moveTo>
                <a:lnTo>
                  <a:pt x="5378" y="156914"/>
                </a:lnTo>
                <a:lnTo>
                  <a:pt x="20699" y="114068"/>
                </a:lnTo>
                <a:lnTo>
                  <a:pt x="44736" y="76268"/>
                </a:lnTo>
                <a:lnTo>
                  <a:pt x="76268" y="44736"/>
                </a:lnTo>
                <a:lnTo>
                  <a:pt x="114068" y="20699"/>
                </a:lnTo>
                <a:lnTo>
                  <a:pt x="156914" y="5378"/>
                </a:lnTo>
                <a:lnTo>
                  <a:pt x="203581" y="0"/>
                </a:lnTo>
                <a:lnTo>
                  <a:pt x="1832483" y="0"/>
                </a:lnTo>
                <a:lnTo>
                  <a:pt x="1879149" y="5378"/>
                </a:lnTo>
                <a:lnTo>
                  <a:pt x="1921995" y="20699"/>
                </a:lnTo>
                <a:lnTo>
                  <a:pt x="1959795" y="44736"/>
                </a:lnTo>
                <a:lnTo>
                  <a:pt x="1991327" y="76268"/>
                </a:lnTo>
                <a:lnTo>
                  <a:pt x="2015364" y="114068"/>
                </a:lnTo>
                <a:lnTo>
                  <a:pt x="2030685" y="156914"/>
                </a:lnTo>
                <a:lnTo>
                  <a:pt x="2036064" y="203580"/>
                </a:lnTo>
                <a:lnTo>
                  <a:pt x="2036064" y="1867535"/>
                </a:lnTo>
                <a:lnTo>
                  <a:pt x="2030685" y="1914201"/>
                </a:lnTo>
                <a:lnTo>
                  <a:pt x="2015364" y="1957047"/>
                </a:lnTo>
                <a:lnTo>
                  <a:pt x="1991327" y="1994847"/>
                </a:lnTo>
                <a:lnTo>
                  <a:pt x="1959795" y="2026379"/>
                </a:lnTo>
                <a:lnTo>
                  <a:pt x="1921995" y="2050416"/>
                </a:lnTo>
                <a:lnTo>
                  <a:pt x="1879149" y="2065737"/>
                </a:lnTo>
                <a:lnTo>
                  <a:pt x="1832483" y="2071115"/>
                </a:lnTo>
                <a:lnTo>
                  <a:pt x="203581" y="2071115"/>
                </a:lnTo>
                <a:lnTo>
                  <a:pt x="156914" y="2065737"/>
                </a:lnTo>
                <a:lnTo>
                  <a:pt x="114068" y="2050416"/>
                </a:lnTo>
                <a:lnTo>
                  <a:pt x="76268" y="2026379"/>
                </a:lnTo>
                <a:lnTo>
                  <a:pt x="44736" y="1994847"/>
                </a:lnTo>
                <a:lnTo>
                  <a:pt x="20699" y="1957047"/>
                </a:lnTo>
                <a:lnTo>
                  <a:pt x="5378" y="1914201"/>
                </a:lnTo>
                <a:lnTo>
                  <a:pt x="0" y="1867535"/>
                </a:lnTo>
                <a:lnTo>
                  <a:pt x="0" y="20358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394828" y="3126181"/>
            <a:ext cx="1868170" cy="1810385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12700" marR="5080">
              <a:lnSpc>
                <a:spcPts val="1860"/>
              </a:lnSpc>
              <a:spcBef>
                <a:spcPts val="415"/>
              </a:spcBef>
            </a:pPr>
            <a:r>
              <a:rPr sz="1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</a:t>
            </a:r>
            <a:r>
              <a:rPr sz="1800" spc="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1800" spc="-1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dilakukan  </a:t>
            </a:r>
            <a:r>
              <a:rPr sz="1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secara </a:t>
            </a:r>
            <a:r>
              <a:rPr sz="18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di daerah  pabean.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84785" marR="500380" indent="-172085">
              <a:lnSpc>
                <a:spcPct val="86000"/>
              </a:lnSpc>
              <a:spcBef>
                <a:spcPts val="715"/>
              </a:spcBef>
              <a:buChar char="•"/>
              <a:tabLst>
                <a:tab pos="185420" algn="l"/>
              </a:tabLst>
            </a:pPr>
            <a:r>
              <a:rPr sz="18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Contoh:</a:t>
            </a:r>
            <a:r>
              <a:rPr sz="1800" spc="-8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 </a:t>
            </a:r>
            <a:r>
              <a:rPr sz="18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pengacara,  akuntan,  </a:t>
            </a:r>
            <a:r>
              <a:rPr sz="1800" i="1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surveyor</a:t>
            </a:r>
            <a:r>
              <a:rPr sz="1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4265" y="551129"/>
            <a:ext cx="667512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Jasa Tidak Dikenai PPN</a:t>
            </a:r>
            <a:r>
              <a:rPr sz="44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spc="-5" dirty="0">
                <a:latin typeface="Times New Roman" panose="02020603050405020304"/>
                <a:cs typeface="Times New Roman" panose="02020603050405020304"/>
              </a:rPr>
              <a:t>(1)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5013" y="1225422"/>
            <a:ext cx="228790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300" dirty="0">
                <a:latin typeface="Arial" panose="020B0604020202020204"/>
                <a:cs typeface="Arial" panose="020B0604020202020204"/>
              </a:rPr>
              <a:t>Pasal </a:t>
            </a:r>
            <a:r>
              <a:rPr sz="2000" b="1" spc="-340" dirty="0">
                <a:latin typeface="Arial" panose="020B0604020202020204"/>
                <a:cs typeface="Arial" panose="020B0604020202020204"/>
              </a:rPr>
              <a:t>4A </a:t>
            </a:r>
            <a:r>
              <a:rPr sz="2000" b="1" spc="-265" dirty="0">
                <a:latin typeface="Arial" panose="020B0604020202020204"/>
                <a:cs typeface="Arial" panose="020B0604020202020204"/>
              </a:rPr>
              <a:t>Ayat </a:t>
            </a:r>
            <a:r>
              <a:rPr sz="2000" b="1" spc="-204" dirty="0">
                <a:latin typeface="Arial" panose="020B0604020202020204"/>
                <a:cs typeface="Arial" panose="020B0604020202020204"/>
              </a:rPr>
              <a:t>(3) </a:t>
            </a:r>
            <a:r>
              <a:rPr sz="2000" b="1" spc="-440" dirty="0">
                <a:latin typeface="Arial" panose="020B0604020202020204"/>
                <a:cs typeface="Arial" panose="020B0604020202020204"/>
              </a:rPr>
              <a:t>UU</a:t>
            </a:r>
            <a:r>
              <a:rPr sz="2000" b="1" spc="-36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spc="-409" dirty="0">
                <a:latin typeface="Arial" panose="020B0604020202020204"/>
                <a:cs typeface="Arial" panose="020B0604020202020204"/>
              </a:rPr>
              <a:t>PPN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2951" y="1533144"/>
            <a:ext cx="2455164" cy="151942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44674" y="1575053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00946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44674" y="1575053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344674" y="2005076"/>
            <a:ext cx="2336800" cy="459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4010">
              <a:lnSpc>
                <a:spcPct val="100000"/>
              </a:lnSpc>
              <a:spcBef>
                <a:spcPts val="105"/>
              </a:spcBef>
            </a:pP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900" spc="-3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Medik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52415" y="1533144"/>
            <a:ext cx="2455164" cy="151942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70347" y="1531619"/>
            <a:ext cx="2017776" cy="1584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14138" y="1575053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1" y="1400556"/>
                </a:lnTo>
                <a:lnTo>
                  <a:pt x="2336291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0CC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14138" y="1575053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1" y="1400556"/>
                </a:lnTo>
                <a:lnTo>
                  <a:pt x="2336291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914138" y="1623821"/>
            <a:ext cx="2336800" cy="123063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10845" marR="403860" indent="2540" algn="ctr">
              <a:lnSpc>
                <a:spcPts val="3000"/>
              </a:lnSpc>
              <a:spcBef>
                <a:spcPts val="605"/>
              </a:spcBef>
            </a:pP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 Pelay</a:t>
            </a:r>
            <a:r>
              <a:rPr sz="2900" spc="-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nan  Sosial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21879" y="1533144"/>
            <a:ext cx="2455164" cy="151942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483602" y="1575053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24E2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483602" y="1575053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483602" y="1814017"/>
            <a:ext cx="2336800" cy="8458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01625" marR="294640" indent="560705">
              <a:lnSpc>
                <a:spcPts val="3000"/>
              </a:lnSpc>
              <a:spcBef>
                <a:spcPts val="605"/>
              </a:spcBef>
            </a:pPr>
            <a:r>
              <a:rPr sz="29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 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Keag</a:t>
            </a:r>
            <a:r>
              <a:rPr sz="2900" spc="-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900" spc="-4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900" spc="-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82951" y="3168395"/>
            <a:ext cx="2455164" cy="151942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44674" y="3210305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62DF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44674" y="3210305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44674" y="3449827"/>
            <a:ext cx="2336800" cy="8458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38455" marR="331470" indent="522605">
              <a:lnSpc>
                <a:spcPts val="3000"/>
              </a:lnSpc>
              <a:spcBef>
                <a:spcPts val="605"/>
              </a:spcBef>
            </a:pP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 Pend</a:t>
            </a:r>
            <a:r>
              <a:rPr sz="29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dik</a:t>
            </a:r>
            <a:r>
              <a:rPr sz="2900" spc="-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52415" y="3168395"/>
            <a:ext cx="2455164" cy="151942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89932" y="3547846"/>
            <a:ext cx="2580132" cy="822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14138" y="3210305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1" y="1400556"/>
                </a:lnTo>
                <a:lnTo>
                  <a:pt x="2336291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9AE0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14138" y="3210305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1" y="1400556"/>
                </a:lnTo>
                <a:lnTo>
                  <a:pt x="2336291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914138" y="3640582"/>
            <a:ext cx="233680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100"/>
              </a:spcBef>
            </a:pPr>
            <a:r>
              <a:rPr sz="2900" dirty="0"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9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900" dirty="0">
                <a:latin typeface="Times New Roman" panose="02020603050405020304"/>
                <a:cs typeface="Times New Roman" panose="02020603050405020304"/>
              </a:rPr>
              <a:t>Kesenian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421879" y="3168395"/>
            <a:ext cx="2455164" cy="151942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655052" y="3166872"/>
            <a:ext cx="1988820" cy="1584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483602" y="3210305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9AE0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483602" y="3210305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483602" y="3259327"/>
            <a:ext cx="2336800" cy="123063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26085" marR="415925" indent="435610">
              <a:lnSpc>
                <a:spcPts val="3000"/>
              </a:lnSpc>
              <a:spcBef>
                <a:spcPts val="605"/>
              </a:spcBef>
            </a:pPr>
            <a:r>
              <a:rPr sz="2900" dirty="0">
                <a:latin typeface="Times New Roman" panose="02020603050405020304"/>
                <a:cs typeface="Times New Roman" panose="02020603050405020304"/>
              </a:rPr>
              <a:t>Jasa  Penyiar</a:t>
            </a:r>
            <a:r>
              <a:rPr sz="29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900" dirty="0">
                <a:latin typeface="Times New Roman" panose="02020603050405020304"/>
                <a:cs typeface="Times New Roman" panose="02020603050405020304"/>
              </a:rPr>
              <a:t>n  Non</a:t>
            </a:r>
            <a:r>
              <a:rPr sz="29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900" dirty="0">
                <a:latin typeface="Times New Roman" panose="02020603050405020304"/>
                <a:cs typeface="Times New Roman" panose="02020603050405020304"/>
              </a:rPr>
              <a:t>Iklan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282951" y="4803660"/>
            <a:ext cx="2455164" cy="151942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31363" y="4802123"/>
            <a:ext cx="1958339" cy="1584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344674" y="4845558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62DF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344674" y="4845558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344674" y="4894834"/>
            <a:ext cx="2336800" cy="122999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40690" marR="433070" indent="635" algn="ctr">
              <a:lnSpc>
                <a:spcPts val="3000"/>
              </a:lnSpc>
              <a:spcBef>
                <a:spcPts val="600"/>
              </a:spcBef>
            </a:pP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 Angkutan  </a:t>
            </a:r>
            <a:r>
              <a:rPr sz="29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Umum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52415" y="4803660"/>
            <a:ext cx="2455164" cy="151942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914138" y="4845558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1" y="1400556"/>
                </a:lnTo>
                <a:lnTo>
                  <a:pt x="2336291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24E2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914138" y="4845558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1" y="1400556"/>
                </a:lnTo>
                <a:lnTo>
                  <a:pt x="2336291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914138" y="5085334"/>
            <a:ext cx="2336800" cy="84518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0365" marR="372110" indent="481330">
              <a:lnSpc>
                <a:spcPts val="3000"/>
              </a:lnSpc>
              <a:spcBef>
                <a:spcPts val="600"/>
              </a:spcBef>
            </a:pP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 Perhot</a:t>
            </a:r>
            <a:r>
              <a:rPr sz="2900" spc="-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900" spc="-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n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421879" y="4803660"/>
            <a:ext cx="2455164" cy="151942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399020" y="5183123"/>
            <a:ext cx="2499360" cy="822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483602" y="4845558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solidFill>
            <a:srgbClr val="0CC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483602" y="4845558"/>
            <a:ext cx="2336800" cy="1400810"/>
          </a:xfrm>
          <a:custGeom>
            <a:avLst/>
            <a:gdLst/>
            <a:ahLst/>
            <a:cxnLst/>
            <a:rect l="l" t="t" r="r" b="b"/>
            <a:pathLst>
              <a:path w="2336800" h="1400810">
                <a:moveTo>
                  <a:pt x="0" y="1400556"/>
                </a:moveTo>
                <a:lnTo>
                  <a:pt x="2336292" y="1400556"/>
                </a:lnTo>
                <a:lnTo>
                  <a:pt x="2336292" y="0"/>
                </a:lnTo>
                <a:lnTo>
                  <a:pt x="0" y="0"/>
                </a:lnTo>
                <a:lnTo>
                  <a:pt x="0" y="140055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7483602" y="5275579"/>
            <a:ext cx="2336800" cy="459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5"/>
              </a:spcBef>
            </a:pPr>
            <a:r>
              <a:rPr sz="29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900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Katering</a:t>
            </a:r>
            <a:endParaRPr sz="29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7216" y="623062"/>
            <a:ext cx="6670040" cy="1000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Jasa Tidak Dikenai PPN</a:t>
            </a:r>
            <a:r>
              <a:rPr sz="44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(2)</a:t>
            </a:r>
            <a:endParaRPr sz="4400">
              <a:latin typeface="Times New Roman" panose="02020603050405020304"/>
              <a:cs typeface="Times New Roman" panose="02020603050405020304"/>
            </a:endParaRPr>
          </a:p>
          <a:p>
            <a:pPr marL="55245" algn="ctr">
              <a:lnSpc>
                <a:spcPct val="100000"/>
              </a:lnSpc>
              <a:spcBef>
                <a:spcPts val="20"/>
              </a:spcBef>
            </a:pPr>
            <a:r>
              <a:rPr sz="2000" spc="-300" dirty="0">
                <a:latin typeface="Arial" panose="020B0604020202020204"/>
                <a:cs typeface="Arial" panose="020B0604020202020204"/>
              </a:rPr>
              <a:t>Pasal </a:t>
            </a:r>
            <a:r>
              <a:rPr sz="2000" spc="-340" dirty="0">
                <a:latin typeface="Arial" panose="020B0604020202020204"/>
                <a:cs typeface="Arial" panose="020B0604020202020204"/>
              </a:rPr>
              <a:t>4A </a:t>
            </a:r>
            <a:r>
              <a:rPr sz="2000" spc="-265" dirty="0">
                <a:latin typeface="Arial" panose="020B0604020202020204"/>
                <a:cs typeface="Arial" panose="020B0604020202020204"/>
              </a:rPr>
              <a:t>Ayat  </a:t>
            </a:r>
            <a:r>
              <a:rPr sz="2000" spc="-204" dirty="0">
                <a:latin typeface="Arial" panose="020B0604020202020204"/>
                <a:cs typeface="Arial" panose="020B0604020202020204"/>
              </a:rPr>
              <a:t>(3) </a:t>
            </a:r>
            <a:r>
              <a:rPr sz="2000" spc="-445" dirty="0">
                <a:latin typeface="Arial" panose="020B0604020202020204"/>
                <a:cs typeface="Arial" panose="020B0604020202020204"/>
              </a:rPr>
              <a:t>UU </a:t>
            </a:r>
            <a:r>
              <a:rPr sz="2000" spc="-409" dirty="0">
                <a:latin typeface="Arial" panose="020B0604020202020204"/>
                <a:cs typeface="Arial" panose="020B0604020202020204"/>
              </a:rPr>
              <a:t> </a:t>
            </a:r>
            <a:r>
              <a:rPr sz="2000" spc="-415" dirty="0">
                <a:latin typeface="Arial" panose="020B0604020202020204"/>
                <a:cs typeface="Arial" panose="020B0604020202020204"/>
              </a:rPr>
              <a:t>PPN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67939" y="1889760"/>
            <a:ext cx="2276856" cy="14142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29661" y="1931670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4" y="1295400"/>
                </a:lnTo>
                <a:lnTo>
                  <a:pt x="2157984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00946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29661" y="1931670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4" y="1295400"/>
                </a:lnTo>
                <a:lnTo>
                  <a:pt x="2157984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629661" y="2133676"/>
            <a:ext cx="2158365" cy="81661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8140" marR="352425" indent="424815">
              <a:lnSpc>
                <a:spcPts val="2900"/>
              </a:lnSpc>
              <a:spcBef>
                <a:spcPts val="575"/>
              </a:spcBef>
            </a:pP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  Keuangan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42332" y="1889760"/>
            <a:ext cx="2275332" cy="1414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72228" y="2228062"/>
            <a:ext cx="2415540" cy="795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04053" y="1931670"/>
            <a:ext cx="2156460" cy="1295400"/>
          </a:xfrm>
          <a:custGeom>
            <a:avLst/>
            <a:gdLst/>
            <a:ahLst/>
            <a:cxnLst/>
            <a:rect l="l" t="t" r="r" b="b"/>
            <a:pathLst>
              <a:path w="2156460" h="1295400">
                <a:moveTo>
                  <a:pt x="0" y="1295400"/>
                </a:moveTo>
                <a:lnTo>
                  <a:pt x="2156460" y="1295400"/>
                </a:lnTo>
                <a:lnTo>
                  <a:pt x="215646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0DC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04053" y="1931670"/>
            <a:ext cx="2156460" cy="1295400"/>
          </a:xfrm>
          <a:custGeom>
            <a:avLst/>
            <a:gdLst/>
            <a:ahLst/>
            <a:cxnLst/>
            <a:rect l="l" t="t" r="r" b="b"/>
            <a:pathLst>
              <a:path w="2156460" h="1295400">
                <a:moveTo>
                  <a:pt x="0" y="1295400"/>
                </a:moveTo>
                <a:lnTo>
                  <a:pt x="2156460" y="1295400"/>
                </a:lnTo>
                <a:lnTo>
                  <a:pt x="215646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004053" y="2318130"/>
            <a:ext cx="2156460" cy="44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800" spc="-17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Asuransi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15200" y="1889760"/>
            <a:ext cx="2276855" cy="14142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55764" y="2043671"/>
            <a:ext cx="2392680" cy="1162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376921" y="1931670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3" y="1295400"/>
                </a:lnTo>
                <a:lnTo>
                  <a:pt x="2157983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35E0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76921" y="1931670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3" y="1295400"/>
                </a:lnTo>
                <a:lnTo>
                  <a:pt x="2157983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376921" y="2133676"/>
            <a:ext cx="2158365" cy="81661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69875" marR="120015" indent="-143510">
              <a:lnSpc>
                <a:spcPts val="2900"/>
              </a:lnSpc>
              <a:spcBef>
                <a:spcPts val="575"/>
              </a:spcBef>
            </a:pP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800" spc="-6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Layanan  Pemerintah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67939" y="3400044"/>
            <a:ext cx="2276856" cy="141427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29661" y="3441953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4" y="1295400"/>
                </a:lnTo>
                <a:lnTo>
                  <a:pt x="2157984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78DF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29661" y="3441953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4" y="1295400"/>
                </a:lnTo>
                <a:lnTo>
                  <a:pt x="2157984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629661" y="3828669"/>
            <a:ext cx="2158365" cy="44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800" spc="-6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Wesel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42332" y="3400044"/>
            <a:ext cx="2275332" cy="14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16423" y="3553955"/>
            <a:ext cx="2325624" cy="1162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04053" y="3441953"/>
            <a:ext cx="2156460" cy="1295400"/>
          </a:xfrm>
          <a:custGeom>
            <a:avLst/>
            <a:gdLst/>
            <a:ahLst/>
            <a:cxnLst/>
            <a:rect l="l" t="t" r="r" b="b"/>
            <a:pathLst>
              <a:path w="2156460" h="1295400">
                <a:moveTo>
                  <a:pt x="0" y="1295400"/>
                </a:moveTo>
                <a:lnTo>
                  <a:pt x="2156460" y="1295400"/>
                </a:lnTo>
                <a:lnTo>
                  <a:pt x="215646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B3E4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04053" y="3441953"/>
            <a:ext cx="2156460" cy="1295400"/>
          </a:xfrm>
          <a:custGeom>
            <a:avLst/>
            <a:gdLst/>
            <a:ahLst/>
            <a:cxnLst/>
            <a:rect l="l" t="t" r="r" b="b"/>
            <a:pathLst>
              <a:path w="2156460" h="1295400">
                <a:moveTo>
                  <a:pt x="0" y="1295400"/>
                </a:moveTo>
                <a:lnTo>
                  <a:pt x="2156460" y="1295400"/>
                </a:lnTo>
                <a:lnTo>
                  <a:pt x="215646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004053" y="3644341"/>
            <a:ext cx="2156460" cy="81534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59385" marR="154305" indent="202565">
              <a:lnSpc>
                <a:spcPts val="2890"/>
              </a:lnSpc>
              <a:spcBef>
                <a:spcPts val="58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Jasa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Surat 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erang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315200" y="3400044"/>
            <a:ext cx="2276855" cy="141427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299959" y="3553955"/>
            <a:ext cx="2304288" cy="11628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76921" y="3441953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3" y="1295400"/>
                </a:lnTo>
                <a:lnTo>
                  <a:pt x="2157983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78DF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376921" y="3441953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3" y="1295400"/>
                </a:lnTo>
                <a:lnTo>
                  <a:pt x="2157983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376921" y="3644341"/>
            <a:ext cx="2158365" cy="81534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84150" marR="165100" indent="-13970">
              <a:lnSpc>
                <a:spcPts val="2890"/>
              </a:lnSpc>
              <a:spcBef>
                <a:spcPts val="585"/>
              </a:spcBef>
            </a:pP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800" spc="-10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Telepon  </a:t>
            </a:r>
            <a:r>
              <a:rPr sz="2800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Umum</a:t>
            </a:r>
            <a:r>
              <a:rPr sz="2800" spc="-4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Koin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55135" y="4910328"/>
            <a:ext cx="2276856" cy="14142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81044" y="5064252"/>
            <a:ext cx="2221992" cy="1162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816857" y="4952238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4" y="1295400"/>
                </a:lnTo>
                <a:lnTo>
                  <a:pt x="2157984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35E0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816857" y="4952238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4" y="1295400"/>
                </a:lnTo>
                <a:lnTo>
                  <a:pt x="2157984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816857" y="5154879"/>
            <a:ext cx="2158365" cy="81534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642620" marR="205740" indent="-431800">
              <a:lnSpc>
                <a:spcPts val="2890"/>
              </a:lnSpc>
              <a:spcBef>
                <a:spcPts val="585"/>
              </a:spcBef>
            </a:pP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800" spc="-12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Tempat  </a:t>
            </a: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Parkir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128003" y="4910328"/>
            <a:ext cx="2276855" cy="141427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173723" y="5064252"/>
            <a:ext cx="2183892" cy="11628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89726" y="4952238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3" y="1295400"/>
                </a:lnTo>
                <a:lnTo>
                  <a:pt x="2157983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0DC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189726" y="4952238"/>
            <a:ext cx="2158365" cy="1295400"/>
          </a:xfrm>
          <a:custGeom>
            <a:avLst/>
            <a:gdLst/>
            <a:ahLst/>
            <a:cxnLst/>
            <a:rect l="l" t="t" r="r" b="b"/>
            <a:pathLst>
              <a:path w="2158365" h="1295400">
                <a:moveTo>
                  <a:pt x="0" y="1295400"/>
                </a:moveTo>
                <a:lnTo>
                  <a:pt x="2157983" y="1295400"/>
                </a:lnTo>
                <a:lnTo>
                  <a:pt x="2157983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189726" y="5154879"/>
            <a:ext cx="2158365" cy="81534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684530" marR="221615" indent="-452755">
              <a:lnSpc>
                <a:spcPts val="2890"/>
              </a:lnSpc>
              <a:spcBef>
                <a:spcPts val="585"/>
              </a:spcBef>
            </a:pP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Jasa</a:t>
            </a:r>
            <a:r>
              <a:rPr sz="2800" spc="-1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Tenaga  </a:t>
            </a:r>
            <a:r>
              <a:rPr sz="2800" spc="-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Kerja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12870</Words>
  <Application>WPS Presentation</Application>
  <PresentationFormat>Widescreen</PresentationFormat>
  <Paragraphs>403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37</vt:i4>
      </vt:variant>
    </vt:vector>
  </HeadingPairs>
  <TitlesOfParts>
    <vt:vector size="51" baseType="lpstr">
      <vt:lpstr>Arial</vt:lpstr>
      <vt:lpstr>SimSun</vt:lpstr>
      <vt:lpstr>Wingdings</vt:lpstr>
      <vt:lpstr>Comic Sans MS</vt:lpstr>
      <vt:lpstr>Times New Roman</vt:lpstr>
      <vt:lpstr>Tahoma</vt:lpstr>
      <vt:lpstr>Arial</vt:lpstr>
      <vt:lpstr>Calibri Light</vt:lpstr>
      <vt:lpstr>Calibri</vt:lpstr>
      <vt:lpstr>Microsoft YaHei</vt:lpstr>
      <vt:lpstr>Arial Unicode MS</vt:lpstr>
      <vt:lpstr>Trebuchet MS</vt:lpstr>
      <vt:lpstr>Office Theme</vt:lpstr>
      <vt:lpstr>1_Office Theme</vt:lpstr>
      <vt:lpstr>PPN</vt:lpstr>
      <vt:lpstr>PAJAK PERTAMBAHAN NILAI  (PPN) DAN PAJAK PENJUALAN  BARANG MEWAH (PPnBM)</vt:lpstr>
      <vt:lpstr>PowerPoint 演示文稿</vt:lpstr>
      <vt:lpstr>PowerPoint 演示文稿</vt:lpstr>
      <vt:lpstr>PowerPoint 演示文稿</vt:lpstr>
      <vt:lpstr>PowerPoint 演示文稿</vt:lpstr>
      <vt:lpstr>Lingkup JKP dari Luar  Daerah Pabean</vt:lpstr>
      <vt:lpstr>Jasa Tidak Dikenai PPN (1)</vt:lpstr>
      <vt:lpstr>Pasal 4A Ayat  (3) UU  PPN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PENGHITUNGAN PPN</vt:lpstr>
      <vt:lpstr>Contoh soal</vt:lpstr>
      <vt:lpstr>PowerPoint 演示文稿</vt:lpstr>
      <vt:lpstr>PowerPoint 演示文稿</vt:lpstr>
      <vt:lpstr>Karakteristik PPnBM</vt:lpstr>
      <vt:lpstr>Batasan BKP yang tergolong  Mewah :</vt:lpstr>
      <vt:lpstr>Tarif Pajak</vt:lpstr>
      <vt:lpstr>Jenis Barang Kena Pajak</vt:lpstr>
      <vt:lpstr>Pengecualian Pengenaan  PPnBM</vt:lpstr>
      <vt:lpstr>Cara menghitung PPnBM</vt:lpstr>
      <vt:lpstr>Contoh Soal</vt:lpstr>
      <vt:lpstr>Kredit Pajak</vt:lpstr>
      <vt:lpstr>PowerPoint 演示文稿</vt:lpstr>
      <vt:lpstr>(Sejak 1 Januari 2004)  KMK No. 563/KMK.03/2003</vt:lpstr>
      <vt:lpstr>SAAT DAN DASAR  PEMUNGUTAN PPN DAN PPn BM</vt:lpstr>
      <vt:lpstr>PowerPoint 演示文稿</vt:lpstr>
      <vt:lpstr>PowerPoint 演示文稿</vt:lpstr>
      <vt:lpstr>PAJAK PERTAMBAHAN NILAI (PPN) ATAS  KEGIATAN MEMBANGUN SENDIRI</vt:lpstr>
      <vt:lpstr>Perhitungan PPN atas Kegiatan Membangun  Sendiri</vt:lpstr>
      <vt:lpstr>PEMBAYARAN YANG  TIDAK DIPUNGUT PPN  OLEH PEMUNGUT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PPN</dc:title>
  <dc:creator>USER</dc:creator>
  <cp:lastModifiedBy>USER</cp:lastModifiedBy>
  <cp:revision>2</cp:revision>
  <dcterms:created xsi:type="dcterms:W3CDTF">2019-03-26T11:55:00Z</dcterms:created>
  <dcterms:modified xsi:type="dcterms:W3CDTF">2019-03-26T12:04:18Z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