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1238" r:id="rId2"/>
    <p:sldId id="1187" r:id="rId3"/>
    <p:sldId id="1276" r:id="rId4"/>
    <p:sldId id="1277" r:id="rId5"/>
    <p:sldId id="1278" r:id="rId6"/>
    <p:sldId id="1279" r:id="rId7"/>
    <p:sldId id="1280" r:id="rId8"/>
    <p:sldId id="1281" r:id="rId9"/>
    <p:sldId id="1282" r:id="rId10"/>
    <p:sldId id="1283" r:id="rId11"/>
    <p:sldId id="1284" r:id="rId12"/>
    <p:sldId id="1285" r:id="rId13"/>
    <p:sldId id="1286" r:id="rId14"/>
    <p:sldId id="1287" r:id="rId15"/>
    <p:sldId id="1288" r:id="rId16"/>
    <p:sldId id="1289" r:id="rId17"/>
    <p:sldId id="1291" r:id="rId18"/>
    <p:sldId id="1292" r:id="rId19"/>
    <p:sldId id="1293" r:id="rId20"/>
    <p:sldId id="1274" r:id="rId21"/>
  </p:sldIdLst>
  <p:sldSz cx="9144000" cy="6858000" type="screen4x3"/>
  <p:notesSz cx="9936163" cy="68024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5B5AC59-DE5B-4CC7-8CF8-70D2C5B1A566}">
          <p14:sldIdLst>
            <p14:sldId id="1238"/>
            <p14:sldId id="1187"/>
          </p14:sldIdLst>
        </p14:section>
        <p14:section name="Untitled Section" id="{3470C504-F17F-4ACB-A052-9F64A071A6AF}">
          <p14:sldIdLst>
            <p14:sldId id="1276"/>
            <p14:sldId id="1277"/>
            <p14:sldId id="1278"/>
            <p14:sldId id="1279"/>
            <p14:sldId id="1280"/>
            <p14:sldId id="1281"/>
            <p14:sldId id="1282"/>
            <p14:sldId id="1283"/>
            <p14:sldId id="1284"/>
            <p14:sldId id="1285"/>
            <p14:sldId id="1286"/>
            <p14:sldId id="1287"/>
            <p14:sldId id="1288"/>
            <p14:sldId id="1289"/>
            <p14:sldId id="1291"/>
            <p14:sldId id="1292"/>
            <p14:sldId id="1293"/>
            <p14:sldId id="1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176">
          <p15:clr>
            <a:srgbClr val="A4A3A4"/>
          </p15:clr>
        </p15:guide>
        <p15:guide id="2" pos="57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B587ED"/>
    <a:srgbClr val="8030E0"/>
    <a:srgbClr val="C800C8"/>
    <a:srgbClr val="FFCCFF"/>
    <a:srgbClr val="481486"/>
    <a:srgbClr val="FF75FF"/>
    <a:srgbClr val="006600"/>
    <a:srgbClr val="FF99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70" autoAdjust="0"/>
    <p:restoredTop sz="86376" autoAdjust="0"/>
  </p:normalViewPr>
  <p:slideViewPr>
    <p:cSldViewPr>
      <p:cViewPr varScale="1">
        <p:scale>
          <a:sx n="59" d="100"/>
          <a:sy n="59" d="100"/>
        </p:scale>
        <p:origin x="475" y="19"/>
      </p:cViewPr>
      <p:guideLst>
        <p:guide orient="horz" pos="4176"/>
        <p:guide pos="5712"/>
      </p:guideLst>
    </p:cSldViewPr>
  </p:slideViewPr>
  <p:outlineViewPr>
    <p:cViewPr>
      <p:scale>
        <a:sx n="33" d="100"/>
        <a:sy n="33" d="100"/>
      </p:scale>
      <p:origin x="0" y="-1245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BBF26F-7503-F244-A692-3D52D80F2ED4}" type="doc">
      <dgm:prSet loTypeId="urn:microsoft.com/office/officeart/2005/8/layout/list1" loCatId="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EDD6472-DF46-0249-A596-69D2AA7A300D}">
      <dgm:prSet phldrT="[Text]" custT="1"/>
      <dgm:spPr/>
      <dgm:t>
        <a:bodyPr/>
        <a:lstStyle/>
        <a:p>
          <a:r>
            <a:rPr lang="en-US" sz="2000" b="1" dirty="0" err="1">
              <a:solidFill>
                <a:srgbClr val="990099"/>
              </a:solidFill>
            </a:rPr>
            <a:t>Perhitungan</a:t>
          </a:r>
          <a:r>
            <a:rPr lang="en-US" sz="2000" b="1" dirty="0">
              <a:solidFill>
                <a:srgbClr val="990099"/>
              </a:solidFill>
            </a:rPr>
            <a:t> </a:t>
          </a:r>
          <a:r>
            <a:rPr lang="en-US" sz="2000" b="1" dirty="0" err="1">
              <a:solidFill>
                <a:srgbClr val="990099"/>
              </a:solidFill>
            </a:rPr>
            <a:t>PPh</a:t>
          </a:r>
          <a:r>
            <a:rPr lang="en-US" sz="2000" b="1" dirty="0">
              <a:solidFill>
                <a:srgbClr val="990099"/>
              </a:solidFill>
            </a:rPr>
            <a:t> Orang </a:t>
          </a:r>
          <a:r>
            <a:rPr lang="en-US" sz="2000" b="1" dirty="0" err="1">
              <a:solidFill>
                <a:srgbClr val="990099"/>
              </a:solidFill>
            </a:rPr>
            <a:t>Pribadi</a:t>
          </a:r>
          <a:endParaRPr lang="en-US" sz="2000" b="1" dirty="0">
            <a:solidFill>
              <a:srgbClr val="990099"/>
            </a:solidFill>
          </a:endParaRPr>
        </a:p>
      </dgm:t>
    </dgm:pt>
    <dgm:pt modelId="{8D3B177D-96B8-F24B-B249-DB87F1595CA4}" type="parTrans" cxnId="{ACF8BBD7-22A3-5240-A901-A06951EA45CA}">
      <dgm:prSet/>
      <dgm:spPr/>
      <dgm:t>
        <a:bodyPr/>
        <a:lstStyle/>
        <a:p>
          <a:endParaRPr lang="en-US" sz="2400"/>
        </a:p>
      </dgm:t>
    </dgm:pt>
    <dgm:pt modelId="{6390CE94-6F33-FA41-8C70-F56CA95DB295}" type="sibTrans" cxnId="{ACF8BBD7-22A3-5240-A901-A06951EA45CA}">
      <dgm:prSet/>
      <dgm:spPr/>
      <dgm:t>
        <a:bodyPr/>
        <a:lstStyle/>
        <a:p>
          <a:endParaRPr lang="en-US" sz="2400"/>
        </a:p>
      </dgm:t>
    </dgm:pt>
    <dgm:pt modelId="{D327C9F9-C8BE-E744-B608-F2E93BE7C22B}">
      <dgm:prSet custT="1"/>
      <dgm:spPr/>
      <dgm:t>
        <a:bodyPr/>
        <a:lstStyle/>
        <a:p>
          <a:r>
            <a:rPr lang="en-GB" altLang="en-US" sz="2400" b="1" dirty="0" err="1">
              <a:solidFill>
                <a:srgbClr val="990099"/>
              </a:solidFill>
            </a:rPr>
            <a:t>Diskusi</a:t>
          </a:r>
          <a:r>
            <a:rPr lang="en-GB" altLang="en-US" sz="2400" b="1" dirty="0">
              <a:solidFill>
                <a:srgbClr val="990099"/>
              </a:solidFill>
            </a:rPr>
            <a:t> </a:t>
          </a:r>
          <a:r>
            <a:rPr lang="en-GB" altLang="en-US" sz="2400" b="1" dirty="0" err="1">
              <a:solidFill>
                <a:srgbClr val="990099"/>
              </a:solidFill>
            </a:rPr>
            <a:t>dan</a:t>
          </a:r>
          <a:r>
            <a:rPr lang="en-GB" altLang="en-US" sz="2400" b="1" dirty="0">
              <a:solidFill>
                <a:srgbClr val="990099"/>
              </a:solidFill>
            </a:rPr>
            <a:t> </a:t>
          </a:r>
          <a:r>
            <a:rPr lang="en-GB" altLang="en-US" sz="2400" b="1" dirty="0" err="1">
              <a:solidFill>
                <a:srgbClr val="990099"/>
              </a:solidFill>
            </a:rPr>
            <a:t>Ilustrasi</a:t>
          </a:r>
          <a:endParaRPr lang="en-GB" altLang="en-US" sz="2400" b="1" dirty="0">
            <a:solidFill>
              <a:srgbClr val="990099"/>
            </a:solidFill>
          </a:endParaRPr>
        </a:p>
      </dgm:t>
    </dgm:pt>
    <dgm:pt modelId="{87C2496F-5A51-AE46-9433-8BCD381A86DD}" type="parTrans" cxnId="{F1596ED6-8B87-0A43-9CCD-25F4DEBFC30D}">
      <dgm:prSet/>
      <dgm:spPr/>
      <dgm:t>
        <a:bodyPr/>
        <a:lstStyle/>
        <a:p>
          <a:endParaRPr lang="en-US" sz="2400"/>
        </a:p>
      </dgm:t>
    </dgm:pt>
    <dgm:pt modelId="{B86470F5-868F-2D48-933B-47CE25D6FAFB}" type="sibTrans" cxnId="{F1596ED6-8B87-0A43-9CCD-25F4DEBFC30D}">
      <dgm:prSet/>
      <dgm:spPr/>
      <dgm:t>
        <a:bodyPr/>
        <a:lstStyle/>
        <a:p>
          <a:endParaRPr lang="en-US" sz="2400"/>
        </a:p>
      </dgm:t>
    </dgm:pt>
    <dgm:pt modelId="{8242E2AE-70DB-48E3-A9D8-A612DD03BEEC}">
      <dgm:prSet phldrT="[Text]" custT="1"/>
      <dgm:spPr/>
      <dgm:t>
        <a:bodyPr/>
        <a:lstStyle/>
        <a:p>
          <a:r>
            <a:rPr lang="en-US" sz="2400" b="1" dirty="0">
              <a:solidFill>
                <a:srgbClr val="990099"/>
              </a:solidFill>
            </a:rPr>
            <a:t>SPT WP Orang </a:t>
          </a:r>
          <a:r>
            <a:rPr lang="en-US" sz="2400" b="1" dirty="0" err="1">
              <a:solidFill>
                <a:srgbClr val="990099"/>
              </a:solidFill>
            </a:rPr>
            <a:t>Pribadi</a:t>
          </a:r>
          <a:endParaRPr lang="en-US" sz="2400" b="1" dirty="0">
            <a:solidFill>
              <a:srgbClr val="990099"/>
            </a:solidFill>
          </a:endParaRPr>
        </a:p>
      </dgm:t>
    </dgm:pt>
    <dgm:pt modelId="{0445DD1B-8D72-4DDA-8945-F5C4EABB0B21}" type="parTrans" cxnId="{6466C6D9-CB35-48CF-9DA6-EAA0EE280890}">
      <dgm:prSet/>
      <dgm:spPr/>
      <dgm:t>
        <a:bodyPr/>
        <a:lstStyle/>
        <a:p>
          <a:endParaRPr lang="en-US"/>
        </a:p>
      </dgm:t>
    </dgm:pt>
    <dgm:pt modelId="{827E539C-AC52-4EE2-AA1F-5407024C79E6}" type="sibTrans" cxnId="{6466C6D9-CB35-48CF-9DA6-EAA0EE280890}">
      <dgm:prSet/>
      <dgm:spPr/>
      <dgm:t>
        <a:bodyPr/>
        <a:lstStyle/>
        <a:p>
          <a:endParaRPr lang="en-US"/>
        </a:p>
      </dgm:t>
    </dgm:pt>
    <dgm:pt modelId="{3132927A-26D4-43AF-91FF-3C4BBAFC041A}">
      <dgm:prSet phldrT="[Text]" custT="1"/>
      <dgm:spPr/>
      <dgm:t>
        <a:bodyPr/>
        <a:lstStyle/>
        <a:p>
          <a:r>
            <a:rPr lang="en-US" sz="2000" b="1" dirty="0" err="1">
              <a:solidFill>
                <a:srgbClr val="990099"/>
              </a:solidFill>
            </a:rPr>
            <a:t>Pekerja</a:t>
          </a:r>
          <a:r>
            <a:rPr lang="en-US" sz="2000" b="1" dirty="0">
              <a:solidFill>
                <a:srgbClr val="990099"/>
              </a:solidFill>
            </a:rPr>
            <a:t> </a:t>
          </a:r>
          <a:r>
            <a:rPr lang="en-US" sz="2000" b="1" dirty="0" err="1">
              <a:solidFill>
                <a:srgbClr val="990099"/>
              </a:solidFill>
            </a:rPr>
            <a:t>pada</a:t>
          </a:r>
          <a:r>
            <a:rPr lang="en-US" sz="2000" b="1" dirty="0">
              <a:solidFill>
                <a:srgbClr val="990099"/>
              </a:solidFill>
            </a:rPr>
            <a:t> </a:t>
          </a:r>
          <a:r>
            <a:rPr lang="en-US" sz="2000" b="1" dirty="0" err="1">
              <a:solidFill>
                <a:srgbClr val="990099"/>
              </a:solidFill>
            </a:rPr>
            <a:t>satu</a:t>
          </a:r>
          <a:r>
            <a:rPr lang="en-US" sz="2000" b="1" dirty="0">
              <a:solidFill>
                <a:srgbClr val="990099"/>
              </a:solidFill>
            </a:rPr>
            <a:t> </a:t>
          </a:r>
          <a:r>
            <a:rPr lang="en-US" sz="2000" b="1" dirty="0" err="1">
              <a:solidFill>
                <a:srgbClr val="990099"/>
              </a:solidFill>
            </a:rPr>
            <a:t>tempat</a:t>
          </a:r>
          <a:endParaRPr lang="en-US" sz="2000" b="1" dirty="0">
            <a:solidFill>
              <a:srgbClr val="990099"/>
            </a:solidFill>
          </a:endParaRPr>
        </a:p>
      </dgm:t>
    </dgm:pt>
    <dgm:pt modelId="{28B052D7-AA51-4A75-BC37-649D9F9CB831}" type="parTrans" cxnId="{44A1EE7C-837E-477B-BB0F-27265622D918}">
      <dgm:prSet/>
      <dgm:spPr/>
    </dgm:pt>
    <dgm:pt modelId="{DC4231C7-C9EF-472B-A5F1-CEBB34934056}" type="sibTrans" cxnId="{44A1EE7C-837E-477B-BB0F-27265622D918}">
      <dgm:prSet/>
      <dgm:spPr/>
    </dgm:pt>
    <dgm:pt modelId="{13100614-A215-4BAA-8C0C-45EE58B4A630}">
      <dgm:prSet phldrT="[Text]" custT="1"/>
      <dgm:spPr/>
      <dgm:t>
        <a:bodyPr/>
        <a:lstStyle/>
        <a:p>
          <a:r>
            <a:rPr lang="en-US" sz="2000" b="1" dirty="0" err="1">
              <a:solidFill>
                <a:srgbClr val="990099"/>
              </a:solidFill>
            </a:rPr>
            <a:t>Lebih</a:t>
          </a:r>
          <a:r>
            <a:rPr lang="en-US" sz="2000" b="1" dirty="0">
              <a:solidFill>
                <a:srgbClr val="990099"/>
              </a:solidFill>
            </a:rPr>
            <a:t> </a:t>
          </a:r>
          <a:r>
            <a:rPr lang="en-US" sz="2000" b="1" dirty="0" err="1">
              <a:solidFill>
                <a:srgbClr val="990099"/>
              </a:solidFill>
            </a:rPr>
            <a:t>dari</a:t>
          </a:r>
          <a:r>
            <a:rPr lang="en-US" sz="2000" b="1" dirty="0">
              <a:solidFill>
                <a:srgbClr val="990099"/>
              </a:solidFill>
            </a:rPr>
            <a:t> </a:t>
          </a:r>
          <a:r>
            <a:rPr lang="en-US" sz="2000" b="1" dirty="0" err="1">
              <a:solidFill>
                <a:srgbClr val="990099"/>
              </a:solidFill>
            </a:rPr>
            <a:t>satu</a:t>
          </a:r>
          <a:r>
            <a:rPr lang="en-US" sz="2000" b="1" dirty="0">
              <a:solidFill>
                <a:srgbClr val="990099"/>
              </a:solidFill>
            </a:rPr>
            <a:t> </a:t>
          </a:r>
          <a:r>
            <a:rPr lang="en-US" sz="2000" b="1" dirty="0" err="1">
              <a:solidFill>
                <a:srgbClr val="990099"/>
              </a:solidFill>
            </a:rPr>
            <a:t>Pekerjaan</a:t>
          </a:r>
          <a:endParaRPr lang="en-US" sz="2000" b="1" dirty="0">
            <a:solidFill>
              <a:srgbClr val="990099"/>
            </a:solidFill>
          </a:endParaRPr>
        </a:p>
      </dgm:t>
    </dgm:pt>
    <dgm:pt modelId="{6A4E2F8C-A25E-4D1D-8570-60AFDEEB713B}" type="parTrans" cxnId="{CBE0A338-9759-4FE1-A752-128318445E1D}">
      <dgm:prSet/>
      <dgm:spPr/>
    </dgm:pt>
    <dgm:pt modelId="{1DDF169D-E2BE-45CC-AB3C-6A290852C745}" type="sibTrans" cxnId="{CBE0A338-9759-4FE1-A752-128318445E1D}">
      <dgm:prSet/>
      <dgm:spPr/>
    </dgm:pt>
    <dgm:pt modelId="{B6BF5A44-4BEA-4EB0-A895-BB9AD13C6AB5}">
      <dgm:prSet phldrT="[Text]" custT="1"/>
      <dgm:spPr/>
      <dgm:t>
        <a:bodyPr/>
        <a:lstStyle/>
        <a:p>
          <a:r>
            <a:rPr lang="en-US" sz="2000" b="1" dirty="0" err="1">
              <a:solidFill>
                <a:srgbClr val="990099"/>
              </a:solidFill>
            </a:rPr>
            <a:t>Memiliki</a:t>
          </a:r>
          <a:r>
            <a:rPr lang="en-US" sz="2000" b="1" dirty="0">
              <a:solidFill>
                <a:srgbClr val="990099"/>
              </a:solidFill>
            </a:rPr>
            <a:t> Usaha</a:t>
          </a:r>
        </a:p>
      </dgm:t>
    </dgm:pt>
    <dgm:pt modelId="{267659FB-F112-4BC7-AE23-D085BDABABD7}" type="parTrans" cxnId="{359141C8-CB03-46BB-ACBA-74E54348ADEE}">
      <dgm:prSet/>
      <dgm:spPr/>
    </dgm:pt>
    <dgm:pt modelId="{0A8CA767-3C90-4DE2-BE09-46743D77AA7D}" type="sibTrans" cxnId="{359141C8-CB03-46BB-ACBA-74E54348ADEE}">
      <dgm:prSet/>
      <dgm:spPr/>
    </dgm:pt>
    <dgm:pt modelId="{8033D8B5-5BE9-4744-B766-D3EDECBF0132}">
      <dgm:prSet phldrT="[Text]" custT="1"/>
      <dgm:spPr/>
      <dgm:t>
        <a:bodyPr/>
        <a:lstStyle/>
        <a:p>
          <a:r>
            <a:rPr lang="en-US" sz="2000" b="1" dirty="0" err="1">
              <a:solidFill>
                <a:srgbClr val="990099"/>
              </a:solidFill>
            </a:rPr>
            <a:t>Memiliki</a:t>
          </a:r>
          <a:r>
            <a:rPr lang="en-US" sz="2000" b="1" dirty="0">
              <a:solidFill>
                <a:srgbClr val="990099"/>
              </a:solidFill>
            </a:rPr>
            <a:t> Usaha </a:t>
          </a:r>
          <a:r>
            <a:rPr lang="en-US" sz="2000" b="1" dirty="0" err="1">
              <a:solidFill>
                <a:srgbClr val="990099"/>
              </a:solidFill>
            </a:rPr>
            <a:t>dan</a:t>
          </a:r>
          <a:r>
            <a:rPr lang="en-US" sz="2000" b="1" dirty="0">
              <a:solidFill>
                <a:srgbClr val="990099"/>
              </a:solidFill>
            </a:rPr>
            <a:t> </a:t>
          </a:r>
          <a:r>
            <a:rPr lang="en-US" sz="2000" b="1" dirty="0" err="1">
              <a:solidFill>
                <a:srgbClr val="990099"/>
              </a:solidFill>
            </a:rPr>
            <a:t>Pekerja</a:t>
          </a:r>
          <a:endParaRPr lang="en-US" sz="2000" b="1" dirty="0">
            <a:solidFill>
              <a:srgbClr val="990099"/>
            </a:solidFill>
          </a:endParaRPr>
        </a:p>
      </dgm:t>
    </dgm:pt>
    <dgm:pt modelId="{FF1AE8A3-F210-4852-BF97-4BC9D618D15B}" type="parTrans" cxnId="{8DE710FB-BEEB-49B7-AABF-E275B10FA0B7}">
      <dgm:prSet/>
      <dgm:spPr/>
    </dgm:pt>
    <dgm:pt modelId="{0DE19B24-7074-476F-9D73-8F79793E8A8E}" type="sibTrans" cxnId="{8DE710FB-BEEB-49B7-AABF-E275B10FA0B7}">
      <dgm:prSet/>
      <dgm:spPr/>
    </dgm:pt>
    <dgm:pt modelId="{73EA6C12-3139-6B48-9DD5-FD558E68AD15}" type="pres">
      <dgm:prSet presAssocID="{6FBBF26F-7503-F244-A692-3D52D80F2ED4}" presName="linear" presStyleCnt="0">
        <dgm:presLayoutVars>
          <dgm:dir/>
          <dgm:animLvl val="lvl"/>
          <dgm:resizeHandles val="exact"/>
        </dgm:presLayoutVars>
      </dgm:prSet>
      <dgm:spPr/>
    </dgm:pt>
    <dgm:pt modelId="{09A7ACD6-7F17-5D46-8603-A3EA7CC94441}" type="pres">
      <dgm:prSet presAssocID="{6EDD6472-DF46-0249-A596-69D2AA7A300D}" presName="parentLin" presStyleCnt="0"/>
      <dgm:spPr/>
    </dgm:pt>
    <dgm:pt modelId="{F3CE8597-6E33-414E-9D2D-53DFF19DB561}" type="pres">
      <dgm:prSet presAssocID="{6EDD6472-DF46-0249-A596-69D2AA7A300D}" presName="parentLeftMargin" presStyleLbl="node1" presStyleIdx="0" presStyleCnt="3"/>
      <dgm:spPr/>
    </dgm:pt>
    <dgm:pt modelId="{1EC05916-F0C9-F242-94B5-D13B67314008}" type="pres">
      <dgm:prSet presAssocID="{6EDD6472-DF46-0249-A596-69D2AA7A300D}" presName="parentText" presStyleLbl="node1" presStyleIdx="0" presStyleCnt="3" custScaleX="106749">
        <dgm:presLayoutVars>
          <dgm:chMax val="0"/>
          <dgm:bulletEnabled val="1"/>
        </dgm:presLayoutVars>
      </dgm:prSet>
      <dgm:spPr/>
    </dgm:pt>
    <dgm:pt modelId="{67CE0E39-A81B-B343-9B8D-4EA1AAB888A9}" type="pres">
      <dgm:prSet presAssocID="{6EDD6472-DF46-0249-A596-69D2AA7A300D}" presName="negativeSpace" presStyleCnt="0"/>
      <dgm:spPr/>
    </dgm:pt>
    <dgm:pt modelId="{BD41E7D0-C63B-F140-990A-C24F61FC4239}" type="pres">
      <dgm:prSet presAssocID="{6EDD6472-DF46-0249-A596-69D2AA7A300D}" presName="childText" presStyleLbl="conFgAcc1" presStyleIdx="0" presStyleCnt="3" custScaleX="83197" custLinFactNeighborX="1450">
        <dgm:presLayoutVars>
          <dgm:bulletEnabled val="1"/>
        </dgm:presLayoutVars>
      </dgm:prSet>
      <dgm:spPr>
        <a:ln>
          <a:solidFill>
            <a:schemeClr val="bg1">
              <a:lumMod val="95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</dgm:pt>
    <dgm:pt modelId="{11FFEA45-7F9E-6B42-9B28-A1AA2EEA8558}" type="pres">
      <dgm:prSet presAssocID="{6390CE94-6F33-FA41-8C70-F56CA95DB295}" presName="spaceBetweenRectangles" presStyleCnt="0"/>
      <dgm:spPr/>
    </dgm:pt>
    <dgm:pt modelId="{1E7D6D18-EA6B-473F-A790-226EC461FB26}" type="pres">
      <dgm:prSet presAssocID="{8242E2AE-70DB-48E3-A9D8-A612DD03BEEC}" presName="parentLin" presStyleCnt="0"/>
      <dgm:spPr/>
    </dgm:pt>
    <dgm:pt modelId="{6FBCC408-4BDE-41EE-B180-AE9FD2696BBC}" type="pres">
      <dgm:prSet presAssocID="{8242E2AE-70DB-48E3-A9D8-A612DD03BEEC}" presName="parentLeftMargin" presStyleLbl="node1" presStyleIdx="0" presStyleCnt="3"/>
      <dgm:spPr/>
    </dgm:pt>
    <dgm:pt modelId="{647F7124-1DAD-44E8-AFFA-12C3AEB11DA3}" type="pres">
      <dgm:prSet presAssocID="{8242E2AE-70DB-48E3-A9D8-A612DD03BEEC}" presName="parentText" presStyleLbl="node1" presStyleIdx="1" presStyleCnt="3" custScaleX="106749">
        <dgm:presLayoutVars>
          <dgm:chMax val="0"/>
          <dgm:bulletEnabled val="1"/>
        </dgm:presLayoutVars>
      </dgm:prSet>
      <dgm:spPr/>
    </dgm:pt>
    <dgm:pt modelId="{992CBBC9-8193-42F7-946D-6582C432D0B2}" type="pres">
      <dgm:prSet presAssocID="{8242E2AE-70DB-48E3-A9D8-A612DD03BEEC}" presName="negativeSpace" presStyleCnt="0"/>
      <dgm:spPr/>
    </dgm:pt>
    <dgm:pt modelId="{B87E9506-13AD-4CBB-B680-D6DC6352ECEF}" type="pres">
      <dgm:prSet presAssocID="{8242E2AE-70DB-48E3-A9D8-A612DD03BEEC}" presName="childText" presStyleLbl="conFgAcc1" presStyleIdx="1" presStyleCnt="3" custScaleX="85828">
        <dgm:presLayoutVars>
          <dgm:bulletEnabled val="1"/>
        </dgm:presLayoutVars>
      </dgm:prSet>
      <dgm:spPr/>
    </dgm:pt>
    <dgm:pt modelId="{B437BFBB-9784-4446-BC7D-689635DA024A}" type="pres">
      <dgm:prSet presAssocID="{827E539C-AC52-4EE2-AA1F-5407024C79E6}" presName="spaceBetweenRectangles" presStyleCnt="0"/>
      <dgm:spPr/>
    </dgm:pt>
    <dgm:pt modelId="{CF04B7CD-88F2-3645-A03D-78A435B575E2}" type="pres">
      <dgm:prSet presAssocID="{D327C9F9-C8BE-E744-B608-F2E93BE7C22B}" presName="parentLin" presStyleCnt="0"/>
      <dgm:spPr/>
    </dgm:pt>
    <dgm:pt modelId="{0ECAAD1E-404A-CB46-8117-232CA0D432B0}" type="pres">
      <dgm:prSet presAssocID="{D327C9F9-C8BE-E744-B608-F2E93BE7C22B}" presName="parentLeftMargin" presStyleLbl="node1" presStyleIdx="1" presStyleCnt="3"/>
      <dgm:spPr/>
    </dgm:pt>
    <dgm:pt modelId="{E62201FB-638A-3946-9793-19A9E8217AFB}" type="pres">
      <dgm:prSet presAssocID="{D327C9F9-C8BE-E744-B608-F2E93BE7C22B}" presName="parentText" presStyleLbl="node1" presStyleIdx="2" presStyleCnt="3" custScaleX="106749">
        <dgm:presLayoutVars>
          <dgm:chMax val="0"/>
          <dgm:bulletEnabled val="1"/>
        </dgm:presLayoutVars>
      </dgm:prSet>
      <dgm:spPr/>
    </dgm:pt>
    <dgm:pt modelId="{9210668A-4C0C-0947-AA78-A9F4854FAAF6}" type="pres">
      <dgm:prSet presAssocID="{D327C9F9-C8BE-E744-B608-F2E93BE7C22B}" presName="negativeSpace" presStyleCnt="0"/>
      <dgm:spPr/>
    </dgm:pt>
    <dgm:pt modelId="{7F87A9B7-20B7-0B40-8D49-B97FC3A57E40}" type="pres">
      <dgm:prSet presAssocID="{D327C9F9-C8BE-E744-B608-F2E93BE7C22B}" presName="childText" presStyleLbl="conFgAcc1" presStyleIdx="2" presStyleCnt="3" custScaleX="83197" custLinFactNeighborX="1450">
        <dgm:presLayoutVars>
          <dgm:bulletEnabled val="1"/>
        </dgm:presLayoutVars>
      </dgm:prSet>
      <dgm:spPr>
        <a:ln>
          <a:solidFill>
            <a:schemeClr val="bg1">
              <a:lumMod val="95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</dgm:pt>
  </dgm:ptLst>
  <dgm:cxnLst>
    <dgm:cxn modelId="{6FE2E304-4944-9A4E-A281-DF87D83BFA7F}" type="presOf" srcId="{D327C9F9-C8BE-E744-B608-F2E93BE7C22B}" destId="{E62201FB-638A-3946-9793-19A9E8217AFB}" srcOrd="1" destOrd="0" presId="urn:microsoft.com/office/officeart/2005/8/layout/list1"/>
    <dgm:cxn modelId="{014E1815-4305-4DE6-8754-EFEEFD0C4127}" type="presOf" srcId="{3132927A-26D4-43AF-91FF-3C4BBAFC041A}" destId="{B87E9506-13AD-4CBB-B680-D6DC6352ECEF}" srcOrd="0" destOrd="0" presId="urn:microsoft.com/office/officeart/2005/8/layout/list1"/>
    <dgm:cxn modelId="{08A8DC1C-A28A-1442-AAC1-6CFAB06E8463}" type="presOf" srcId="{D327C9F9-C8BE-E744-B608-F2E93BE7C22B}" destId="{0ECAAD1E-404A-CB46-8117-232CA0D432B0}" srcOrd="0" destOrd="0" presId="urn:microsoft.com/office/officeart/2005/8/layout/list1"/>
    <dgm:cxn modelId="{CBE0A338-9759-4FE1-A752-128318445E1D}" srcId="{8242E2AE-70DB-48E3-A9D8-A612DD03BEEC}" destId="{13100614-A215-4BAA-8C0C-45EE58B4A630}" srcOrd="1" destOrd="0" parTransId="{6A4E2F8C-A25E-4D1D-8570-60AFDEEB713B}" sibTransId="{1DDF169D-E2BE-45CC-AB3C-6A290852C745}"/>
    <dgm:cxn modelId="{EB46A23E-ECBE-FE4C-B54A-D706630C34F5}" type="presOf" srcId="{6FBBF26F-7503-F244-A692-3D52D80F2ED4}" destId="{73EA6C12-3139-6B48-9DD5-FD558E68AD15}" srcOrd="0" destOrd="0" presId="urn:microsoft.com/office/officeart/2005/8/layout/list1"/>
    <dgm:cxn modelId="{94A09C66-1318-E44D-9646-6E12DF2ADD5C}" type="presOf" srcId="{6EDD6472-DF46-0249-A596-69D2AA7A300D}" destId="{1EC05916-F0C9-F242-94B5-D13B67314008}" srcOrd="1" destOrd="0" presId="urn:microsoft.com/office/officeart/2005/8/layout/list1"/>
    <dgm:cxn modelId="{325FBF70-7AB8-4691-A900-5426EF0AB0DE}" type="presOf" srcId="{13100614-A215-4BAA-8C0C-45EE58B4A630}" destId="{B87E9506-13AD-4CBB-B680-D6DC6352ECEF}" srcOrd="0" destOrd="1" presId="urn:microsoft.com/office/officeart/2005/8/layout/list1"/>
    <dgm:cxn modelId="{44A1EE7C-837E-477B-BB0F-27265622D918}" srcId="{8242E2AE-70DB-48E3-A9D8-A612DD03BEEC}" destId="{3132927A-26D4-43AF-91FF-3C4BBAFC041A}" srcOrd="0" destOrd="0" parTransId="{28B052D7-AA51-4A75-BC37-649D9F9CB831}" sibTransId="{DC4231C7-C9EF-472B-A5F1-CEBB34934056}"/>
    <dgm:cxn modelId="{4B68438F-6102-460F-BCE3-ABB45EC9C13B}" type="presOf" srcId="{8033D8B5-5BE9-4744-B766-D3EDECBF0132}" destId="{B87E9506-13AD-4CBB-B680-D6DC6352ECEF}" srcOrd="0" destOrd="3" presId="urn:microsoft.com/office/officeart/2005/8/layout/list1"/>
    <dgm:cxn modelId="{9F16E2BF-D100-4566-BE08-2DE28F1FAD5C}" type="presOf" srcId="{8242E2AE-70DB-48E3-A9D8-A612DD03BEEC}" destId="{647F7124-1DAD-44E8-AFFA-12C3AEB11DA3}" srcOrd="1" destOrd="0" presId="urn:microsoft.com/office/officeart/2005/8/layout/list1"/>
    <dgm:cxn modelId="{359141C8-CB03-46BB-ACBA-74E54348ADEE}" srcId="{8242E2AE-70DB-48E3-A9D8-A612DD03BEEC}" destId="{B6BF5A44-4BEA-4EB0-A895-BB9AD13C6AB5}" srcOrd="2" destOrd="0" parTransId="{267659FB-F112-4BC7-AE23-D085BDABABD7}" sibTransId="{0A8CA767-3C90-4DE2-BE09-46743D77AA7D}"/>
    <dgm:cxn modelId="{F1596ED6-8B87-0A43-9CCD-25F4DEBFC30D}" srcId="{6FBBF26F-7503-F244-A692-3D52D80F2ED4}" destId="{D327C9F9-C8BE-E744-B608-F2E93BE7C22B}" srcOrd="2" destOrd="0" parTransId="{87C2496F-5A51-AE46-9433-8BCD381A86DD}" sibTransId="{B86470F5-868F-2D48-933B-47CE25D6FAFB}"/>
    <dgm:cxn modelId="{ACF8BBD7-22A3-5240-A901-A06951EA45CA}" srcId="{6FBBF26F-7503-F244-A692-3D52D80F2ED4}" destId="{6EDD6472-DF46-0249-A596-69D2AA7A300D}" srcOrd="0" destOrd="0" parTransId="{8D3B177D-96B8-F24B-B249-DB87F1595CA4}" sibTransId="{6390CE94-6F33-FA41-8C70-F56CA95DB295}"/>
    <dgm:cxn modelId="{6466C6D9-CB35-48CF-9DA6-EAA0EE280890}" srcId="{6FBBF26F-7503-F244-A692-3D52D80F2ED4}" destId="{8242E2AE-70DB-48E3-A9D8-A612DD03BEEC}" srcOrd="1" destOrd="0" parTransId="{0445DD1B-8D72-4DDA-8945-F5C4EABB0B21}" sibTransId="{827E539C-AC52-4EE2-AA1F-5407024C79E6}"/>
    <dgm:cxn modelId="{C0BE5FDF-E01A-CB49-A44D-57BD9A1517AD}" type="presOf" srcId="{6EDD6472-DF46-0249-A596-69D2AA7A300D}" destId="{F3CE8597-6E33-414E-9D2D-53DFF19DB561}" srcOrd="0" destOrd="0" presId="urn:microsoft.com/office/officeart/2005/8/layout/list1"/>
    <dgm:cxn modelId="{184FA9EC-1442-44F2-A90A-40C4E183CB61}" type="presOf" srcId="{8242E2AE-70DB-48E3-A9D8-A612DD03BEEC}" destId="{6FBCC408-4BDE-41EE-B180-AE9FD2696BBC}" srcOrd="0" destOrd="0" presId="urn:microsoft.com/office/officeart/2005/8/layout/list1"/>
    <dgm:cxn modelId="{EF45CCF3-100E-4191-AE4E-26C2CBA1795A}" type="presOf" srcId="{B6BF5A44-4BEA-4EB0-A895-BB9AD13C6AB5}" destId="{B87E9506-13AD-4CBB-B680-D6DC6352ECEF}" srcOrd="0" destOrd="2" presId="urn:microsoft.com/office/officeart/2005/8/layout/list1"/>
    <dgm:cxn modelId="{8DE710FB-BEEB-49B7-AABF-E275B10FA0B7}" srcId="{8242E2AE-70DB-48E3-A9D8-A612DD03BEEC}" destId="{8033D8B5-5BE9-4744-B766-D3EDECBF0132}" srcOrd="3" destOrd="0" parTransId="{FF1AE8A3-F210-4852-BF97-4BC9D618D15B}" sibTransId="{0DE19B24-7074-476F-9D73-8F79793E8A8E}"/>
    <dgm:cxn modelId="{FC9CCAFB-9F98-7944-B4D1-95E697B84F1B}" type="presParOf" srcId="{73EA6C12-3139-6B48-9DD5-FD558E68AD15}" destId="{09A7ACD6-7F17-5D46-8603-A3EA7CC94441}" srcOrd="0" destOrd="0" presId="urn:microsoft.com/office/officeart/2005/8/layout/list1"/>
    <dgm:cxn modelId="{61EE0244-4309-2E4F-8CF0-77735972E542}" type="presParOf" srcId="{09A7ACD6-7F17-5D46-8603-A3EA7CC94441}" destId="{F3CE8597-6E33-414E-9D2D-53DFF19DB561}" srcOrd="0" destOrd="0" presId="urn:microsoft.com/office/officeart/2005/8/layout/list1"/>
    <dgm:cxn modelId="{BC2BCC15-FBBA-7C4A-869A-FD20513B419A}" type="presParOf" srcId="{09A7ACD6-7F17-5D46-8603-A3EA7CC94441}" destId="{1EC05916-F0C9-F242-94B5-D13B67314008}" srcOrd="1" destOrd="0" presId="urn:microsoft.com/office/officeart/2005/8/layout/list1"/>
    <dgm:cxn modelId="{EC7B90FF-D4A3-B548-B8C5-293D880462B1}" type="presParOf" srcId="{73EA6C12-3139-6B48-9DD5-FD558E68AD15}" destId="{67CE0E39-A81B-B343-9B8D-4EA1AAB888A9}" srcOrd="1" destOrd="0" presId="urn:microsoft.com/office/officeart/2005/8/layout/list1"/>
    <dgm:cxn modelId="{CAD29876-8C8B-BB42-8847-14F19EA59D62}" type="presParOf" srcId="{73EA6C12-3139-6B48-9DD5-FD558E68AD15}" destId="{BD41E7D0-C63B-F140-990A-C24F61FC4239}" srcOrd="2" destOrd="0" presId="urn:microsoft.com/office/officeart/2005/8/layout/list1"/>
    <dgm:cxn modelId="{3ADDE089-EBD1-1A47-923E-124087B6816D}" type="presParOf" srcId="{73EA6C12-3139-6B48-9DD5-FD558E68AD15}" destId="{11FFEA45-7F9E-6B42-9B28-A1AA2EEA8558}" srcOrd="3" destOrd="0" presId="urn:microsoft.com/office/officeart/2005/8/layout/list1"/>
    <dgm:cxn modelId="{B1A0AB7A-3070-4091-BCED-AF4FC2A90E95}" type="presParOf" srcId="{73EA6C12-3139-6B48-9DD5-FD558E68AD15}" destId="{1E7D6D18-EA6B-473F-A790-226EC461FB26}" srcOrd="4" destOrd="0" presId="urn:microsoft.com/office/officeart/2005/8/layout/list1"/>
    <dgm:cxn modelId="{2C385E20-8117-47A9-BB67-F3AFEFA1CA0B}" type="presParOf" srcId="{1E7D6D18-EA6B-473F-A790-226EC461FB26}" destId="{6FBCC408-4BDE-41EE-B180-AE9FD2696BBC}" srcOrd="0" destOrd="0" presId="urn:microsoft.com/office/officeart/2005/8/layout/list1"/>
    <dgm:cxn modelId="{E732D017-7D69-4961-B170-C2FD7EB2B80F}" type="presParOf" srcId="{1E7D6D18-EA6B-473F-A790-226EC461FB26}" destId="{647F7124-1DAD-44E8-AFFA-12C3AEB11DA3}" srcOrd="1" destOrd="0" presId="urn:microsoft.com/office/officeart/2005/8/layout/list1"/>
    <dgm:cxn modelId="{19258499-45E2-4F87-9AE8-66AF5E8EDE33}" type="presParOf" srcId="{73EA6C12-3139-6B48-9DD5-FD558E68AD15}" destId="{992CBBC9-8193-42F7-946D-6582C432D0B2}" srcOrd="5" destOrd="0" presId="urn:microsoft.com/office/officeart/2005/8/layout/list1"/>
    <dgm:cxn modelId="{12137899-A100-4D9A-A9A0-34D955DFD47C}" type="presParOf" srcId="{73EA6C12-3139-6B48-9DD5-FD558E68AD15}" destId="{B87E9506-13AD-4CBB-B680-D6DC6352ECEF}" srcOrd="6" destOrd="0" presId="urn:microsoft.com/office/officeart/2005/8/layout/list1"/>
    <dgm:cxn modelId="{84C4BC05-A19F-4F11-8326-1A5E29B0847A}" type="presParOf" srcId="{73EA6C12-3139-6B48-9DD5-FD558E68AD15}" destId="{B437BFBB-9784-4446-BC7D-689635DA024A}" srcOrd="7" destOrd="0" presId="urn:microsoft.com/office/officeart/2005/8/layout/list1"/>
    <dgm:cxn modelId="{6BD6DCC6-FD77-5544-BE54-6538238871E2}" type="presParOf" srcId="{73EA6C12-3139-6B48-9DD5-FD558E68AD15}" destId="{CF04B7CD-88F2-3645-A03D-78A435B575E2}" srcOrd="8" destOrd="0" presId="urn:microsoft.com/office/officeart/2005/8/layout/list1"/>
    <dgm:cxn modelId="{DED87F9F-1806-E04A-9565-9CBFDEE024E0}" type="presParOf" srcId="{CF04B7CD-88F2-3645-A03D-78A435B575E2}" destId="{0ECAAD1E-404A-CB46-8117-232CA0D432B0}" srcOrd="0" destOrd="0" presId="urn:microsoft.com/office/officeart/2005/8/layout/list1"/>
    <dgm:cxn modelId="{B66C87C8-11F9-C540-A973-357B6904AAAC}" type="presParOf" srcId="{CF04B7CD-88F2-3645-A03D-78A435B575E2}" destId="{E62201FB-638A-3946-9793-19A9E8217AFB}" srcOrd="1" destOrd="0" presId="urn:microsoft.com/office/officeart/2005/8/layout/list1"/>
    <dgm:cxn modelId="{77D26057-0664-A546-88B5-43CE1391DCDC}" type="presParOf" srcId="{73EA6C12-3139-6B48-9DD5-FD558E68AD15}" destId="{9210668A-4C0C-0947-AA78-A9F4854FAAF6}" srcOrd="9" destOrd="0" presId="urn:microsoft.com/office/officeart/2005/8/layout/list1"/>
    <dgm:cxn modelId="{2046C46D-9F31-3247-A200-277821DD6A30}" type="presParOf" srcId="{73EA6C12-3139-6B48-9DD5-FD558E68AD15}" destId="{7F87A9B7-20B7-0B40-8D49-B97FC3A57E40}" srcOrd="10" destOrd="0" presId="urn:microsoft.com/office/officeart/2005/8/layout/lis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1E7D0-C63B-F140-990A-C24F61FC4239}">
      <dsp:nvSpPr>
        <dsp:cNvPr id="0" name=""/>
        <dsp:cNvSpPr/>
      </dsp:nvSpPr>
      <dsp:spPr>
        <a:xfrm>
          <a:off x="93553" y="341394"/>
          <a:ext cx="5367852" cy="5292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bg1">
              <a:lumMod val="9500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EC05916-F0C9-F242-94B5-D13B67314008}">
      <dsp:nvSpPr>
        <dsp:cNvPr id="0" name=""/>
        <dsp:cNvSpPr/>
      </dsp:nvSpPr>
      <dsp:spPr>
        <a:xfrm>
          <a:off x="322598" y="31434"/>
          <a:ext cx="4821196" cy="6199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709" tIns="0" rIns="17070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>
              <a:solidFill>
                <a:srgbClr val="990099"/>
              </a:solidFill>
            </a:rPr>
            <a:t>Perhitungan</a:t>
          </a:r>
          <a:r>
            <a:rPr lang="en-US" sz="2000" b="1" kern="1200" dirty="0">
              <a:solidFill>
                <a:srgbClr val="990099"/>
              </a:solidFill>
            </a:rPr>
            <a:t> </a:t>
          </a:r>
          <a:r>
            <a:rPr lang="en-US" sz="2000" b="1" kern="1200" dirty="0" err="1">
              <a:solidFill>
                <a:srgbClr val="990099"/>
              </a:solidFill>
            </a:rPr>
            <a:t>PPh</a:t>
          </a:r>
          <a:r>
            <a:rPr lang="en-US" sz="2000" b="1" kern="1200" dirty="0">
              <a:solidFill>
                <a:srgbClr val="990099"/>
              </a:solidFill>
            </a:rPr>
            <a:t> Orang </a:t>
          </a:r>
          <a:r>
            <a:rPr lang="en-US" sz="2000" b="1" kern="1200" dirty="0" err="1">
              <a:solidFill>
                <a:srgbClr val="990099"/>
              </a:solidFill>
            </a:rPr>
            <a:t>Pribadi</a:t>
          </a:r>
          <a:endParaRPr lang="en-US" sz="2000" b="1" kern="1200" dirty="0">
            <a:solidFill>
              <a:srgbClr val="990099"/>
            </a:solidFill>
          </a:endParaRPr>
        </a:p>
      </dsp:txBody>
      <dsp:txXfrm>
        <a:off x="352860" y="61696"/>
        <a:ext cx="4760672" cy="559396"/>
      </dsp:txXfrm>
    </dsp:sp>
    <dsp:sp modelId="{B87E9506-13AD-4CBB-B680-D6DC6352ECEF}">
      <dsp:nvSpPr>
        <dsp:cNvPr id="0" name=""/>
        <dsp:cNvSpPr/>
      </dsp:nvSpPr>
      <dsp:spPr>
        <a:xfrm>
          <a:off x="0" y="1293955"/>
          <a:ext cx="5537604" cy="178605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00745" tIns="437388" rIns="50074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 err="1">
              <a:solidFill>
                <a:srgbClr val="990099"/>
              </a:solidFill>
            </a:rPr>
            <a:t>Pekerja</a:t>
          </a:r>
          <a:r>
            <a:rPr lang="en-US" sz="2000" b="1" kern="1200" dirty="0">
              <a:solidFill>
                <a:srgbClr val="990099"/>
              </a:solidFill>
            </a:rPr>
            <a:t> </a:t>
          </a:r>
          <a:r>
            <a:rPr lang="en-US" sz="2000" b="1" kern="1200" dirty="0" err="1">
              <a:solidFill>
                <a:srgbClr val="990099"/>
              </a:solidFill>
            </a:rPr>
            <a:t>pada</a:t>
          </a:r>
          <a:r>
            <a:rPr lang="en-US" sz="2000" b="1" kern="1200" dirty="0">
              <a:solidFill>
                <a:srgbClr val="990099"/>
              </a:solidFill>
            </a:rPr>
            <a:t> </a:t>
          </a:r>
          <a:r>
            <a:rPr lang="en-US" sz="2000" b="1" kern="1200" dirty="0" err="1">
              <a:solidFill>
                <a:srgbClr val="990099"/>
              </a:solidFill>
            </a:rPr>
            <a:t>satu</a:t>
          </a:r>
          <a:r>
            <a:rPr lang="en-US" sz="2000" b="1" kern="1200" dirty="0">
              <a:solidFill>
                <a:srgbClr val="990099"/>
              </a:solidFill>
            </a:rPr>
            <a:t> </a:t>
          </a:r>
          <a:r>
            <a:rPr lang="en-US" sz="2000" b="1" kern="1200" dirty="0" err="1">
              <a:solidFill>
                <a:srgbClr val="990099"/>
              </a:solidFill>
            </a:rPr>
            <a:t>tempat</a:t>
          </a:r>
          <a:endParaRPr lang="en-US" sz="2000" b="1" kern="1200" dirty="0">
            <a:solidFill>
              <a:srgbClr val="990099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 err="1">
              <a:solidFill>
                <a:srgbClr val="990099"/>
              </a:solidFill>
            </a:rPr>
            <a:t>Lebih</a:t>
          </a:r>
          <a:r>
            <a:rPr lang="en-US" sz="2000" b="1" kern="1200" dirty="0">
              <a:solidFill>
                <a:srgbClr val="990099"/>
              </a:solidFill>
            </a:rPr>
            <a:t> </a:t>
          </a:r>
          <a:r>
            <a:rPr lang="en-US" sz="2000" b="1" kern="1200" dirty="0" err="1">
              <a:solidFill>
                <a:srgbClr val="990099"/>
              </a:solidFill>
            </a:rPr>
            <a:t>dari</a:t>
          </a:r>
          <a:r>
            <a:rPr lang="en-US" sz="2000" b="1" kern="1200" dirty="0">
              <a:solidFill>
                <a:srgbClr val="990099"/>
              </a:solidFill>
            </a:rPr>
            <a:t> </a:t>
          </a:r>
          <a:r>
            <a:rPr lang="en-US" sz="2000" b="1" kern="1200" dirty="0" err="1">
              <a:solidFill>
                <a:srgbClr val="990099"/>
              </a:solidFill>
            </a:rPr>
            <a:t>satu</a:t>
          </a:r>
          <a:r>
            <a:rPr lang="en-US" sz="2000" b="1" kern="1200" dirty="0">
              <a:solidFill>
                <a:srgbClr val="990099"/>
              </a:solidFill>
            </a:rPr>
            <a:t> </a:t>
          </a:r>
          <a:r>
            <a:rPr lang="en-US" sz="2000" b="1" kern="1200" dirty="0" err="1">
              <a:solidFill>
                <a:srgbClr val="990099"/>
              </a:solidFill>
            </a:rPr>
            <a:t>Pekerjaan</a:t>
          </a:r>
          <a:endParaRPr lang="en-US" sz="2000" b="1" kern="1200" dirty="0">
            <a:solidFill>
              <a:srgbClr val="990099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 err="1">
              <a:solidFill>
                <a:srgbClr val="990099"/>
              </a:solidFill>
            </a:rPr>
            <a:t>Memiliki</a:t>
          </a:r>
          <a:r>
            <a:rPr lang="en-US" sz="2000" b="1" kern="1200" dirty="0">
              <a:solidFill>
                <a:srgbClr val="990099"/>
              </a:solidFill>
            </a:rPr>
            <a:t> Usaha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 err="1">
              <a:solidFill>
                <a:srgbClr val="990099"/>
              </a:solidFill>
            </a:rPr>
            <a:t>Memiliki</a:t>
          </a:r>
          <a:r>
            <a:rPr lang="en-US" sz="2000" b="1" kern="1200" dirty="0">
              <a:solidFill>
                <a:srgbClr val="990099"/>
              </a:solidFill>
            </a:rPr>
            <a:t> Usaha </a:t>
          </a:r>
          <a:r>
            <a:rPr lang="en-US" sz="2000" b="1" kern="1200" dirty="0" err="1">
              <a:solidFill>
                <a:srgbClr val="990099"/>
              </a:solidFill>
            </a:rPr>
            <a:t>dan</a:t>
          </a:r>
          <a:r>
            <a:rPr lang="en-US" sz="2000" b="1" kern="1200" dirty="0">
              <a:solidFill>
                <a:srgbClr val="990099"/>
              </a:solidFill>
            </a:rPr>
            <a:t> </a:t>
          </a:r>
          <a:r>
            <a:rPr lang="en-US" sz="2000" b="1" kern="1200" dirty="0" err="1">
              <a:solidFill>
                <a:srgbClr val="990099"/>
              </a:solidFill>
            </a:rPr>
            <a:t>Pekerja</a:t>
          </a:r>
          <a:endParaRPr lang="en-US" sz="2000" b="1" kern="1200" dirty="0">
            <a:solidFill>
              <a:srgbClr val="990099"/>
            </a:solidFill>
          </a:endParaRPr>
        </a:p>
      </dsp:txBody>
      <dsp:txXfrm>
        <a:off x="0" y="1293955"/>
        <a:ext cx="5537604" cy="1786050"/>
      </dsp:txXfrm>
    </dsp:sp>
    <dsp:sp modelId="{647F7124-1DAD-44E8-AFFA-12C3AEB11DA3}">
      <dsp:nvSpPr>
        <dsp:cNvPr id="0" name=""/>
        <dsp:cNvSpPr/>
      </dsp:nvSpPr>
      <dsp:spPr>
        <a:xfrm>
          <a:off x="322598" y="983994"/>
          <a:ext cx="4821196" cy="6199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709" tIns="0" rIns="170709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990099"/>
              </a:solidFill>
            </a:rPr>
            <a:t>SPT WP Orang </a:t>
          </a:r>
          <a:r>
            <a:rPr lang="en-US" sz="2400" b="1" kern="1200" dirty="0" err="1">
              <a:solidFill>
                <a:srgbClr val="990099"/>
              </a:solidFill>
            </a:rPr>
            <a:t>Pribadi</a:t>
          </a:r>
          <a:endParaRPr lang="en-US" sz="2400" b="1" kern="1200" dirty="0">
            <a:solidFill>
              <a:srgbClr val="990099"/>
            </a:solidFill>
          </a:endParaRPr>
        </a:p>
      </dsp:txBody>
      <dsp:txXfrm>
        <a:off x="352860" y="1014256"/>
        <a:ext cx="4760672" cy="559396"/>
      </dsp:txXfrm>
    </dsp:sp>
    <dsp:sp modelId="{7F87A9B7-20B7-0B40-8D49-B97FC3A57E40}">
      <dsp:nvSpPr>
        <dsp:cNvPr id="0" name=""/>
        <dsp:cNvSpPr/>
      </dsp:nvSpPr>
      <dsp:spPr>
        <a:xfrm>
          <a:off x="93553" y="3503365"/>
          <a:ext cx="5367852" cy="5292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bg1">
              <a:lumMod val="9500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2201FB-638A-3946-9793-19A9E8217AFB}">
      <dsp:nvSpPr>
        <dsp:cNvPr id="0" name=""/>
        <dsp:cNvSpPr/>
      </dsp:nvSpPr>
      <dsp:spPr>
        <a:xfrm>
          <a:off x="322598" y="3193405"/>
          <a:ext cx="4821196" cy="6199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709" tIns="0" rIns="170709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2400" b="1" kern="1200" dirty="0" err="1">
              <a:solidFill>
                <a:srgbClr val="990099"/>
              </a:solidFill>
            </a:rPr>
            <a:t>Diskusi</a:t>
          </a:r>
          <a:r>
            <a:rPr lang="en-GB" altLang="en-US" sz="2400" b="1" kern="1200" dirty="0">
              <a:solidFill>
                <a:srgbClr val="990099"/>
              </a:solidFill>
            </a:rPr>
            <a:t> </a:t>
          </a:r>
          <a:r>
            <a:rPr lang="en-GB" altLang="en-US" sz="2400" b="1" kern="1200" dirty="0" err="1">
              <a:solidFill>
                <a:srgbClr val="990099"/>
              </a:solidFill>
            </a:rPr>
            <a:t>dan</a:t>
          </a:r>
          <a:r>
            <a:rPr lang="en-GB" altLang="en-US" sz="2400" b="1" kern="1200" dirty="0">
              <a:solidFill>
                <a:srgbClr val="990099"/>
              </a:solidFill>
            </a:rPr>
            <a:t> </a:t>
          </a:r>
          <a:r>
            <a:rPr lang="en-GB" altLang="en-US" sz="2400" b="1" kern="1200" dirty="0" err="1">
              <a:solidFill>
                <a:srgbClr val="990099"/>
              </a:solidFill>
            </a:rPr>
            <a:t>Ilustrasi</a:t>
          </a:r>
          <a:endParaRPr lang="en-GB" altLang="en-US" sz="2400" b="1" kern="1200" dirty="0">
            <a:solidFill>
              <a:srgbClr val="990099"/>
            </a:solidFill>
          </a:endParaRPr>
        </a:p>
      </dsp:txBody>
      <dsp:txXfrm>
        <a:off x="352860" y="3223667"/>
        <a:ext cx="4760672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5967" cy="339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5" tIns="47813" rIns="95625" bIns="47813" numCol="1" anchor="t" anchorCtr="0" compatLnSpc="1">
            <a:prstTxWarp prst="textNoShape">
              <a:avLst/>
            </a:prstTxWarp>
          </a:bodyPr>
          <a:lstStyle>
            <a:lvl1pPr defTabSz="956523" eaLnBrk="1" hangingPunct="1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0197" y="0"/>
            <a:ext cx="4305967" cy="339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5" tIns="47813" rIns="95625" bIns="47813" numCol="1" anchor="t" anchorCtr="0" compatLnSpc="1">
            <a:prstTxWarp prst="textNoShape">
              <a:avLst/>
            </a:prstTxWarp>
          </a:bodyPr>
          <a:lstStyle>
            <a:lvl1pPr algn="r" defTabSz="956523" eaLnBrk="1" hangingPunct="1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62686"/>
            <a:ext cx="4305967" cy="339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5" tIns="47813" rIns="95625" bIns="47813" numCol="1" anchor="b" anchorCtr="0" compatLnSpc="1">
            <a:prstTxWarp prst="textNoShape">
              <a:avLst/>
            </a:prstTxWarp>
          </a:bodyPr>
          <a:lstStyle>
            <a:lvl1pPr defTabSz="956523" eaLnBrk="1" hangingPunct="1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0197" y="6462686"/>
            <a:ext cx="4305967" cy="339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5" tIns="47813" rIns="95625" bIns="47813" numCol="1" anchor="b" anchorCtr="0" compatLnSpc="1">
            <a:prstTxWarp prst="textNoShape">
              <a:avLst/>
            </a:prstTxWarp>
          </a:bodyPr>
          <a:lstStyle>
            <a:lvl1pPr algn="r" defTabSz="956523" eaLnBrk="1" hangingPunct="1">
              <a:spcBef>
                <a:spcPct val="0"/>
              </a:spcBef>
              <a:buFontTx/>
              <a:buNone/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29F0516-BCF0-4D98-8733-D3C2801EEE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5967" cy="339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5" tIns="47813" rIns="95625" bIns="47813" numCol="1" anchor="t" anchorCtr="0" compatLnSpc="1">
            <a:prstTxWarp prst="textNoShape">
              <a:avLst/>
            </a:prstTxWarp>
          </a:bodyPr>
          <a:lstStyle>
            <a:lvl1pPr defTabSz="956523" eaLnBrk="1" hangingPunct="1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0197" y="0"/>
            <a:ext cx="4305967" cy="339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5" tIns="47813" rIns="95625" bIns="47813" numCol="1" anchor="t" anchorCtr="0" compatLnSpc="1">
            <a:prstTxWarp prst="textNoShape">
              <a:avLst/>
            </a:prstTxWarp>
          </a:bodyPr>
          <a:lstStyle>
            <a:lvl1pPr algn="r" defTabSz="956523" eaLnBrk="1" hangingPunct="1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8663" y="511175"/>
            <a:ext cx="3398837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008" y="3230815"/>
            <a:ext cx="7292149" cy="3060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5" tIns="47813" rIns="95625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62686"/>
            <a:ext cx="4305967" cy="339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5" tIns="47813" rIns="95625" bIns="47813" numCol="1" anchor="b" anchorCtr="0" compatLnSpc="1">
            <a:prstTxWarp prst="textNoShape">
              <a:avLst/>
            </a:prstTxWarp>
          </a:bodyPr>
          <a:lstStyle>
            <a:lvl1pPr defTabSz="956523" eaLnBrk="1" hangingPunct="1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0197" y="6462686"/>
            <a:ext cx="4305967" cy="339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5" tIns="47813" rIns="95625" bIns="47813" numCol="1" anchor="b" anchorCtr="0" compatLnSpc="1">
            <a:prstTxWarp prst="textNoShape">
              <a:avLst/>
            </a:prstTxWarp>
          </a:bodyPr>
          <a:lstStyle>
            <a:lvl1pPr algn="r" defTabSz="956523" eaLnBrk="1" hangingPunct="1">
              <a:spcBef>
                <a:spcPct val="0"/>
              </a:spcBef>
              <a:buFontTx/>
              <a:buNone/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6A51CDF-1F43-432E-9E42-326184CF1E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A51CDF-1F43-432E-9E42-326184CF1E8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3321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A51CDF-1F43-432E-9E42-326184CF1E84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6368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0BF30-4C8F-4532-BA1D-BDAEFC46742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012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0BF30-4C8F-4532-BA1D-BDAEFC46742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84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0BF30-4C8F-4532-BA1D-BDAEFC46742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0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0BF30-4C8F-4532-BA1D-BDAEFC46742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61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0BF30-4C8F-4532-BA1D-BDAEFC46742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18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960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EF8DEBF-A3FB-4CD0-A67B-EA1526019F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1933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960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D7D08BF-7C25-4D07-B23E-481766FC49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438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960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3DC6CA4-02C0-48C3-B4A9-85C08AC0F9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4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225425" indent="9525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spcBef>
                <a:spcPts val="600"/>
              </a:spcBef>
              <a:defRPr sz="2000"/>
            </a:lvl1pPr>
            <a:lvl2pPr marL="579438" indent="-230188">
              <a:spcBef>
                <a:spcPts val="600"/>
              </a:spcBef>
              <a:defRPr sz="1800"/>
            </a:lvl2pPr>
            <a:lvl3pPr marL="912813" indent="-228600">
              <a:spcBef>
                <a:spcPts val="600"/>
              </a:spcBef>
              <a:defRPr/>
            </a:lvl3pPr>
            <a:lvl4pPr marL="1263650" indent="-228600">
              <a:spcBef>
                <a:spcPts val="600"/>
              </a:spcBef>
              <a:defRPr sz="1800"/>
            </a:lvl4pPr>
            <a:lvl5pPr marL="1600200" indent="-228600">
              <a:spcBef>
                <a:spcPts val="600"/>
              </a:spcBef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960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7F2261C-A3A6-49AD-9868-D49A006EF5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863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960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92B81D-410D-4FFC-AA93-11667D4FE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114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191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91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960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7883245-F50E-43B8-92C7-73F724D3A6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497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960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3AFF862-DB0D-4920-9720-F8F6560E83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398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234950" indent="-6350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960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E159B1A-E57C-4D18-A5EC-F7F34A3964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950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960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A8009D9-7EE1-4606-B691-099B8462BB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990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960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9D49A5A-BF6C-431B-B061-05DE9F4EDC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811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960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11AAAA9-BB46-4229-BA03-12F90BA903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866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534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9" name="Rectangle 12"/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99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7" r:id="rId1"/>
    <p:sldLayoutId id="2147484278" r:id="rId2"/>
    <p:sldLayoutId id="2147484279" r:id="rId3"/>
    <p:sldLayoutId id="2147484280" r:id="rId4"/>
    <p:sldLayoutId id="2147484281" r:id="rId5"/>
    <p:sldLayoutId id="2147484282" r:id="rId6"/>
    <p:sldLayoutId id="2147484283" r:id="rId7"/>
    <p:sldLayoutId id="2147484284" r:id="rId8"/>
    <p:sldLayoutId id="2147484285" r:id="rId9"/>
    <p:sldLayoutId id="2147484286" r:id="rId10"/>
    <p:sldLayoutId id="2147484287" r:id="rId11"/>
  </p:sldLayoutIdLst>
  <p:txStyles>
    <p:titleStyle>
      <a:lvl1pPr marL="234950" indent="-635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99"/>
          </a:solidFill>
          <a:latin typeface="+mj-lt"/>
          <a:ea typeface="+mj-ea"/>
          <a:cs typeface="+mj-cs"/>
        </a:defRPr>
      </a:lvl1pPr>
      <a:lvl2pPr marL="234950" indent="-635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99"/>
          </a:solidFill>
          <a:latin typeface="Arial" charset="0"/>
        </a:defRPr>
      </a:lvl2pPr>
      <a:lvl3pPr marL="234950" indent="-635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99"/>
          </a:solidFill>
          <a:latin typeface="Arial" charset="0"/>
        </a:defRPr>
      </a:lvl3pPr>
      <a:lvl4pPr marL="234950" indent="-635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99"/>
          </a:solidFill>
          <a:latin typeface="Arial" charset="0"/>
        </a:defRPr>
      </a:lvl4pPr>
      <a:lvl5pPr marL="234950" indent="-635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99"/>
          </a:solidFill>
          <a:latin typeface="Arial" charset="0"/>
        </a:defRPr>
      </a:lvl5pPr>
      <a:lvl6pPr marL="682625" algn="l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6pPr>
      <a:lvl7pPr marL="1139825" algn="l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7pPr>
      <a:lvl8pPr marL="1597025" algn="l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8pPr>
      <a:lvl9pPr marL="2054225" algn="l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ts val="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9438" indent="-228600" algn="l" rtl="0" eaLnBrk="0" fontAlgn="base" hangingPunct="0">
        <a:spcBef>
          <a:spcPts val="6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spcBef>
          <a:spcPts val="6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265238" indent="-228600" algn="l" rtl="0" eaLnBrk="0" fontAlgn="base" hangingPunct="0"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600200" indent="-228600" algn="l" rtl="0" eaLnBrk="0" fontAlgn="base" hangingPunct="0">
        <a:spcBef>
          <a:spcPts val="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Word_Document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emf"/><Relationship Id="rId4" Type="http://schemas.openxmlformats.org/officeDocument/2006/relationships/package" Target="../embeddings/Microsoft_Word_Document2.docx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dwimartani@yahoo.com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0"/>
            <a:ext cx="9144000" cy="20574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91440" bIns="91440"/>
          <a:lstStyle/>
          <a:p>
            <a:pPr eaLnBrk="1" hangingPunct="1">
              <a:spcBef>
                <a:spcPct val="20000"/>
              </a:spcBef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02"/>
          <a:stretch>
            <a:fillRect/>
          </a:stretch>
        </p:blipFill>
        <p:spPr bwMode="auto">
          <a:xfrm>
            <a:off x="6350" y="-12700"/>
            <a:ext cx="4794250" cy="687070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495800" y="2514600"/>
            <a:ext cx="4648200" cy="2514600"/>
          </a:xfrm>
          <a:prstGeom prst="rect">
            <a:avLst/>
          </a:prstGeom>
          <a:solidFill>
            <a:srgbClr val="990099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8100000" algn="tr" rotWithShape="0">
              <a:srgbClr val="808080">
                <a:alpha val="39999"/>
              </a:srgbClr>
            </a:outerShdw>
          </a:effectLst>
        </p:spPr>
        <p:txBody>
          <a:bodyPr tIns="91440" bIns="91440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4555375" y="2743200"/>
            <a:ext cx="4619624" cy="1714500"/>
          </a:xfrm>
        </p:spPr>
        <p:txBody>
          <a:bodyPr/>
          <a:lstStyle/>
          <a:p>
            <a:pPr marL="49213" indent="-49213" algn="ctr">
              <a:spcBef>
                <a:spcPct val="0"/>
              </a:spcBef>
              <a:buFontTx/>
              <a:buNone/>
              <a:defRPr/>
            </a:pPr>
            <a:r>
              <a:rPr lang="en-US" sz="44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Pajak</a:t>
            </a:r>
            <a:r>
              <a:rPr lang="en-US" sz="4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Penghasilan</a:t>
            </a:r>
            <a:r>
              <a:rPr lang="en-US" sz="4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Pasal</a:t>
            </a:r>
            <a:r>
              <a:rPr lang="en-US" sz="4400" b="1" dirty="0">
                <a:solidFill>
                  <a:schemeClr val="bg1"/>
                </a:solidFill>
                <a:latin typeface="Arial Black" panose="020B0A04020102020204" pitchFamily="34" charset="0"/>
              </a:rPr>
              <a:t> 25</a:t>
            </a:r>
            <a:endParaRPr lang="en-US" sz="4000" b="1" dirty="0">
              <a:solidFill>
                <a:schemeClr val="bg1"/>
              </a:solidFill>
              <a:latin typeface="Arial Black" panose="020B0A04020102020204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id-ID" sz="2800" dirty="0"/>
              <a:t>SPT 1770 </a:t>
            </a:r>
            <a:endParaRPr lang="en-US" sz="28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253067" y="1638296"/>
            <a:ext cx="6612467" cy="1219200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endParaRPr lang="en-US" sz="3200" dirty="0">
              <a:latin typeface="Tw Cen MT Condensed" pitchFamily="34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690429" y="1484784"/>
            <a:ext cx="7674075" cy="973050"/>
          </a:xfrm>
          <a:prstGeom prst="roundRect">
            <a:avLst>
              <a:gd name="adj" fmla="val 1665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0488" tIns="44450" rIns="90488" bIns="44450" anchor="ctr">
            <a:noAutofit/>
          </a:bodyPr>
          <a:lstStyle/>
          <a:p>
            <a:pPr algn="ctr" eaLnBrk="0" hangingPunct="0">
              <a:spcBef>
                <a:spcPts val="1200"/>
              </a:spcBef>
            </a:pPr>
            <a:r>
              <a:rPr lang="id-ID" sz="2400" dirty="0">
                <a:latin typeface="Tw Cen MT Condensed" pitchFamily="34" charset="0"/>
              </a:rPr>
              <a:t>Memiliki penghasilan dari usaha atau pekerjaan bebas dengan pembukuan atau norma, penghasilan lebih dari satu pemberi kerja, pengasilan lain dan penghasilan final (SPT 1770)</a:t>
            </a:r>
            <a:endParaRPr lang="en-US" sz="2400" dirty="0">
              <a:latin typeface="Tw Cen MT Condensed" pitchFamily="34" charset="0"/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690429" y="2684409"/>
            <a:ext cx="7674075" cy="3307808"/>
          </a:xfrm>
          <a:prstGeom prst="roundRect">
            <a:avLst>
              <a:gd name="adj" fmla="val 1665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0488" tIns="44450" rIns="90488" bIns="44450" anchor="ctr"/>
          <a:lstStyle/>
          <a:p>
            <a:pPr marL="403225" indent="-403225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id-ID" sz="2400" dirty="0">
                <a:latin typeface="Tw Cen MT Condensed" pitchFamily="34" charset="0"/>
              </a:rPr>
              <a:t>Penghasilan merupakan gabungan seluruh penghasilan yang diterima : laba usaha, gaji dari pekerjaan tetap, honor dari pekerjaan tidak tetap, honor atau imbalan dari kegiatan yang dilakukan.</a:t>
            </a:r>
          </a:p>
          <a:p>
            <a:pPr marL="403225" indent="-403225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id-ID" sz="2400" dirty="0">
                <a:latin typeface="Tw Cen MT Condensed" pitchFamily="34" charset="0"/>
              </a:rPr>
              <a:t>Penghasilan final dilaporkan dalam tabel terpisah dan tidak dijumlahkan dengan penghasilan tidak final.</a:t>
            </a:r>
          </a:p>
          <a:p>
            <a:pPr marL="403225" indent="-403225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id-ID" sz="2400" dirty="0">
                <a:latin typeface="Tw Cen MT Condensed" pitchFamily="34" charset="0"/>
              </a:rPr>
              <a:t>Bukti angsuran pajak, pajak dibayar dimuka atas jasa yang diberikan, bukti potong baik dari pekerjaan tetap, pekerjaan tidak tetap merupakan kredit pajak.</a:t>
            </a:r>
            <a:endParaRPr lang="en-US" sz="2400" dirty="0">
              <a:latin typeface="Tw Cen MT Condensed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59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id-ID" sz="2800" dirty="0"/>
              <a:t>SPT 1770</a:t>
            </a:r>
            <a:endParaRPr lang="en-US" sz="28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253067" y="1638296"/>
            <a:ext cx="6612467" cy="1219200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endParaRPr lang="en-US" sz="3200" dirty="0">
              <a:latin typeface="Tw Cen MT Condensed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9144000" cy="566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157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id-ID" sz="2800" dirty="0"/>
              <a:t>SPT 1770</a:t>
            </a:r>
            <a:endParaRPr lang="en-US" sz="28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253067" y="1638296"/>
            <a:ext cx="6612467" cy="1219200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endParaRPr lang="en-US" sz="3200" dirty="0">
              <a:latin typeface="Tw Cen MT Condensed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9144000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5310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id-ID" sz="2800" dirty="0"/>
              <a:t>SPT 1770</a:t>
            </a:r>
            <a:endParaRPr lang="en-US" sz="28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253067" y="1638296"/>
            <a:ext cx="6612467" cy="1219200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endParaRPr lang="en-US" sz="3200" dirty="0">
              <a:latin typeface="Tw Cen MT Condensed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268760"/>
            <a:ext cx="9144000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1195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dirty="0"/>
              <a:t>SOAL – Penghasilan lebih dari satu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96752"/>
            <a:ext cx="8305800" cy="481966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id-ID" dirty="0">
                <a:ea typeface="Calibri"/>
                <a:cs typeface="Times New Roman"/>
              </a:rPr>
              <a:t>Budi </a:t>
            </a:r>
            <a:r>
              <a:rPr lang="en-US" dirty="0">
                <a:ea typeface="Calibri"/>
                <a:cs typeface="Times New Roman"/>
              </a:rPr>
              <a:t>guru </a:t>
            </a:r>
            <a:r>
              <a:rPr lang="en-US" dirty="0" err="1">
                <a:ea typeface="Calibri"/>
                <a:cs typeface="Times New Roman"/>
              </a:rPr>
              <a:t>sekolah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swasta</a:t>
            </a:r>
            <a:r>
              <a:rPr lang="id-ID" dirty="0">
                <a:ea typeface="Calibri"/>
                <a:cs typeface="Times New Roman"/>
              </a:rPr>
              <a:t>,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selama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tahun</a:t>
            </a:r>
            <a:r>
              <a:rPr lang="en-US" dirty="0">
                <a:ea typeface="Calibri"/>
                <a:cs typeface="Times New Roman"/>
              </a:rPr>
              <a:t> 2013 </a:t>
            </a:r>
            <a:r>
              <a:rPr lang="en-US" dirty="0" err="1">
                <a:ea typeface="Calibri"/>
                <a:cs typeface="Times New Roman"/>
              </a:rPr>
              <a:t>menerima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penghasilan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dari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berbagai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sumber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id-ID" dirty="0">
                <a:ea typeface="Calibri"/>
                <a:cs typeface="Times New Roman"/>
              </a:rPr>
              <a:t>seperti dalam tabel</a:t>
            </a:r>
            <a:r>
              <a:rPr lang="en-US" dirty="0">
                <a:ea typeface="Calibri"/>
                <a:cs typeface="Times New Roman"/>
              </a:rPr>
              <a:t>. </a:t>
            </a:r>
            <a:r>
              <a:rPr lang="id-ID" dirty="0">
                <a:ea typeface="Calibri"/>
                <a:cs typeface="Times New Roman"/>
              </a:rPr>
              <a:t>Mira </a:t>
            </a:r>
            <a:r>
              <a:rPr lang="en-US" dirty="0" err="1"/>
              <a:t>menikah</a:t>
            </a:r>
            <a:r>
              <a:rPr lang="en-US" dirty="0"/>
              <a:t> di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Januari</a:t>
            </a:r>
            <a:r>
              <a:rPr lang="en-US" dirty="0"/>
              <a:t> 2013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id-ID" dirty="0"/>
              <a:t>, ibu mertua, istri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tirinya</a:t>
            </a:r>
            <a:r>
              <a:rPr lang="en-US" dirty="0"/>
              <a:t>.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PPh</a:t>
            </a:r>
            <a:r>
              <a:rPr lang="en-US" dirty="0"/>
              <a:t> </a:t>
            </a:r>
            <a:r>
              <a:rPr lang="id-ID" dirty="0"/>
              <a:t>Budi 2013</a:t>
            </a:r>
            <a:r>
              <a:rPr lang="en-US" dirty="0"/>
              <a:t>!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035062"/>
              </p:ext>
            </p:extLst>
          </p:nvPr>
        </p:nvGraphicFramePr>
        <p:xfrm>
          <a:off x="1066800" y="2590800"/>
          <a:ext cx="6669360" cy="4358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" r:id="rId4" imgW="4177755" imgH="3636666" progId="Word.Document.12">
                  <p:embed/>
                </p:oleObj>
              </mc:Choice>
              <mc:Fallback>
                <p:oleObj name="Document" r:id="rId4" imgW="4177755" imgH="3636666" progId="Word.Document.12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6669360" cy="43582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5264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WP - OP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238250" y="1600200"/>
          <a:ext cx="6610350" cy="4231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ocument" r:id="rId3" imgW="4712327" imgH="3016799" progId="Word.Document.12">
                  <p:embed/>
                </p:oleObj>
              </mc:Choice>
              <mc:Fallback>
                <p:oleObj name="Document" r:id="rId3" imgW="4712327" imgH="3016799" progId="Word.Document.12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0" y="1600200"/>
                        <a:ext cx="6610350" cy="4231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533400" y="5366772"/>
            <a:ext cx="8077200" cy="879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0" marR="0" indent="-1371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598613" algn="l"/>
                <a:tab pos="1828800" algn="l"/>
              </a:tabLst>
            </a:pPr>
            <a:r>
              <a:rPr lang="en-US" sz="1800" dirty="0" err="1">
                <a:ea typeface="Calibri"/>
                <a:cs typeface="Times New Roman"/>
              </a:rPr>
              <a:t>Keterangan</a:t>
            </a:r>
            <a:r>
              <a:rPr lang="en-US" sz="1800" dirty="0">
                <a:ea typeface="Calibri"/>
                <a:cs typeface="Times New Roman"/>
              </a:rPr>
              <a:t>	: * WP </a:t>
            </a:r>
            <a:r>
              <a:rPr lang="en-US" sz="1800" dirty="0" err="1">
                <a:ea typeface="Calibri"/>
                <a:cs typeface="Times New Roman"/>
              </a:rPr>
              <a:t>hanya</a:t>
            </a:r>
            <a:r>
              <a:rPr lang="en-US" sz="1800" dirty="0">
                <a:ea typeface="Calibri"/>
                <a:cs typeface="Times New Roman"/>
              </a:rPr>
              <a:t> </a:t>
            </a:r>
            <a:r>
              <a:rPr lang="en-US" sz="1800" dirty="0" err="1">
                <a:ea typeface="Calibri"/>
                <a:cs typeface="Times New Roman"/>
              </a:rPr>
              <a:t>menanggung</a:t>
            </a:r>
            <a:r>
              <a:rPr lang="en-US" sz="1800" dirty="0">
                <a:ea typeface="Calibri"/>
                <a:cs typeface="Times New Roman"/>
              </a:rPr>
              <a:t> </a:t>
            </a:r>
            <a:r>
              <a:rPr lang="en-US" sz="1800" dirty="0" err="1">
                <a:ea typeface="Calibri"/>
                <a:cs typeface="Times New Roman"/>
              </a:rPr>
              <a:t>Ibu</a:t>
            </a:r>
            <a:r>
              <a:rPr lang="en-US" sz="1800" dirty="0">
                <a:ea typeface="Calibri"/>
                <a:cs typeface="Times New Roman"/>
              </a:rPr>
              <a:t> </a:t>
            </a:r>
            <a:r>
              <a:rPr lang="en-US" sz="1800" dirty="0" err="1">
                <a:ea typeface="Calibri"/>
                <a:cs typeface="Times New Roman"/>
              </a:rPr>
              <a:t>Kandung</a:t>
            </a:r>
            <a:r>
              <a:rPr lang="en-US" sz="1800" dirty="0">
                <a:ea typeface="Calibri"/>
                <a:cs typeface="Times New Roman"/>
              </a:rPr>
              <a:t>, </a:t>
            </a:r>
            <a:r>
              <a:rPr lang="en-US" sz="1800" dirty="0" err="1">
                <a:ea typeface="Calibri"/>
                <a:cs typeface="Times New Roman"/>
              </a:rPr>
              <a:t>s</a:t>
            </a:r>
            <a:r>
              <a:rPr lang="en-US" sz="1800" dirty="0" err="1">
                <a:solidFill>
                  <a:srgbClr val="000000"/>
                </a:solidFill>
                <a:ea typeface="Times New Roman"/>
                <a:cs typeface="Times New Roman"/>
              </a:rPr>
              <a:t>ebab</a:t>
            </a:r>
            <a:r>
              <a:rPr lang="en-US" sz="1800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en-US" sz="1800" dirty="0" err="1">
                <a:solidFill>
                  <a:srgbClr val="000000"/>
                </a:solidFill>
                <a:ea typeface="Times New Roman"/>
                <a:cs typeface="Times New Roman"/>
              </a:rPr>
              <a:t>baru</a:t>
            </a:r>
            <a:r>
              <a:rPr lang="en-US" sz="1800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en-US" sz="1800" dirty="0" err="1">
                <a:solidFill>
                  <a:srgbClr val="000000"/>
                </a:solidFill>
                <a:ea typeface="Times New Roman"/>
                <a:cs typeface="Times New Roman"/>
              </a:rPr>
              <a:t>menikah</a:t>
            </a:r>
            <a:r>
              <a:rPr lang="en-US" sz="1800" dirty="0">
                <a:solidFill>
                  <a:srgbClr val="000000"/>
                </a:solidFill>
                <a:ea typeface="Times New Roman"/>
                <a:cs typeface="Times New Roman"/>
              </a:rPr>
              <a:t> 	per </a:t>
            </a:r>
            <a:r>
              <a:rPr lang="en-US" sz="1800" dirty="0" err="1">
                <a:solidFill>
                  <a:srgbClr val="000000"/>
                </a:solidFill>
                <a:ea typeface="Times New Roman"/>
                <a:cs typeface="Times New Roman"/>
              </a:rPr>
              <a:t>Januari</a:t>
            </a:r>
            <a:r>
              <a:rPr lang="en-US" sz="1800" dirty="0">
                <a:solidFill>
                  <a:srgbClr val="000000"/>
                </a:solidFill>
                <a:ea typeface="Times New Roman"/>
                <a:cs typeface="Times New Roman"/>
              </a:rPr>
              <a:t> 2013</a:t>
            </a:r>
            <a:endParaRPr lang="id-ID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50650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Soal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534400" cy="4800600"/>
          </a:xfrm>
        </p:spPr>
        <p:txBody>
          <a:bodyPr>
            <a:noAutofit/>
          </a:bodyPr>
          <a:lstStyle/>
          <a:p>
            <a:pPr marL="0" marR="0" lvl="0" indent="0" algn="just">
              <a:spcAft>
                <a:spcPts val="0"/>
              </a:spcAft>
              <a:buNone/>
            </a:pPr>
            <a:r>
              <a:rPr lang="en-US" sz="1600" dirty="0">
                <a:ea typeface="Calibri"/>
                <a:cs typeface="Times New Roman"/>
              </a:rPr>
              <a:t>AAA </a:t>
            </a:r>
            <a:r>
              <a:rPr lang="en-US" sz="1600" dirty="0" err="1">
                <a:ea typeface="Calibri"/>
                <a:cs typeface="Times New Roman"/>
              </a:rPr>
              <a:t>memiliki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usaha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perdagangan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alat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elektronik</a:t>
            </a:r>
            <a:r>
              <a:rPr lang="en-US" sz="1600" dirty="0">
                <a:ea typeface="Calibri"/>
                <a:cs typeface="Times New Roman"/>
              </a:rPr>
              <a:t>, </a:t>
            </a:r>
            <a:r>
              <a:rPr lang="en-US" sz="1600" dirty="0" err="1">
                <a:ea typeface="Calibri"/>
                <a:cs typeface="Times New Roman"/>
              </a:rPr>
              <a:t>mengajar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sebagai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dosen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tetap</a:t>
            </a:r>
            <a:r>
              <a:rPr lang="en-US" sz="1600" dirty="0">
                <a:ea typeface="Calibri"/>
                <a:cs typeface="Times New Roman"/>
              </a:rPr>
              <a:t> di </a:t>
            </a:r>
            <a:r>
              <a:rPr lang="en-US" sz="1600" dirty="0" err="1">
                <a:ea typeface="Calibri"/>
                <a:cs typeface="Times New Roman"/>
              </a:rPr>
              <a:t>universitas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negeri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dosen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lepas</a:t>
            </a:r>
            <a:r>
              <a:rPr lang="en-US" sz="1600" dirty="0">
                <a:ea typeface="Calibri"/>
                <a:cs typeface="Times New Roman"/>
              </a:rPr>
              <a:t> di </a:t>
            </a:r>
            <a:r>
              <a:rPr lang="en-US" sz="1600" dirty="0" err="1">
                <a:ea typeface="Calibri"/>
                <a:cs typeface="Times New Roman"/>
              </a:rPr>
              <a:t>akademi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teknik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setempat</a:t>
            </a:r>
            <a:r>
              <a:rPr lang="en-US" sz="1600" dirty="0">
                <a:ea typeface="Calibri"/>
                <a:cs typeface="Times New Roman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US" sz="1600" dirty="0" err="1">
                <a:ea typeface="Calibri"/>
                <a:cs typeface="Times New Roman"/>
              </a:rPr>
              <a:t>Sebagai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dosen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tetap</a:t>
            </a:r>
            <a:r>
              <a:rPr lang="en-US" sz="1600" dirty="0">
                <a:ea typeface="Calibri"/>
                <a:cs typeface="Times New Roman"/>
              </a:rPr>
              <a:t>, AAA </a:t>
            </a:r>
            <a:r>
              <a:rPr lang="en-US" sz="1600" dirty="0" err="1">
                <a:ea typeface="Calibri"/>
                <a:cs typeface="Times New Roman"/>
              </a:rPr>
              <a:t>memperoleh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gaji</a:t>
            </a:r>
            <a:r>
              <a:rPr lang="en-US" sz="1600" dirty="0">
                <a:ea typeface="Calibri"/>
                <a:cs typeface="Times New Roman"/>
              </a:rPr>
              <a:t> per </a:t>
            </a:r>
            <a:r>
              <a:rPr lang="en-US" sz="1600" dirty="0" err="1">
                <a:ea typeface="Calibri"/>
                <a:cs typeface="Times New Roman"/>
              </a:rPr>
              <a:t>bulan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Rp</a:t>
            </a:r>
            <a:r>
              <a:rPr lang="en-US" sz="1600" dirty="0">
                <a:ea typeface="Calibri"/>
                <a:cs typeface="Times New Roman"/>
              </a:rPr>
              <a:t> 5.500.000,00. </a:t>
            </a:r>
            <a:r>
              <a:rPr lang="en-US" sz="1600" dirty="0" err="1">
                <a:ea typeface="Calibri"/>
                <a:cs typeface="Times New Roman"/>
              </a:rPr>
              <a:t>Universitas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mengikuti</a:t>
            </a:r>
            <a:r>
              <a:rPr lang="en-US" sz="1600" dirty="0">
                <a:ea typeface="Calibri"/>
                <a:cs typeface="Times New Roman"/>
              </a:rPr>
              <a:t> program </a:t>
            </a:r>
            <a:r>
              <a:rPr lang="en-US" sz="1600" dirty="0" err="1">
                <a:ea typeface="Calibri"/>
                <a:cs typeface="Times New Roman"/>
              </a:rPr>
              <a:t>Jaminan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Keselamatan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Kerja</a:t>
            </a:r>
            <a:r>
              <a:rPr lang="en-US" sz="1600" dirty="0">
                <a:ea typeface="Calibri"/>
                <a:cs typeface="Times New Roman"/>
              </a:rPr>
              <a:t> (JKK) </a:t>
            </a:r>
            <a:r>
              <a:rPr lang="en-US" sz="1600" dirty="0" err="1">
                <a:ea typeface="Calibri"/>
                <a:cs typeface="Times New Roman"/>
              </a:rPr>
              <a:t>dan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Jaminan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Pemeliharaan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Kesehatan</a:t>
            </a:r>
            <a:r>
              <a:rPr lang="en-US" sz="1600" dirty="0">
                <a:ea typeface="Calibri"/>
                <a:cs typeface="Times New Roman"/>
              </a:rPr>
              <a:t> (JPK). </a:t>
            </a:r>
            <a:r>
              <a:rPr lang="en-US" sz="1600" dirty="0" err="1">
                <a:ea typeface="Calibri"/>
                <a:cs typeface="Times New Roman"/>
              </a:rPr>
              <a:t>Iuran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ditanggung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oleh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universitas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sebesar</a:t>
            </a:r>
            <a:r>
              <a:rPr lang="en-US" sz="1600" dirty="0">
                <a:ea typeface="Calibri"/>
                <a:cs typeface="Times New Roman"/>
              </a:rPr>
              <a:t> 0,50% </a:t>
            </a:r>
            <a:r>
              <a:rPr lang="en-US" sz="1600" dirty="0" err="1">
                <a:ea typeface="Calibri"/>
                <a:cs typeface="Times New Roman"/>
              </a:rPr>
              <a:t>dan</a:t>
            </a:r>
            <a:r>
              <a:rPr lang="en-US" sz="1600" dirty="0">
                <a:ea typeface="Calibri"/>
                <a:cs typeface="Times New Roman"/>
              </a:rPr>
              <a:t> 0,30%, </a:t>
            </a:r>
            <a:r>
              <a:rPr lang="en-US" sz="1600" dirty="0" err="1">
                <a:ea typeface="Calibri"/>
                <a:cs typeface="Times New Roman"/>
              </a:rPr>
              <a:t>serta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ditanggung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dosen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sebesar</a:t>
            </a:r>
            <a:r>
              <a:rPr lang="en-US" sz="1600" dirty="0">
                <a:ea typeface="Calibri"/>
                <a:cs typeface="Times New Roman"/>
              </a:rPr>
              <a:t> 0,40% </a:t>
            </a:r>
            <a:r>
              <a:rPr lang="en-US" sz="1600" dirty="0" err="1">
                <a:ea typeface="Calibri"/>
                <a:cs typeface="Times New Roman"/>
              </a:rPr>
              <a:t>dan</a:t>
            </a:r>
            <a:r>
              <a:rPr lang="en-US" sz="1600" dirty="0">
                <a:ea typeface="Calibri"/>
                <a:cs typeface="Times New Roman"/>
              </a:rPr>
              <a:t> 0,20%. </a:t>
            </a:r>
            <a:r>
              <a:rPr lang="en-US" sz="1600" dirty="0" err="1">
                <a:ea typeface="Calibri"/>
                <a:cs typeface="Times New Roman"/>
              </a:rPr>
              <a:t>Universitas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menanggung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iuran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Jaminan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Hari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Tua</a:t>
            </a:r>
            <a:r>
              <a:rPr lang="en-US" sz="1600" dirty="0">
                <a:ea typeface="Calibri"/>
                <a:cs typeface="Times New Roman"/>
              </a:rPr>
              <a:t> (JHT) </a:t>
            </a:r>
            <a:r>
              <a:rPr lang="en-US" sz="1600" dirty="0" err="1">
                <a:ea typeface="Calibri"/>
                <a:cs typeface="Times New Roman"/>
              </a:rPr>
              <a:t>sebesar</a:t>
            </a:r>
            <a:r>
              <a:rPr lang="en-US" sz="1600" dirty="0">
                <a:ea typeface="Calibri"/>
                <a:cs typeface="Times New Roman"/>
              </a:rPr>
              <a:t> 3,70%, </a:t>
            </a:r>
            <a:r>
              <a:rPr lang="en-US" sz="1600" dirty="0" err="1">
                <a:ea typeface="Calibri"/>
                <a:cs typeface="Times New Roman"/>
              </a:rPr>
              <a:t>sedangkan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dosen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sendiri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sebesar</a:t>
            </a:r>
            <a:r>
              <a:rPr lang="en-US" sz="1600" dirty="0">
                <a:ea typeface="Calibri"/>
                <a:cs typeface="Times New Roman"/>
              </a:rPr>
              <a:t> 2,00%. </a:t>
            </a:r>
            <a:r>
              <a:rPr lang="en-US" sz="1600" dirty="0" err="1">
                <a:ea typeface="Calibri"/>
                <a:cs typeface="Times New Roman"/>
              </a:rPr>
              <a:t>Untuk</a:t>
            </a:r>
            <a:r>
              <a:rPr lang="en-US" sz="1600" dirty="0">
                <a:ea typeface="Calibri"/>
                <a:cs typeface="Times New Roman"/>
              </a:rPr>
              <a:t> program </a:t>
            </a:r>
            <a:r>
              <a:rPr lang="en-US" sz="1600" dirty="0" err="1">
                <a:ea typeface="Calibri"/>
                <a:cs typeface="Times New Roman"/>
              </a:rPr>
              <a:t>pensiun</a:t>
            </a:r>
            <a:r>
              <a:rPr lang="en-US" sz="1600" dirty="0">
                <a:ea typeface="Calibri"/>
                <a:cs typeface="Times New Roman"/>
              </a:rPr>
              <a:t>, </a:t>
            </a:r>
            <a:r>
              <a:rPr lang="en-US" sz="1600" dirty="0" err="1">
                <a:ea typeface="Calibri"/>
                <a:cs typeface="Times New Roman"/>
              </a:rPr>
              <a:t>universitas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menanggung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iuran</a:t>
            </a:r>
            <a:r>
              <a:rPr lang="en-US" sz="1600" dirty="0">
                <a:ea typeface="Calibri"/>
                <a:cs typeface="Times New Roman"/>
              </a:rPr>
              <a:t> per </a:t>
            </a:r>
            <a:r>
              <a:rPr lang="en-US" sz="1600" dirty="0" err="1">
                <a:ea typeface="Calibri"/>
                <a:cs typeface="Times New Roman"/>
              </a:rPr>
              <a:t>bulan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sebesar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Rp</a:t>
            </a:r>
            <a:r>
              <a:rPr lang="en-US" sz="1600" dirty="0">
                <a:ea typeface="Calibri"/>
                <a:cs typeface="Times New Roman"/>
              </a:rPr>
              <a:t> 150.000,00, </a:t>
            </a:r>
            <a:r>
              <a:rPr lang="en-US" sz="1600" dirty="0" err="1">
                <a:ea typeface="Calibri"/>
                <a:cs typeface="Times New Roman"/>
              </a:rPr>
              <a:t>sedangkan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dosen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sendiri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sebesar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Rp</a:t>
            </a:r>
            <a:r>
              <a:rPr lang="en-US" sz="1600" dirty="0">
                <a:ea typeface="Calibri"/>
                <a:cs typeface="Times New Roman"/>
              </a:rPr>
              <a:t> 75.000,00.</a:t>
            </a:r>
          </a:p>
          <a:p>
            <a:pPr algn="just"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BBB, </a:t>
            </a:r>
            <a:r>
              <a:rPr lang="en-US" sz="1600" dirty="0" err="1">
                <a:ea typeface="Calibri"/>
                <a:cs typeface="Times New Roman"/>
              </a:rPr>
              <a:t>istrinya</a:t>
            </a:r>
            <a:r>
              <a:rPr lang="en-US" sz="1600" dirty="0">
                <a:ea typeface="Calibri"/>
                <a:cs typeface="Times New Roman"/>
              </a:rPr>
              <a:t>, </a:t>
            </a:r>
            <a:r>
              <a:rPr lang="en-US" sz="1600" dirty="0" err="1">
                <a:ea typeface="Calibri"/>
                <a:cs typeface="Times New Roman"/>
              </a:rPr>
              <a:t>bekerja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sebagai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pegawai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tetap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perusahaan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swasta</a:t>
            </a:r>
            <a:r>
              <a:rPr lang="en-US" sz="1600" dirty="0">
                <a:ea typeface="Calibri"/>
                <a:cs typeface="Times New Roman"/>
              </a:rPr>
              <a:t>. AAA </a:t>
            </a:r>
            <a:r>
              <a:rPr lang="en-US" sz="1600" dirty="0" err="1">
                <a:ea typeface="Calibri"/>
                <a:cs typeface="Times New Roman"/>
              </a:rPr>
              <a:t>telah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terdaftar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sebagai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Wajib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Pajak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memiliki</a:t>
            </a:r>
            <a:r>
              <a:rPr lang="en-US" sz="1600" dirty="0">
                <a:ea typeface="Calibri"/>
                <a:cs typeface="Times New Roman"/>
              </a:rPr>
              <a:t> NPWP. </a:t>
            </a:r>
          </a:p>
          <a:p>
            <a:pPr algn="just"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Data </a:t>
            </a:r>
            <a:r>
              <a:rPr lang="en-US" sz="1600" dirty="0" err="1">
                <a:ea typeface="Calibri"/>
                <a:cs typeface="Times New Roman"/>
              </a:rPr>
              <a:t>anggota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keluarga</a:t>
            </a:r>
            <a:r>
              <a:rPr lang="en-US" sz="1600" dirty="0">
                <a:ea typeface="Calibri"/>
                <a:cs typeface="Times New Roman"/>
              </a:rPr>
              <a:t> yang </a:t>
            </a:r>
            <a:r>
              <a:rPr lang="en-US" sz="1600" dirty="0" err="1">
                <a:ea typeface="Calibri"/>
                <a:cs typeface="Times New Roman"/>
              </a:rPr>
              <a:t>menjadi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tanggungan</a:t>
            </a:r>
            <a:r>
              <a:rPr lang="en-US" sz="1600" dirty="0">
                <a:ea typeface="Calibri"/>
                <a:cs typeface="Times New Roman"/>
              </a:rPr>
              <a:t> AAA </a:t>
            </a:r>
            <a:r>
              <a:rPr lang="en-US" sz="1600" dirty="0" err="1">
                <a:ea typeface="Calibri"/>
                <a:cs typeface="Times New Roman"/>
              </a:rPr>
              <a:t>dalam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tahun</a:t>
            </a:r>
            <a:r>
              <a:rPr lang="en-US" sz="1600" dirty="0">
                <a:ea typeface="Calibri"/>
                <a:cs typeface="Times New Roman"/>
              </a:rPr>
              <a:t> 2013 </a:t>
            </a:r>
            <a:r>
              <a:rPr lang="en-US" sz="1600" dirty="0" err="1">
                <a:ea typeface="Calibri"/>
                <a:cs typeface="Times New Roman"/>
              </a:rPr>
              <a:t>adalah</a:t>
            </a:r>
            <a:r>
              <a:rPr lang="en-US" sz="1600" dirty="0">
                <a:ea typeface="Calibri"/>
                <a:cs typeface="Times New Roman"/>
              </a:rPr>
              <a:t> :</a:t>
            </a:r>
            <a:endParaRPr lang="id-ID" sz="1600" dirty="0">
              <a:latin typeface="Calibri"/>
              <a:ea typeface="Calibri"/>
              <a:cs typeface="Times New Roman"/>
            </a:endParaRPr>
          </a:p>
          <a:p>
            <a:pPr marL="800100" marR="0" lvl="0" indent="-342900" algn="just"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1600" dirty="0">
                <a:ea typeface="Calibri"/>
                <a:cs typeface="Times New Roman"/>
              </a:rPr>
              <a:t>BBB (</a:t>
            </a:r>
            <a:r>
              <a:rPr lang="en-US" sz="1600" dirty="0" err="1">
                <a:ea typeface="Calibri"/>
                <a:cs typeface="Times New Roman"/>
              </a:rPr>
              <a:t>Istri</a:t>
            </a:r>
            <a:r>
              <a:rPr lang="en-US" sz="1600" dirty="0">
                <a:ea typeface="Calibri"/>
                <a:cs typeface="Times New Roman"/>
              </a:rPr>
              <a:t>), </a:t>
            </a:r>
            <a:r>
              <a:rPr lang="en-US" sz="1600" dirty="0" err="1">
                <a:ea typeface="Calibri"/>
                <a:cs typeface="Times New Roman"/>
              </a:rPr>
              <a:t>lahir</a:t>
            </a:r>
            <a:r>
              <a:rPr lang="en-US" sz="1600" dirty="0">
                <a:ea typeface="Calibri"/>
                <a:cs typeface="Times New Roman"/>
              </a:rPr>
              <a:t> 14  </a:t>
            </a:r>
            <a:r>
              <a:rPr lang="en-US" sz="1600" dirty="0" err="1">
                <a:ea typeface="Calibri"/>
                <a:cs typeface="Times New Roman"/>
              </a:rPr>
              <a:t>Februari</a:t>
            </a:r>
            <a:r>
              <a:rPr lang="en-US" sz="1600" dirty="0">
                <a:ea typeface="Calibri"/>
                <a:cs typeface="Times New Roman"/>
              </a:rPr>
              <a:t> 1985.</a:t>
            </a:r>
            <a:endParaRPr lang="id-ID" sz="1600" dirty="0">
              <a:latin typeface="Calibri"/>
              <a:ea typeface="Calibri"/>
              <a:cs typeface="Times New Roman"/>
            </a:endParaRPr>
          </a:p>
          <a:p>
            <a:pPr marL="800100" marR="0" lvl="0" indent="-342900" algn="just"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1600" dirty="0">
                <a:ea typeface="Calibri"/>
                <a:cs typeface="Times New Roman"/>
              </a:rPr>
              <a:t>CCC (</a:t>
            </a:r>
            <a:r>
              <a:rPr lang="en-US" sz="1600" dirty="0" err="1">
                <a:ea typeface="Calibri"/>
                <a:cs typeface="Times New Roman"/>
              </a:rPr>
              <a:t>Anak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Kandung</a:t>
            </a:r>
            <a:r>
              <a:rPr lang="en-US" sz="1600" dirty="0">
                <a:ea typeface="Calibri"/>
                <a:cs typeface="Times New Roman"/>
              </a:rPr>
              <a:t>), </a:t>
            </a:r>
            <a:r>
              <a:rPr lang="en-US" sz="1600" dirty="0" err="1">
                <a:ea typeface="Calibri"/>
                <a:cs typeface="Times New Roman"/>
              </a:rPr>
              <a:t>lahir</a:t>
            </a:r>
            <a:r>
              <a:rPr lang="en-US" sz="1600" dirty="0">
                <a:ea typeface="Calibri"/>
                <a:cs typeface="Times New Roman"/>
              </a:rPr>
              <a:t>  </a:t>
            </a:r>
            <a:r>
              <a:rPr lang="en-US" sz="1600" dirty="0" err="1">
                <a:ea typeface="Calibri"/>
                <a:cs typeface="Times New Roman"/>
              </a:rPr>
              <a:t>tanggal</a:t>
            </a:r>
            <a:r>
              <a:rPr lang="en-US" sz="1600" dirty="0">
                <a:ea typeface="Calibri"/>
                <a:cs typeface="Times New Roman"/>
              </a:rPr>
              <a:t> 3 </a:t>
            </a:r>
            <a:r>
              <a:rPr lang="en-US" sz="1600" dirty="0" err="1">
                <a:ea typeface="Calibri"/>
                <a:cs typeface="Times New Roman"/>
              </a:rPr>
              <a:t>Juli</a:t>
            </a:r>
            <a:r>
              <a:rPr lang="en-US" sz="1600" dirty="0">
                <a:ea typeface="Calibri"/>
                <a:cs typeface="Times New Roman"/>
              </a:rPr>
              <a:t> 2009.</a:t>
            </a:r>
            <a:endParaRPr lang="id-ID" sz="1600" dirty="0">
              <a:latin typeface="Calibri"/>
              <a:ea typeface="Calibri"/>
              <a:cs typeface="Times New Roman"/>
            </a:endParaRPr>
          </a:p>
          <a:p>
            <a:pPr marL="800100" marR="0" lvl="0" indent="-342900" algn="just"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1600" dirty="0">
                <a:ea typeface="Calibri"/>
                <a:cs typeface="Times New Roman"/>
              </a:rPr>
              <a:t>DDD (</a:t>
            </a:r>
            <a:r>
              <a:rPr lang="en-US" sz="1600" dirty="0" err="1">
                <a:ea typeface="Calibri"/>
                <a:cs typeface="Times New Roman"/>
              </a:rPr>
              <a:t>Anak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Kandung</a:t>
            </a:r>
            <a:r>
              <a:rPr lang="en-US" sz="1600" dirty="0">
                <a:ea typeface="Calibri"/>
                <a:cs typeface="Times New Roman"/>
              </a:rPr>
              <a:t>), </a:t>
            </a:r>
            <a:r>
              <a:rPr lang="en-US" sz="1600" dirty="0" err="1">
                <a:ea typeface="Calibri"/>
                <a:cs typeface="Times New Roman"/>
              </a:rPr>
              <a:t>lahir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tanggal</a:t>
            </a:r>
            <a:r>
              <a:rPr lang="en-US" sz="1600" dirty="0">
                <a:ea typeface="Calibri"/>
                <a:cs typeface="Times New Roman"/>
              </a:rPr>
              <a:t> 5 </a:t>
            </a:r>
            <a:r>
              <a:rPr lang="en-US" sz="1600" dirty="0" err="1">
                <a:ea typeface="Calibri"/>
                <a:cs typeface="Times New Roman"/>
              </a:rPr>
              <a:t>Maret</a:t>
            </a:r>
            <a:r>
              <a:rPr lang="en-US" sz="1600" dirty="0">
                <a:ea typeface="Calibri"/>
                <a:cs typeface="Times New Roman"/>
              </a:rPr>
              <a:t> 2013.</a:t>
            </a:r>
            <a:endParaRPr lang="id-ID" sz="1600" dirty="0">
              <a:latin typeface="Calibri"/>
              <a:ea typeface="Calibri"/>
              <a:cs typeface="Times New Roman"/>
            </a:endParaRPr>
          </a:p>
          <a:p>
            <a:pPr marL="800100" marR="0" lvl="0" indent="-342900" algn="just"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1600" dirty="0">
                <a:ea typeface="Calibri"/>
                <a:cs typeface="Times New Roman"/>
              </a:rPr>
              <a:t>EEE (</a:t>
            </a:r>
            <a:r>
              <a:rPr lang="en-US" sz="1600" dirty="0" err="1">
                <a:ea typeface="Calibri"/>
                <a:cs typeface="Times New Roman"/>
              </a:rPr>
              <a:t>Adik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Ipar</a:t>
            </a:r>
            <a:r>
              <a:rPr lang="en-US" sz="1600" dirty="0">
                <a:ea typeface="Calibri"/>
                <a:cs typeface="Times New Roman"/>
              </a:rPr>
              <a:t>), </a:t>
            </a:r>
            <a:r>
              <a:rPr lang="en-US" sz="1600" dirty="0" err="1">
                <a:ea typeface="Calibri"/>
                <a:cs typeface="Times New Roman"/>
              </a:rPr>
              <a:t>lahir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tanggal</a:t>
            </a:r>
            <a:r>
              <a:rPr lang="en-US" sz="1600" dirty="0">
                <a:ea typeface="Calibri"/>
                <a:cs typeface="Times New Roman"/>
              </a:rPr>
              <a:t> 24 Mei 1991.</a:t>
            </a:r>
            <a:endParaRPr lang="en-US" sz="16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1600" dirty="0" err="1">
                <a:ea typeface="Calibri"/>
                <a:cs typeface="Times New Roman"/>
              </a:rPr>
              <a:t>Berikut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laporan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laba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rugi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usaha</a:t>
            </a:r>
            <a:r>
              <a:rPr lang="en-US" sz="1600" dirty="0">
                <a:ea typeface="Calibri"/>
                <a:cs typeface="Times New Roman"/>
              </a:rPr>
              <a:t> AAA.</a:t>
            </a:r>
            <a:endParaRPr lang="id-ID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6412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Soal 2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9C101B2-7473-4FE0-AB7C-47D36D8BD6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858798"/>
              </p:ext>
            </p:extLst>
          </p:nvPr>
        </p:nvGraphicFramePr>
        <p:xfrm>
          <a:off x="1219200" y="1981200"/>
          <a:ext cx="6934200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806477287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8603008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1214639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Penjualan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190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Penjualan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bruto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6.050.000.000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555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Retur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Penjualan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(50.000.000)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883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Penjualan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Netto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6.000.000.000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103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Harga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Pokok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Penjualan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5.050.000.000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112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Laba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bruto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950.000.000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325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260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Soal 2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854416" y="1676400"/>
          <a:ext cx="7447868" cy="456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Document" r:id="rId4" imgW="5622969" imgH="3653110" progId="Word.Document.12">
                  <p:embed/>
                </p:oleObj>
              </mc:Choice>
              <mc:Fallback>
                <p:oleObj name="Document" r:id="rId4" imgW="5622969" imgH="3653110" progId="Word.Document.12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416" y="1676400"/>
                        <a:ext cx="7447868" cy="4567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9081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Soal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534400" cy="5105400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1600" dirty="0" err="1">
                <a:ea typeface="Calibri"/>
                <a:cs typeface="Times New Roman"/>
              </a:rPr>
              <a:t>Komponen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Biaya</a:t>
            </a:r>
            <a:r>
              <a:rPr lang="en-US" sz="1600" dirty="0">
                <a:ea typeface="Calibri"/>
                <a:cs typeface="Times New Roman"/>
              </a:rPr>
              <a:t> Lain </a:t>
            </a:r>
            <a:r>
              <a:rPr lang="en-US" sz="1600" dirty="0" err="1">
                <a:ea typeface="Calibri"/>
                <a:cs typeface="Times New Roman"/>
              </a:rPr>
              <a:t>telah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dibebankan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sesuai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ketentuan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fiskal</a:t>
            </a:r>
            <a:r>
              <a:rPr lang="en-US" sz="1600" dirty="0">
                <a:ea typeface="Calibri"/>
                <a:cs typeface="Times New Roman"/>
              </a:rPr>
              <a:t>. </a:t>
            </a:r>
            <a:r>
              <a:rPr lang="en-US" sz="1600" dirty="0" err="1">
                <a:ea typeface="Calibri"/>
                <a:cs typeface="Times New Roman"/>
              </a:rPr>
              <a:t>Selain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dari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penghasilan</a:t>
            </a:r>
            <a:r>
              <a:rPr lang="en-US" sz="1600" dirty="0">
                <a:ea typeface="Calibri"/>
                <a:cs typeface="Times New Roman"/>
              </a:rPr>
              <a:t> di </a:t>
            </a:r>
            <a:r>
              <a:rPr lang="en-US" sz="1600" dirty="0" err="1">
                <a:ea typeface="Calibri"/>
                <a:cs typeface="Times New Roman"/>
              </a:rPr>
              <a:t>atas</a:t>
            </a:r>
            <a:r>
              <a:rPr lang="en-US" sz="1600" dirty="0">
                <a:ea typeface="Calibri"/>
                <a:cs typeface="Times New Roman"/>
              </a:rPr>
              <a:t>, </a:t>
            </a:r>
            <a:r>
              <a:rPr lang="en-US" sz="1600" dirty="0" err="1">
                <a:ea typeface="Calibri"/>
                <a:cs typeface="Times New Roman"/>
              </a:rPr>
              <a:t>selama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tahun</a:t>
            </a:r>
            <a:r>
              <a:rPr lang="en-US" sz="1600" dirty="0">
                <a:ea typeface="Calibri"/>
                <a:cs typeface="Times New Roman"/>
              </a:rPr>
              <a:t> 2013 AAA </a:t>
            </a:r>
            <a:r>
              <a:rPr lang="en-US" sz="1600" dirty="0" err="1">
                <a:ea typeface="Calibri"/>
                <a:cs typeface="Times New Roman"/>
              </a:rPr>
              <a:t>juga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mempunyai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penghasilan</a:t>
            </a:r>
            <a:r>
              <a:rPr lang="en-US" sz="1600" dirty="0">
                <a:ea typeface="Calibri"/>
                <a:cs typeface="Times New Roman"/>
              </a:rPr>
              <a:t> lain </a:t>
            </a:r>
            <a:r>
              <a:rPr lang="en-US" sz="1600" dirty="0" err="1">
                <a:ea typeface="Calibri"/>
                <a:cs typeface="Times New Roman"/>
              </a:rPr>
              <a:t>sebagai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berikut</a:t>
            </a:r>
            <a:r>
              <a:rPr lang="en-US" sz="1600" dirty="0">
                <a:ea typeface="Calibri"/>
                <a:cs typeface="Times New Roman"/>
              </a:rPr>
              <a:t>.</a:t>
            </a:r>
            <a:endParaRPr lang="id-ID" sz="1600" dirty="0">
              <a:latin typeface="Calibri"/>
              <a:ea typeface="Calibri"/>
              <a:cs typeface="Times New Roman"/>
            </a:endParaRPr>
          </a:p>
          <a:p>
            <a:pPr marL="800100" marR="0" lvl="0" indent="-342900" algn="just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Font typeface="Wingdings"/>
              <a:buChar char=""/>
            </a:pPr>
            <a:r>
              <a:rPr lang="en-US" sz="1600" dirty="0" err="1">
                <a:ea typeface="Calibri"/>
                <a:cs typeface="Times New Roman"/>
              </a:rPr>
              <a:t>Dividen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sebesar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Rp</a:t>
            </a:r>
            <a:r>
              <a:rPr lang="en-US" sz="1600" dirty="0">
                <a:ea typeface="Calibri"/>
                <a:cs typeface="Times New Roman"/>
              </a:rPr>
              <a:t> 50.000.000,00 yang </a:t>
            </a:r>
            <a:r>
              <a:rPr lang="en-US" sz="1600" dirty="0" err="1">
                <a:ea typeface="Calibri"/>
                <a:cs typeface="Times New Roman"/>
              </a:rPr>
              <a:t>diterima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atas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saham</a:t>
            </a:r>
            <a:r>
              <a:rPr lang="en-US" sz="1600" dirty="0">
                <a:ea typeface="Calibri"/>
                <a:cs typeface="Times New Roman"/>
              </a:rPr>
              <a:t> yang </a:t>
            </a:r>
            <a:r>
              <a:rPr lang="en-US" sz="1600" dirty="0" err="1">
                <a:ea typeface="Calibri"/>
                <a:cs typeface="Times New Roman"/>
              </a:rPr>
              <a:t>dimiliki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pada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suatu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perusahaan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dengan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kepemilikan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sebesar</a:t>
            </a:r>
            <a:r>
              <a:rPr lang="en-US" sz="1600" dirty="0">
                <a:ea typeface="Calibri"/>
                <a:cs typeface="Times New Roman"/>
              </a:rPr>
              <a:t> 30%.</a:t>
            </a:r>
            <a:endParaRPr lang="id-ID" sz="1600" dirty="0">
              <a:latin typeface="Calibri"/>
              <a:ea typeface="Calibri"/>
              <a:cs typeface="Times New Roman"/>
            </a:endParaRPr>
          </a:p>
          <a:p>
            <a:pPr marL="800100" marR="0" lvl="0" indent="-342900" algn="just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Font typeface="Wingdings"/>
              <a:buChar char=""/>
            </a:pPr>
            <a:r>
              <a:rPr lang="en-US" sz="1600" dirty="0">
                <a:ea typeface="Calibri"/>
                <a:cs typeface="Times New Roman"/>
              </a:rPr>
              <a:t>Honor </a:t>
            </a:r>
            <a:r>
              <a:rPr lang="en-US" sz="1600" dirty="0" err="1">
                <a:ea typeface="Calibri"/>
                <a:cs typeface="Times New Roman"/>
              </a:rPr>
              <a:t>sebagai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pembicara</a:t>
            </a:r>
            <a:r>
              <a:rPr lang="en-US" sz="1600" dirty="0">
                <a:ea typeface="Calibri"/>
                <a:cs typeface="Times New Roman"/>
              </a:rPr>
              <a:t> seminar </a:t>
            </a:r>
            <a:r>
              <a:rPr lang="en-US" sz="1600" dirty="0" err="1">
                <a:ea typeface="Calibri"/>
                <a:cs typeface="Times New Roman"/>
              </a:rPr>
              <a:t>kewirausahaan</a:t>
            </a:r>
            <a:r>
              <a:rPr lang="en-US" sz="1600" dirty="0">
                <a:ea typeface="Calibri"/>
                <a:cs typeface="Times New Roman"/>
              </a:rPr>
              <a:t>  di </a:t>
            </a:r>
            <a:r>
              <a:rPr lang="en-US" sz="1600" dirty="0" err="1">
                <a:ea typeface="Calibri"/>
                <a:cs typeface="Times New Roman"/>
              </a:rPr>
              <a:t>Kementerian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Koperasi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dan</a:t>
            </a:r>
            <a:r>
              <a:rPr lang="en-US" sz="1600" dirty="0">
                <a:ea typeface="Calibri"/>
                <a:cs typeface="Times New Roman"/>
              </a:rPr>
              <a:t> UKM </a:t>
            </a:r>
            <a:r>
              <a:rPr lang="en-US" sz="1600" dirty="0" err="1">
                <a:ea typeface="Calibri"/>
                <a:cs typeface="Times New Roman"/>
              </a:rPr>
              <a:t>sebesar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Rp</a:t>
            </a:r>
            <a:r>
              <a:rPr lang="en-US" sz="1600" dirty="0">
                <a:ea typeface="Calibri"/>
                <a:cs typeface="Times New Roman"/>
              </a:rPr>
              <a:t> 5.000.000,00. (</a:t>
            </a:r>
            <a:r>
              <a:rPr lang="en-US" sz="1600" dirty="0" err="1">
                <a:ea typeface="Calibri"/>
                <a:cs typeface="Times New Roman"/>
              </a:rPr>
              <a:t>Dipotong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pajak</a:t>
            </a:r>
            <a:r>
              <a:rPr lang="en-US" sz="1600" dirty="0">
                <a:ea typeface="Calibri"/>
                <a:cs typeface="Times New Roman"/>
              </a:rPr>
              <a:t> final </a:t>
            </a:r>
            <a:r>
              <a:rPr lang="en-US" sz="1600" dirty="0" err="1">
                <a:ea typeface="Calibri"/>
                <a:cs typeface="Times New Roman"/>
              </a:rPr>
              <a:t>karena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bersumber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dari</a:t>
            </a:r>
            <a:r>
              <a:rPr lang="en-US" sz="1600" dirty="0">
                <a:ea typeface="Calibri"/>
                <a:cs typeface="Times New Roman"/>
              </a:rPr>
              <a:t> APBN)</a:t>
            </a:r>
          </a:p>
          <a:p>
            <a:pPr marL="800100" marR="0" lvl="0" indent="-342900" algn="just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Font typeface="Wingdings"/>
              <a:buChar char=""/>
            </a:pPr>
            <a:r>
              <a:rPr lang="en-US" sz="1600" dirty="0">
                <a:ea typeface="Calibri"/>
                <a:cs typeface="Times New Roman"/>
              </a:rPr>
              <a:t>Honor </a:t>
            </a:r>
            <a:r>
              <a:rPr lang="en-US" sz="1600" dirty="0" err="1">
                <a:ea typeface="Calibri"/>
                <a:cs typeface="Times New Roman"/>
              </a:rPr>
              <a:t>dosen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lepas</a:t>
            </a:r>
            <a:r>
              <a:rPr lang="en-US" sz="1600" dirty="0">
                <a:ea typeface="Calibri"/>
                <a:cs typeface="Times New Roman"/>
              </a:rPr>
              <a:t> yang </a:t>
            </a:r>
            <a:r>
              <a:rPr lang="en-US" sz="1600" dirty="0" err="1">
                <a:ea typeface="Calibri"/>
                <a:cs typeface="Times New Roman"/>
              </a:rPr>
              <a:t>diterima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sepanjang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tahun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sebesar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Rp</a:t>
            </a:r>
            <a:r>
              <a:rPr lang="en-US" sz="1600" dirty="0">
                <a:ea typeface="Calibri"/>
                <a:cs typeface="Times New Roman"/>
              </a:rPr>
              <a:t> 15.000.000, </a:t>
            </a:r>
            <a:r>
              <a:rPr lang="en-US" sz="1600" dirty="0" err="1">
                <a:ea typeface="Calibri"/>
                <a:cs typeface="Times New Roman"/>
              </a:rPr>
              <a:t>sebelum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dipotong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Pajak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Penghasilan</a:t>
            </a:r>
            <a:r>
              <a:rPr lang="en-US" sz="1600" dirty="0">
                <a:ea typeface="Calibri"/>
                <a:cs typeface="Times New Roman"/>
              </a:rPr>
              <a:t>.</a:t>
            </a:r>
            <a:endParaRPr lang="id-ID" sz="1600" dirty="0">
              <a:latin typeface="Calibri"/>
              <a:ea typeface="Calibri"/>
              <a:cs typeface="Times New Roman"/>
            </a:endParaRPr>
          </a:p>
          <a:p>
            <a:pPr marL="800100" marR="0" lvl="0" indent="-342900" algn="just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Font typeface="Wingdings"/>
              <a:buChar char=""/>
            </a:pPr>
            <a:r>
              <a:rPr lang="en-US" sz="1600" dirty="0">
                <a:ea typeface="Calibri"/>
                <a:cs typeface="Times New Roman"/>
              </a:rPr>
              <a:t>BBB </a:t>
            </a:r>
            <a:r>
              <a:rPr lang="en-US" sz="1600" dirty="0" err="1">
                <a:ea typeface="Calibri"/>
                <a:cs typeface="Times New Roman"/>
              </a:rPr>
              <a:t>memperoleh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penghasilan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sebesar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Rp</a:t>
            </a:r>
            <a:r>
              <a:rPr lang="en-US" sz="1600" dirty="0">
                <a:ea typeface="Calibri"/>
                <a:cs typeface="Times New Roman"/>
              </a:rPr>
              <a:t> 5.000.000,00 </a:t>
            </a:r>
            <a:r>
              <a:rPr lang="en-US" sz="1600" dirty="0" err="1">
                <a:ea typeface="Calibri"/>
                <a:cs typeface="Times New Roman"/>
              </a:rPr>
              <a:t>dan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membayarkan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iuran</a:t>
            </a:r>
            <a:r>
              <a:rPr lang="en-US" sz="1600" dirty="0">
                <a:ea typeface="Calibri"/>
                <a:cs typeface="Times New Roman"/>
              </a:rPr>
              <a:t> JHT </a:t>
            </a:r>
            <a:r>
              <a:rPr lang="en-US" sz="1600" dirty="0" err="1">
                <a:ea typeface="Calibri"/>
                <a:cs typeface="Times New Roman"/>
              </a:rPr>
              <a:t>Rp</a:t>
            </a:r>
            <a:r>
              <a:rPr lang="en-US" sz="1600" dirty="0">
                <a:ea typeface="Calibri"/>
                <a:cs typeface="Times New Roman"/>
              </a:rPr>
              <a:t> 100.000,00 per </a:t>
            </a:r>
            <a:r>
              <a:rPr lang="en-US" sz="1600" dirty="0" err="1">
                <a:ea typeface="Calibri"/>
                <a:cs typeface="Times New Roman"/>
              </a:rPr>
              <a:t>bulan</a:t>
            </a:r>
            <a:r>
              <a:rPr lang="en-US" sz="1600" dirty="0">
                <a:ea typeface="Calibri"/>
                <a:cs typeface="Times New Roman"/>
              </a:rPr>
              <a:t>. Di </a:t>
            </a:r>
            <a:r>
              <a:rPr lang="en-US" sz="1600" dirty="0" err="1">
                <a:ea typeface="Calibri"/>
                <a:cs typeface="Times New Roman"/>
              </a:rPr>
              <a:t>samping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itu</a:t>
            </a:r>
            <a:r>
              <a:rPr lang="en-US" sz="1600" dirty="0">
                <a:ea typeface="Calibri"/>
                <a:cs typeface="Times New Roman"/>
              </a:rPr>
              <a:t>, BBB </a:t>
            </a:r>
            <a:r>
              <a:rPr lang="en-US" sz="1600" dirty="0" err="1">
                <a:ea typeface="Calibri"/>
                <a:cs typeface="Times New Roman"/>
              </a:rPr>
              <a:t>memperoleh</a:t>
            </a:r>
            <a:r>
              <a:rPr lang="en-US" sz="1600" dirty="0">
                <a:ea typeface="Calibri"/>
                <a:cs typeface="Times New Roman"/>
              </a:rPr>
              <a:t> pula </a:t>
            </a:r>
            <a:r>
              <a:rPr lang="en-US" sz="1600" dirty="0" err="1">
                <a:ea typeface="Calibri"/>
                <a:cs typeface="Times New Roman"/>
              </a:rPr>
              <a:t>penghasilan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royalti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penulisan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buku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senilai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Rp</a:t>
            </a:r>
            <a:r>
              <a:rPr lang="en-US" sz="1600" dirty="0">
                <a:ea typeface="Calibri"/>
                <a:cs typeface="Times New Roman"/>
              </a:rPr>
              <a:t> 45.000.000,00.</a:t>
            </a:r>
            <a:endParaRPr lang="id-ID" sz="1600" dirty="0">
              <a:latin typeface="Calibri"/>
              <a:ea typeface="Calibri"/>
              <a:cs typeface="Times New Roman"/>
            </a:endParaRPr>
          </a:p>
          <a:p>
            <a:pPr marL="800100" marR="0" lvl="0" indent="-342900" algn="just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Font typeface="Wingdings"/>
              <a:buChar char=""/>
            </a:pPr>
            <a:r>
              <a:rPr lang="en-US" sz="1600" dirty="0" err="1">
                <a:ea typeface="Calibri"/>
                <a:cs typeface="Times New Roman"/>
              </a:rPr>
              <a:t>Penghasilan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dari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sewa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tanah</a:t>
            </a:r>
            <a:r>
              <a:rPr lang="en-US" sz="1600" dirty="0">
                <a:ea typeface="Calibri"/>
                <a:cs typeface="Times New Roman"/>
              </a:rPr>
              <a:t> yang </a:t>
            </a:r>
            <a:r>
              <a:rPr lang="en-US" sz="1600" dirty="0" err="1">
                <a:ea typeface="Calibri"/>
                <a:cs typeface="Times New Roman"/>
              </a:rPr>
              <a:t>dimiliki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oleh</a:t>
            </a:r>
            <a:r>
              <a:rPr lang="en-US" sz="1600" dirty="0">
                <a:ea typeface="Calibri"/>
                <a:cs typeface="Times New Roman"/>
              </a:rPr>
              <a:t> AAA </a:t>
            </a:r>
            <a:r>
              <a:rPr lang="en-US" sz="1600" dirty="0" err="1">
                <a:ea typeface="Calibri"/>
                <a:cs typeface="Times New Roman"/>
              </a:rPr>
              <a:t>Rp</a:t>
            </a:r>
            <a:r>
              <a:rPr lang="en-US" sz="1600" dirty="0">
                <a:ea typeface="Calibri"/>
                <a:cs typeface="Times New Roman"/>
              </a:rPr>
              <a:t> 100.000.000,00.</a:t>
            </a:r>
            <a:endParaRPr lang="id-ID" sz="1600" dirty="0">
              <a:latin typeface="Calibri"/>
              <a:ea typeface="Calibri"/>
              <a:cs typeface="Times New Roman"/>
            </a:endParaRPr>
          </a:p>
          <a:p>
            <a:pPr marL="800100" marR="0" lvl="0" indent="-342900" algn="just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Font typeface="Wingdings"/>
              <a:buChar char=""/>
            </a:pPr>
            <a:r>
              <a:rPr lang="en-US" sz="1600" dirty="0" err="1">
                <a:ea typeface="Calibri"/>
                <a:cs typeface="Times New Roman"/>
              </a:rPr>
              <a:t>Penjualan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termasuk</a:t>
            </a:r>
            <a:r>
              <a:rPr lang="en-US" sz="1600" dirty="0">
                <a:ea typeface="Calibri"/>
                <a:cs typeface="Times New Roman"/>
              </a:rPr>
              <a:t> tender </a:t>
            </a:r>
            <a:r>
              <a:rPr lang="en-US" sz="1600" dirty="0" err="1">
                <a:ea typeface="Calibri"/>
                <a:cs typeface="Times New Roman"/>
              </a:rPr>
              <a:t>dari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Pemda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untuk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pengadaan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alat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elektronik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sebesar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Rp</a:t>
            </a:r>
            <a:r>
              <a:rPr lang="en-US" sz="1600" dirty="0">
                <a:ea typeface="Calibri"/>
                <a:cs typeface="Times New Roman"/>
              </a:rPr>
              <a:t> 250.000.000,00 </a:t>
            </a:r>
            <a:r>
              <a:rPr lang="en-US" sz="1600" dirty="0" err="1">
                <a:ea typeface="Calibri"/>
                <a:cs typeface="Times New Roman"/>
              </a:rPr>
              <a:t>dengan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laba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sebesar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Rp</a:t>
            </a:r>
            <a:r>
              <a:rPr lang="en-US" sz="1600" dirty="0">
                <a:ea typeface="Calibri"/>
                <a:cs typeface="Times New Roman"/>
              </a:rPr>
              <a:t> 100.000.000,00. </a:t>
            </a:r>
            <a:r>
              <a:rPr lang="en-US" sz="1600" dirty="0" err="1">
                <a:ea typeface="Calibri"/>
                <a:cs typeface="Times New Roman"/>
              </a:rPr>
              <a:t>Penghasilan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ini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merupakan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penghasilan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tidak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teratur</a:t>
            </a:r>
            <a:r>
              <a:rPr lang="en-US" sz="1600" dirty="0">
                <a:ea typeface="Calibri"/>
                <a:cs typeface="Times New Roman"/>
              </a:rPr>
              <a:t> yang </a:t>
            </a:r>
            <a:r>
              <a:rPr lang="en-US" sz="1600" dirty="0" err="1">
                <a:ea typeface="Calibri"/>
                <a:cs typeface="Times New Roman"/>
              </a:rPr>
              <a:t>diperkirakan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tidak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akan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berulang</a:t>
            </a:r>
            <a:r>
              <a:rPr lang="en-US" sz="1600" dirty="0">
                <a:ea typeface="Calibri"/>
                <a:cs typeface="Times New Roman"/>
              </a:rPr>
              <a:t> di </a:t>
            </a:r>
            <a:r>
              <a:rPr lang="en-US" sz="1600" dirty="0" err="1">
                <a:ea typeface="Calibri"/>
                <a:cs typeface="Times New Roman"/>
              </a:rPr>
              <a:t>tahun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mendatang</a:t>
            </a:r>
            <a:r>
              <a:rPr lang="en-US" sz="1600" dirty="0">
                <a:ea typeface="Calibri"/>
                <a:cs typeface="Times New Roman"/>
              </a:rPr>
              <a:t>. </a:t>
            </a:r>
          </a:p>
          <a:p>
            <a:pPr marL="0" marR="0" lvl="0" indent="0" algn="just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1600" dirty="0" err="1">
                <a:ea typeface="Calibri"/>
                <a:cs typeface="Times New Roman"/>
              </a:rPr>
              <a:t>Setiap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pihak</a:t>
            </a:r>
            <a:r>
              <a:rPr lang="en-US" sz="1600" dirty="0">
                <a:ea typeface="Calibri"/>
                <a:cs typeface="Times New Roman"/>
              </a:rPr>
              <a:t> yang </a:t>
            </a:r>
            <a:r>
              <a:rPr lang="en-US" sz="1600" dirty="0" err="1">
                <a:ea typeface="Calibri"/>
                <a:cs typeface="Times New Roman"/>
              </a:rPr>
              <a:t>terkait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dengan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penghasilan</a:t>
            </a:r>
            <a:r>
              <a:rPr lang="en-US" sz="1600" dirty="0">
                <a:ea typeface="Calibri"/>
                <a:cs typeface="Times New Roman"/>
              </a:rPr>
              <a:t> AAA </a:t>
            </a:r>
            <a:r>
              <a:rPr lang="en-US" sz="1600" dirty="0" err="1">
                <a:ea typeface="Calibri"/>
                <a:cs typeface="Times New Roman"/>
              </a:rPr>
              <a:t>sekeluarga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telah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melaksanakan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kewajiban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pemotongan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PPh.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Hitunglah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PPh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Kurang</a:t>
            </a:r>
            <a:r>
              <a:rPr lang="en-US" sz="1600" dirty="0">
                <a:ea typeface="Calibri"/>
                <a:cs typeface="Times New Roman"/>
              </a:rPr>
              <a:t> (</a:t>
            </a:r>
            <a:r>
              <a:rPr lang="en-US" sz="1600" dirty="0" err="1">
                <a:ea typeface="Calibri"/>
                <a:cs typeface="Times New Roman"/>
              </a:rPr>
              <a:t>Lebih</a:t>
            </a:r>
            <a:r>
              <a:rPr lang="en-US" sz="1600" dirty="0">
                <a:ea typeface="Calibri"/>
                <a:cs typeface="Times New Roman"/>
              </a:rPr>
              <a:t>) Bayar AAA di </a:t>
            </a:r>
            <a:r>
              <a:rPr lang="en-US" sz="1600" dirty="0" err="1">
                <a:ea typeface="Calibri"/>
                <a:cs typeface="Times New Roman"/>
              </a:rPr>
              <a:t>tahun</a:t>
            </a:r>
            <a:r>
              <a:rPr lang="en-US" sz="1600" dirty="0">
                <a:ea typeface="Calibri"/>
                <a:cs typeface="Times New Roman"/>
              </a:rPr>
              <a:t> 2013 </a:t>
            </a:r>
            <a:r>
              <a:rPr lang="en-US" sz="1600" dirty="0" err="1">
                <a:ea typeface="Calibri"/>
                <a:cs typeface="Times New Roman"/>
              </a:rPr>
              <a:t>dan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angsuran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PPh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Pasal</a:t>
            </a:r>
            <a:r>
              <a:rPr lang="en-US" sz="1600" dirty="0">
                <a:ea typeface="Calibri"/>
                <a:cs typeface="Times New Roman"/>
              </a:rPr>
              <a:t> 25 </a:t>
            </a:r>
            <a:r>
              <a:rPr lang="en-US" sz="1600" dirty="0" err="1">
                <a:ea typeface="Calibri"/>
                <a:cs typeface="Times New Roman"/>
              </a:rPr>
              <a:t>bagi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tahun</a:t>
            </a:r>
            <a:r>
              <a:rPr lang="en-US" sz="1600" dirty="0">
                <a:ea typeface="Calibri"/>
                <a:cs typeface="Times New Roman"/>
              </a:rPr>
              <a:t> 2014!</a:t>
            </a:r>
            <a:endParaRPr lang="en-US" sz="1600" dirty="0">
              <a:latin typeface="Calibri"/>
              <a:ea typeface="Calibri"/>
              <a:cs typeface="Times New Roman"/>
            </a:endParaRPr>
          </a:p>
          <a:p>
            <a:pPr marL="800100" marR="0" lvl="0" indent="-342900" algn="just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Font typeface="Wingdings"/>
              <a:buChar char=""/>
            </a:pPr>
            <a:endParaRPr lang="id-ID" sz="16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75498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Agenda</a:t>
            </a:r>
          </a:p>
        </p:txBody>
      </p:sp>
      <p:pic>
        <p:nvPicPr>
          <p:cNvPr id="1638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38705">
            <a:off x="-706773" y="948987"/>
            <a:ext cx="5997709" cy="607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1418688"/>
              </p:ext>
            </p:extLst>
          </p:nvPr>
        </p:nvGraphicFramePr>
        <p:xfrm>
          <a:off x="2615821" y="1676400"/>
          <a:ext cx="645197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A158C31-5AB4-4549-AA70-7F49AF10F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72528" y="6512676"/>
            <a:ext cx="571472" cy="345323"/>
          </a:xfrm>
        </p:spPr>
        <p:txBody>
          <a:bodyPr/>
          <a:lstStyle/>
          <a:p>
            <a:pPr algn="r"/>
            <a:fld id="{C8917DDB-6779-4320-89F1-0A441ABEDE43}" type="slidenum">
              <a:rPr lang="en-US" sz="1800" smtClean="0"/>
              <a:pPr algn="r"/>
              <a:t>2</a:t>
            </a:fld>
            <a:endParaRPr lang="en-US" sz="1800" dirty="0"/>
          </a:p>
        </p:txBody>
      </p:sp>
    </p:spTree>
  </p:cSld>
  <p:clrMapOvr>
    <a:masterClrMapping/>
  </p:clrMapOvr>
  <p:transition spd="slow">
    <p:strips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4" descr="Image result for alhamdulillah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" y="0"/>
            <a:ext cx="91592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300CD961-1678-4F71-88D2-FF49F969FACD}" type="slidenum">
              <a:rPr lang="en-US" smtClean="0"/>
              <a:pPr algn="r"/>
              <a:t>20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929063" y="5791200"/>
            <a:ext cx="5538537" cy="1015663"/>
          </a:xfrm>
          <a:prstGeom prst="rect">
            <a:avLst/>
          </a:prstGeom>
          <a:noFill/>
          <a:ln>
            <a:solidFill>
              <a:srgbClr val="409044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d-ID" b="1" dirty="0">
                <a:latin typeface="Calibri" pitchFamily="34" charset="0"/>
                <a:cs typeface="Calibri" pitchFamily="34" charset="0"/>
              </a:rPr>
              <a:t>Dwi Martani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- </a:t>
            </a:r>
            <a:r>
              <a:rPr lang="id-ID" b="1" dirty="0">
                <a:latin typeface="Calibri" pitchFamily="34" charset="0"/>
                <a:cs typeface="Calibri" pitchFamily="34" charset="0"/>
                <a:hlinkClick r:id="" action="ppaction://noaction"/>
              </a:rPr>
              <a:t>081318227080</a:t>
            </a:r>
          </a:p>
          <a:p>
            <a:pPr algn="ctr"/>
            <a:r>
              <a:rPr lang="id-ID" b="1" dirty="0">
                <a:latin typeface="Calibri" pitchFamily="34" charset="0"/>
                <a:cs typeface="Calibri" pitchFamily="34" charset="0"/>
                <a:hlinkClick r:id="" action="ppaction://noaction"/>
              </a:rPr>
              <a:t>martani@ui.ac.id</a:t>
            </a:r>
            <a:r>
              <a:rPr lang="id-ID" b="1" dirty="0">
                <a:latin typeface="Calibri" pitchFamily="34" charset="0"/>
                <a:cs typeface="Calibri" pitchFamily="34" charset="0"/>
              </a:rPr>
              <a:t> atau d</a:t>
            </a:r>
            <a:r>
              <a:rPr lang="id-ID" b="1" dirty="0">
                <a:latin typeface="Calibri" pitchFamily="34" charset="0"/>
                <a:cs typeface="Calibri" pitchFamily="34" charset="0"/>
                <a:hlinkClick r:id="rId3"/>
              </a:rPr>
              <a:t>wimartani@yahoo.com</a:t>
            </a:r>
            <a:endParaRPr lang="id-ID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id-ID" b="1" dirty="0">
                <a:latin typeface="Calibri" pitchFamily="34" charset="0"/>
                <a:cs typeface="Calibri" pitchFamily="34" charset="0"/>
              </a:rPr>
              <a:t>http://staff.blog.ui.ac.id/martani/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47544" y="1524000"/>
            <a:ext cx="4370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326963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id-ID" sz="2800" dirty="0"/>
              <a:t>SPT WP Pribadi</a:t>
            </a:r>
            <a:endParaRPr lang="en-US" sz="28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253067" y="1638296"/>
            <a:ext cx="6612467" cy="1219200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endParaRPr lang="en-US" sz="3200" dirty="0">
              <a:latin typeface="Tw Cen MT Condensed" pitchFamily="34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690429" y="1691784"/>
            <a:ext cx="7674075" cy="766050"/>
          </a:xfrm>
          <a:prstGeom prst="roundRect">
            <a:avLst>
              <a:gd name="adj" fmla="val 1665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0488" tIns="44450" rIns="90488" bIns="44450" anchor="ctr">
            <a:noAutofit/>
          </a:bodyPr>
          <a:lstStyle/>
          <a:p>
            <a:pPr algn="ctr" eaLnBrk="0" hangingPunct="0"/>
            <a:r>
              <a:rPr lang="id-ID" sz="2400" dirty="0">
                <a:latin typeface="Tw Cen MT Condensed" pitchFamily="34" charset="0"/>
              </a:rPr>
              <a:t>Penyelesaian Pajak WP Orang Pribadi tergantung penghasilan yang  diterima </a:t>
            </a:r>
            <a:r>
              <a:rPr lang="id-ID" sz="2400" dirty="0">
                <a:latin typeface="Tw Cen MT Condensed" pitchFamily="34" charset="0"/>
                <a:sym typeface="Wingdings" panose="05000000000000000000" pitchFamily="2" charset="2"/>
              </a:rPr>
              <a:t> Format SPT berbeda</a:t>
            </a:r>
            <a:endParaRPr lang="en-US" sz="2400" dirty="0">
              <a:latin typeface="Tw Cen MT Condensed" pitchFamily="34" charset="0"/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690429" y="2684409"/>
            <a:ext cx="7674075" cy="3307808"/>
          </a:xfrm>
          <a:prstGeom prst="roundRect">
            <a:avLst>
              <a:gd name="adj" fmla="val 1665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0488" tIns="44450" rIns="90488" bIns="44450" anchor="ctr"/>
          <a:lstStyle/>
          <a:p>
            <a:pPr marL="403225" indent="-403225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id-ID" sz="2400" dirty="0">
                <a:latin typeface="Tw Cen MT Condensed" pitchFamily="34" charset="0"/>
              </a:rPr>
              <a:t>Memiliki penghasilan dari satu pemberi kerja dan tidak mempunyai penghasilan lainnya kecuali bunga bank dan/atau bunga  koperasi (SPT 1770 SS)</a:t>
            </a:r>
          </a:p>
          <a:p>
            <a:pPr marL="403225" indent="-403225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id-ID" sz="2400" dirty="0">
                <a:latin typeface="Tw Cen MT Condensed" pitchFamily="34" charset="0"/>
              </a:rPr>
              <a:t>Memiliki penghasilan dari satu atau lebih pemberi kerja, penghasilan lain dan penghasilan final (SPT 1770 S)</a:t>
            </a:r>
          </a:p>
          <a:p>
            <a:pPr marL="403225" indent="-403225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id-ID" sz="2400" dirty="0">
                <a:latin typeface="Tw Cen MT Condensed" pitchFamily="34" charset="0"/>
              </a:rPr>
              <a:t>Memiliki penghasilan dari usaha atau pekerjaan bebas dengan pembukuan atau norma, penghasilan lebih dari satu pemberi kerja, pengasilan lain dan penghasilan final (SPT 1770)</a:t>
            </a:r>
            <a:endParaRPr lang="en-US" sz="2400" dirty="0">
              <a:latin typeface="Tw Cen MT Condensed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84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id-ID" sz="2800" dirty="0"/>
              <a:t>SPT 1770 SS</a:t>
            </a:r>
            <a:endParaRPr lang="en-US" sz="28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253067" y="1638296"/>
            <a:ext cx="6612467" cy="1219200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endParaRPr lang="en-US" sz="3200" dirty="0">
              <a:latin typeface="Tw Cen MT Condensed" pitchFamily="34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690429" y="1691784"/>
            <a:ext cx="7674075" cy="766050"/>
          </a:xfrm>
          <a:prstGeom prst="roundRect">
            <a:avLst>
              <a:gd name="adj" fmla="val 1665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0488" tIns="44450" rIns="90488" bIns="44450" anchor="ctr">
            <a:noAutofit/>
          </a:bodyPr>
          <a:lstStyle/>
          <a:p>
            <a:pPr algn="ctr" eaLnBrk="0" hangingPunct="0"/>
            <a:r>
              <a:rPr lang="id-ID" sz="2400" dirty="0">
                <a:latin typeface="Tw Cen MT Condensed" pitchFamily="34" charset="0"/>
              </a:rPr>
              <a:t>Satu pemberi kerja dan tidak mempunyai penghasilan lainnya kecuali bunga bank dan/atau bunga  koperasi </a:t>
            </a:r>
            <a:endParaRPr lang="en-US" sz="2400" dirty="0">
              <a:latin typeface="Tw Cen MT Condensed" pitchFamily="34" charset="0"/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690429" y="2684409"/>
            <a:ext cx="7674075" cy="3307808"/>
          </a:xfrm>
          <a:prstGeom prst="roundRect">
            <a:avLst>
              <a:gd name="adj" fmla="val 1665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0488" tIns="44450" rIns="90488" bIns="44450" anchor="ctr"/>
          <a:lstStyle/>
          <a:p>
            <a:pPr marL="403225" indent="-403225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id-ID" sz="2400" dirty="0">
                <a:latin typeface="Tw Cen MT Condensed" pitchFamily="34" charset="0"/>
              </a:rPr>
              <a:t>Kewajiban pajak telah diselesaikan pemotong pemberi kerja untuk penghsilan dari pekerjaan dan pemotong pajak final untuk bunga bank / koperasi.</a:t>
            </a:r>
          </a:p>
          <a:p>
            <a:pPr marL="403225" indent="-403225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id-ID" sz="2400" dirty="0">
                <a:latin typeface="Tw Cen MT Condensed" pitchFamily="34" charset="0"/>
              </a:rPr>
              <a:t>SPT hanya melaporkan jumlah harta dan kekayaan</a:t>
            </a:r>
          </a:p>
          <a:p>
            <a:pPr marL="403225" indent="-403225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id-ID" sz="2400" dirty="0">
                <a:latin typeface="Tw Cen MT Condensed" pitchFamily="34" charset="0"/>
              </a:rPr>
              <a:t>SPT dilampiri dengan form 1721 A1-A2 – bukti potong pengawai tetap (bukti potong atas penghasilan satu tahun)</a:t>
            </a:r>
            <a:endParaRPr lang="en-US" sz="2400" dirty="0">
              <a:latin typeface="Tw Cen MT Condensed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189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id-ID" sz="2800" dirty="0"/>
              <a:t>SPT 1770 SS</a:t>
            </a:r>
            <a:endParaRPr lang="en-US" sz="28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253067" y="1638296"/>
            <a:ext cx="6612467" cy="1219200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endParaRPr lang="en-US" sz="3200" dirty="0">
              <a:latin typeface="Tw Cen MT Condensed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1"/>
            <a:ext cx="9144000" cy="5661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549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id-ID" sz="2800" dirty="0"/>
              <a:t>SPT 1770 S</a:t>
            </a:r>
            <a:endParaRPr lang="en-US" sz="28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253067" y="1638296"/>
            <a:ext cx="6612467" cy="1219200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endParaRPr lang="en-US" sz="3200" dirty="0">
              <a:latin typeface="Tw Cen MT Condensed" pitchFamily="34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690429" y="1691784"/>
            <a:ext cx="7674075" cy="766050"/>
          </a:xfrm>
          <a:prstGeom prst="roundRect">
            <a:avLst>
              <a:gd name="adj" fmla="val 1665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0488" tIns="44450" rIns="90488" bIns="44450" anchor="ctr">
            <a:noAutofit/>
          </a:bodyPr>
          <a:lstStyle/>
          <a:p>
            <a:pPr algn="ctr" eaLnBrk="0" hangingPunct="0">
              <a:spcBef>
                <a:spcPts val="1200"/>
              </a:spcBef>
            </a:pPr>
            <a:r>
              <a:rPr lang="id-ID" sz="2400" dirty="0">
                <a:latin typeface="Tw Cen MT Condensed" pitchFamily="34" charset="0"/>
              </a:rPr>
              <a:t>Memiliki penghasilan dari satu atau lebih pemberi kerja, penghasilan lain dan penghasilan final (SPT 1770 S)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690429" y="2684409"/>
            <a:ext cx="7674075" cy="3307808"/>
          </a:xfrm>
          <a:prstGeom prst="roundRect">
            <a:avLst>
              <a:gd name="adj" fmla="val 1665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0488" tIns="44450" rIns="90488" bIns="44450" anchor="ctr"/>
          <a:lstStyle/>
          <a:p>
            <a:pPr marL="403225" indent="-403225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id-ID" sz="2400" dirty="0">
                <a:latin typeface="Tw Cen MT Condensed" pitchFamily="34" charset="0"/>
              </a:rPr>
              <a:t>Penghasilan digabungkan dari seluruh penghasilan tidak final yang diperoleh</a:t>
            </a:r>
          </a:p>
          <a:p>
            <a:pPr marL="403225" indent="-403225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id-ID" sz="2400" dirty="0">
                <a:latin typeface="Tw Cen MT Condensed" pitchFamily="34" charset="0"/>
              </a:rPr>
              <a:t>Penghasilan final dilaporkan dalam tabel terpisah dan tidak dijumlahkan dengan penghasilan tidak final.</a:t>
            </a:r>
          </a:p>
          <a:p>
            <a:pPr marL="403225" indent="-403225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id-ID" sz="2400" dirty="0">
                <a:latin typeface="Tw Cen MT Condensed" pitchFamily="34" charset="0"/>
              </a:rPr>
              <a:t>Bukti potong baik dari pekerjaan tetap atau tidak tetap merupakan kredit pajak.</a:t>
            </a:r>
            <a:endParaRPr lang="en-US" sz="2400" dirty="0">
              <a:latin typeface="Tw Cen MT Condensed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08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id-ID" sz="2800" dirty="0"/>
              <a:t>SPT 1770 S</a:t>
            </a:r>
            <a:endParaRPr lang="en-US" sz="28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253067" y="1638296"/>
            <a:ext cx="6612467" cy="1219200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endParaRPr lang="en-US" sz="3200" dirty="0">
              <a:latin typeface="Tw Cen MT Condensed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59"/>
            <a:ext cx="9180343" cy="5589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1521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id-ID" sz="2800" dirty="0"/>
              <a:t>SPT 1770 S</a:t>
            </a:r>
            <a:endParaRPr lang="en-US" sz="28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253067" y="1638296"/>
            <a:ext cx="6612467" cy="1219200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endParaRPr lang="en-US" sz="3200" dirty="0">
              <a:latin typeface="Tw Cen MT Condensed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96752"/>
            <a:ext cx="9144000" cy="5673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58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id-ID" sz="2800" dirty="0"/>
              <a:t>SPT 1770 S</a:t>
            </a:r>
            <a:endParaRPr lang="en-US" sz="28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253067" y="1638296"/>
            <a:ext cx="6612467" cy="1219200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endParaRPr lang="en-US" sz="3200" dirty="0">
              <a:latin typeface="Tw Cen MT Condensed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1613"/>
            <a:ext cx="914400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823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27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chemeClr val="bg2"/>
          </a:outerShdw>
        </a:effectLst>
      </a:spPr>
      <a:bodyPr vert="horz" wrap="square" lIns="91440" tIns="91440" rIns="91440" bIns="9144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27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chemeClr val="bg2"/>
          </a:outerShdw>
        </a:effectLst>
      </a:spPr>
      <a:bodyPr vert="horz" wrap="square" lIns="91440" tIns="91440" rIns="91440" bIns="9144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buNone/>
          <a:defRPr dirty="0" err="1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3511</TotalTime>
  <Words>859</Words>
  <Application>Microsoft Office PowerPoint</Application>
  <PresentationFormat>On-screen Show (4:3)</PresentationFormat>
  <Paragraphs>85</Paragraphs>
  <Slides>20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Arial Black</vt:lpstr>
      <vt:lpstr>Calibri</vt:lpstr>
      <vt:lpstr>Times New Roman</vt:lpstr>
      <vt:lpstr>Tw Cen MT Condensed</vt:lpstr>
      <vt:lpstr>Wingdings</vt:lpstr>
      <vt:lpstr>Default Design</vt:lpstr>
      <vt:lpstr>Document</vt:lpstr>
      <vt:lpstr>PowerPoint Presentation</vt:lpstr>
      <vt:lpstr>Agenda</vt:lpstr>
      <vt:lpstr>SPT WP Pribadi</vt:lpstr>
      <vt:lpstr>SPT 1770 SS</vt:lpstr>
      <vt:lpstr>SPT 1770 SS</vt:lpstr>
      <vt:lpstr>SPT 1770 S</vt:lpstr>
      <vt:lpstr>SPT 1770 S</vt:lpstr>
      <vt:lpstr>SPT 1770 S</vt:lpstr>
      <vt:lpstr>SPT 1770 S</vt:lpstr>
      <vt:lpstr>SPT 1770 </vt:lpstr>
      <vt:lpstr>SPT 1770</vt:lpstr>
      <vt:lpstr>SPT 1770</vt:lpstr>
      <vt:lpstr>SPT 1770</vt:lpstr>
      <vt:lpstr>SOAL – Penghasilan lebih dari satu</vt:lpstr>
      <vt:lpstr>WP - OP</vt:lpstr>
      <vt:lpstr>Soal 2</vt:lpstr>
      <vt:lpstr>Soal 2</vt:lpstr>
      <vt:lpstr>Soal 2</vt:lpstr>
      <vt:lpstr>Soal 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Yaasiina Hafidzah Irawan</cp:lastModifiedBy>
  <cp:revision>143</cp:revision>
  <cp:lastPrinted>2017-10-11T02:17:52Z</cp:lastPrinted>
  <dcterms:created xsi:type="dcterms:W3CDTF">2017-06-07T14:41:36Z</dcterms:created>
  <dcterms:modified xsi:type="dcterms:W3CDTF">2018-03-04T21:24:08Z</dcterms:modified>
</cp:coreProperties>
</file>