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223" y="1408887"/>
            <a:ext cx="7845552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065" y="268985"/>
            <a:ext cx="1051986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491" y="1970659"/>
            <a:ext cx="10363200" cy="441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0" Type="http://schemas.openxmlformats.org/officeDocument/2006/relationships/slideLayout" Target="../slideLayouts/slideLayout12.xml"/><Relationship Id="rId1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PPh Pasal 24 dan 25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40" y="542356"/>
            <a:ext cx="7964805" cy="4933315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784350">
              <a:lnSpc>
                <a:spcPct val="100000"/>
              </a:lnSpc>
              <a:spcBef>
                <a:spcPts val="127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24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 marR="769620" algn="just">
              <a:lnSpc>
                <a:spcPct val="100000"/>
              </a:lnSpc>
              <a:spcBef>
                <a:spcPts val="1170"/>
              </a:spcBef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Dalam hal usha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luar negeri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menderita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kerugian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, maka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kerugian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tersebut  tidak dapat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diperhitungkan dalam menghitung besarnya Penghasilan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Kena  Pajak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Ilustrasi-3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PT.Faisal 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2009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sbb</a:t>
            </a: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marR="5080" indent="-457200">
              <a:lnSpc>
                <a:spcPct val="80000"/>
              </a:lnSpc>
              <a:spcBef>
                <a:spcPts val="430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A,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Rp.400.000.000,--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20%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indent="-457200">
              <a:lnSpc>
                <a:spcPts val="1945"/>
              </a:lnSpc>
              <a:buAutoNum type="arabicPeriod"/>
              <a:tabLst>
                <a:tab pos="1384300" algn="l"/>
                <a:tab pos="1384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B, 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Rp.500.000.000,--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dengan</a:t>
            </a:r>
            <a:r>
              <a:rPr sz="1800" b="1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>
              <a:lnSpc>
                <a:spcPts val="1945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15%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indent="-4572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1384300" algn="l"/>
                <a:tab pos="1384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C,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merugi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sebesar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Rp.150.000.000,-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indent="-457200">
              <a:lnSpc>
                <a:spcPct val="100000"/>
              </a:lnSpc>
              <a:buAutoNum type="arabicPeriod" startAt="3"/>
              <a:tabLst>
                <a:tab pos="1384300" algn="l"/>
                <a:tab pos="13849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usaha di Indonesia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Rp.350.000.000,-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 panose="02020603050405020304"/>
              <a:buAutoNum type="arabicPeriod" startAt="3"/>
            </a:pPr>
            <a:endParaRPr sz="1850">
              <a:latin typeface="Times New Roman" panose="02020603050405020304"/>
              <a:cs typeface="Times New Roman" panose="02020603050405020304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Penghitungan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Kredit Pajak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Yang Diperbolehkan (PPh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Pasal 24 )</a:t>
            </a:r>
            <a:r>
              <a:rPr sz="18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lvl="1" indent="-457200">
              <a:lnSpc>
                <a:spcPct val="100000"/>
              </a:lnSpc>
              <a:buAutoNum type="alphaLcPeriod"/>
              <a:tabLst>
                <a:tab pos="1384300" algn="l"/>
                <a:tab pos="13849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kena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pajakRp.1.250.000.000,--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lvl="1" indent="-457200">
              <a:lnSpc>
                <a:spcPct val="100000"/>
              </a:lnSpc>
              <a:buAutoNum type="alphaLcPeriod"/>
              <a:tabLst>
                <a:tab pos="1384300" algn="l"/>
                <a:tab pos="1384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(sesuai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17)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795020" algn="ctr">
              <a:lnSpc>
                <a:spcPct val="100000"/>
              </a:lnSpc>
              <a:spcBef>
                <a:spcPts val="5"/>
              </a:spcBef>
              <a:tabLst>
                <a:tab pos="473964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28%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Rp.1.250.000.000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Rp.350.000.000,--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1593" y="567560"/>
            <a:ext cx="7670800" cy="513397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598295">
              <a:lnSpc>
                <a:spcPct val="100000"/>
              </a:lnSpc>
              <a:spcBef>
                <a:spcPts val="21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c.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Batas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maksimum kredit pajak (pph psal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24) masing-masing negara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 20%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Rp.400.000.000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</a:t>
            </a:r>
            <a:r>
              <a:rPr sz="1800" b="1" spc="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80.000.000,-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  <a:tabLst>
                <a:tab pos="584200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(400.000.000/1.250.000.000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 X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Rp.350.000.000)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Rp.112.000.000,-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 adalah</a:t>
            </a:r>
            <a:r>
              <a:rPr sz="18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Rp.80.000.000,--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8288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B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 : 15%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Rp.500.000.000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</a:t>
            </a:r>
            <a:r>
              <a:rPr sz="1800" b="1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75.000.000,-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  <a:tabLst>
                <a:tab pos="584200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(500.000.000/1.250.000.000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 X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Rp.350.000.000)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Rp.140.000.000,-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</a:t>
            </a: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Rp.75.000.000,--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2700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C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Nihil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Total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PPh 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 sebesar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Rp.155.000.000,-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1593" y="586230"/>
            <a:ext cx="7964170" cy="534924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812290">
              <a:lnSpc>
                <a:spcPct val="100000"/>
              </a:lnSpc>
              <a:spcBef>
                <a:spcPts val="925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24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 marR="420370">
              <a:lnSpc>
                <a:spcPct val="110000"/>
              </a:lnSpc>
              <a:spcBef>
                <a:spcPts val="605"/>
              </a:spcBef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Dalam hal usaha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didalam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negeri merugi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, maka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kerugian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dapat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diperhitungkan  dalam menghitung besarnya Penghasilan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Kena</a:t>
            </a:r>
            <a:r>
              <a:rPr sz="1800" b="1" i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Pajak.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Ilustrasi-4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PT.Findia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2009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sbb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indent="-457200">
              <a:lnSpc>
                <a:spcPts val="2055"/>
              </a:lnSpc>
              <a:spcBef>
                <a:spcPts val="220"/>
              </a:spcBef>
              <a:buAutoNum type="arabicPeriod"/>
              <a:tabLst>
                <a:tab pos="1383665" algn="l"/>
                <a:tab pos="1384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A, 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Rp.800.000.000,--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dengan</a:t>
            </a:r>
            <a:r>
              <a:rPr sz="1800" b="1" spc="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>
              <a:lnSpc>
                <a:spcPts val="2055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30%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marR="74930" indent="-457200">
              <a:lnSpc>
                <a:spcPts val="1940"/>
              </a:lnSpc>
              <a:spcBef>
                <a:spcPts val="460"/>
              </a:spcBef>
              <a:buAutoNum type="arabicPeriod" startAt="2"/>
              <a:tabLst>
                <a:tab pos="1383665" algn="l"/>
                <a:tab pos="1384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B, 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Rp.600.000.000,--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30%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indent="-457200">
              <a:lnSpc>
                <a:spcPct val="100000"/>
              </a:lnSpc>
              <a:spcBef>
                <a:spcPts val="195"/>
              </a:spcBef>
              <a:buAutoNum type="arabicPeriod" startAt="2"/>
              <a:tabLst>
                <a:tab pos="1383665" algn="l"/>
                <a:tab pos="1384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C,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merugi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sebesar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Rp.150.000.000,- tarif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25%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indent="-457200">
              <a:lnSpc>
                <a:spcPct val="100000"/>
              </a:lnSpc>
              <a:spcBef>
                <a:spcPts val="215"/>
              </a:spcBef>
              <a:buAutoNum type="arabicPeriod" startAt="2"/>
              <a:tabLst>
                <a:tab pos="1383665" algn="l"/>
                <a:tab pos="1384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Kerugian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usaha di Indonesia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Rp.150.000.000,-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 panose="02020603050405020304"/>
              <a:buAutoNum type="arabicPeriod" startAt="2"/>
            </a:pPr>
            <a:endParaRPr sz="22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Penghitungan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Kredit Pajak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Yang Diperbolehkan (PPh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Pasal 24 )</a:t>
            </a:r>
            <a:r>
              <a:rPr sz="18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lvl="1" indent="-457200">
              <a:lnSpc>
                <a:spcPct val="100000"/>
              </a:lnSpc>
              <a:spcBef>
                <a:spcPts val="430"/>
              </a:spcBef>
              <a:buAutoNum type="alphaLcPeriod"/>
              <a:tabLst>
                <a:tab pos="1383665" algn="l"/>
                <a:tab pos="13849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kena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pajakRp.1.550.000.000,--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384300" lvl="1" indent="-457200">
              <a:lnSpc>
                <a:spcPct val="100000"/>
              </a:lnSpc>
              <a:spcBef>
                <a:spcPts val="430"/>
              </a:spcBef>
              <a:buAutoNum type="alphaLcPeriod"/>
              <a:tabLst>
                <a:tab pos="1383665" algn="l"/>
                <a:tab pos="1384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(sesuai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17)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794385" algn="ctr">
              <a:lnSpc>
                <a:spcPct val="100000"/>
              </a:lnSpc>
              <a:spcBef>
                <a:spcPts val="435"/>
              </a:spcBef>
              <a:tabLst>
                <a:tab pos="473900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28% X Rp.1.550.000.000	Rp.434.000.000,--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1593" y="652729"/>
            <a:ext cx="7670800" cy="5047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2290">
              <a:lnSpc>
                <a:spcPts val="1965"/>
              </a:lnSpc>
              <a:spcBef>
                <a:spcPts val="10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24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3165"/>
              </a:lnSpc>
            </a:pP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c.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Batas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maksimum kredit pajak (pph psal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24) masing-masing negara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 30%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Rp.800.000.000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Rp.240.000.000,-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  <a:tabLst>
                <a:tab pos="584200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(800.000.000/1.250.000.000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 X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Rp.350.000.000)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Rp.224.000.000,-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 adalah</a:t>
            </a:r>
            <a:r>
              <a:rPr sz="18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Rp.224.000.000,--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8288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B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 : 30%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Rp.600.000.000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Rp.180.000.000,-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  <a:tabLst>
                <a:tab pos="584200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(600.000.000/1.250.000.000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 X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Rp.350.000.000)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Rp.168.000.000,-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</a:t>
            </a: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Rp.168.000.000,--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2700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C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Nihil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Total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PPh 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 sebesar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Rp.392.000.000,-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1717" y="262509"/>
            <a:ext cx="361251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1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24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0" y="732789"/>
            <a:ext cx="7785734" cy="5325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7685">
              <a:lnSpc>
                <a:spcPct val="120000"/>
              </a:lnSpc>
              <a:spcBef>
                <a:spcPts val="100"/>
              </a:spcBef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Dalam hal penghasilan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negeri merupakan pendapatan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pajaknya 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bersifat final,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maka penghasilan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tersebut tidak dapat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diperhitungkan dalam  menghitung besarnya Penghasilan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Kena</a:t>
            </a:r>
            <a:r>
              <a:rPr sz="1800" b="1" i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Pajak.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600" b="1" i="1" spc="-5" dirty="0">
                <a:latin typeface="Times New Roman" panose="02020603050405020304"/>
                <a:cs typeface="Times New Roman" panose="02020603050405020304"/>
              </a:rPr>
              <a:t>Ilustrasi-5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PT.Findia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memperoleh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penghasilan dalam tahun 2009 sbb</a:t>
            </a:r>
            <a:r>
              <a:rPr sz="1600" b="1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384300" marR="5080" indent="-45720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Negara A,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memperoleh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Rp.800.000.000,--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dengan tarif pajak 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30%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384300" indent="-45720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1384300" algn="l"/>
                <a:tab pos="13849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Negara B, memperoleh penghasilan Rp.600.000.000,-- dengan tarif</a:t>
            </a:r>
            <a:r>
              <a:rPr sz="1600" b="1" spc="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384300">
              <a:lnSpc>
                <a:spcPct val="100000"/>
              </a:lnSpc>
            </a:pPr>
            <a:r>
              <a:rPr sz="1600" b="1" dirty="0">
                <a:latin typeface="Times New Roman" panose="02020603050405020304"/>
                <a:cs typeface="Times New Roman" panose="02020603050405020304"/>
              </a:rPr>
              <a:t>30%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384300" indent="-457200">
              <a:lnSpc>
                <a:spcPct val="100000"/>
              </a:lnSpc>
              <a:spcBef>
                <a:spcPts val="385"/>
              </a:spcBef>
              <a:buAutoNum type="arabicPeriod" startAt="3"/>
              <a:tabLst>
                <a:tab pos="1384300" algn="l"/>
                <a:tab pos="13849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Negara C, </a:t>
            </a: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merugi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sebesar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Rp.150.000.000,-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tarif pajak</a:t>
            </a:r>
            <a:r>
              <a:rPr sz="16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25%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384300" marR="163195" indent="-457200">
              <a:lnSpc>
                <a:spcPct val="100000"/>
              </a:lnSpc>
              <a:spcBef>
                <a:spcPts val="385"/>
              </a:spcBef>
              <a:buAutoNum type="arabicPeriod" startAt="3"/>
              <a:tabLst>
                <a:tab pos="1384300" algn="l"/>
                <a:tab pos="13849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Keuntungan usaha di Indonesia Rp.250.000.000,-(termasuk pendapatan  bunga deposito</a:t>
            </a:r>
            <a:r>
              <a:rPr sz="16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Rp.100.000.000)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Penghitungan Kredit Pajak Yang Diperbolehkan (PPh Pasal 24 )</a:t>
            </a:r>
            <a:r>
              <a:rPr sz="1600" b="1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384300" lvl="1" indent="-457200">
              <a:lnSpc>
                <a:spcPct val="100000"/>
              </a:lnSpc>
              <a:spcBef>
                <a:spcPts val="380"/>
              </a:spcBef>
              <a:buAutoNum type="alphaLcPeriod"/>
              <a:tabLst>
                <a:tab pos="1384300" algn="l"/>
                <a:tab pos="13849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Penghasilan kena</a:t>
            </a:r>
            <a:r>
              <a:rPr sz="16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pajakRp.1.550.000.000,--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384300" lvl="1" indent="-457200">
              <a:lnSpc>
                <a:spcPct val="100000"/>
              </a:lnSpc>
              <a:spcBef>
                <a:spcPts val="390"/>
              </a:spcBef>
              <a:buAutoNum type="alphaLcPeriod"/>
              <a:tabLst>
                <a:tab pos="1384300" algn="l"/>
                <a:tab pos="1384935" algn="l"/>
              </a:tabLst>
            </a:pPr>
            <a:r>
              <a:rPr sz="1600" b="1" spc="-10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terhutang (sesuai tarif pasal</a:t>
            </a:r>
            <a:r>
              <a:rPr sz="16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17)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536700">
              <a:lnSpc>
                <a:spcPct val="100000"/>
              </a:lnSpc>
              <a:spcBef>
                <a:spcPts val="385"/>
              </a:spcBef>
              <a:tabLst>
                <a:tab pos="4585335" algn="l"/>
              </a:tabLst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28%</a:t>
            </a:r>
            <a:r>
              <a:rPr sz="16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6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Rp.1.550.000.000	Rp.434.000.000,--</a:t>
            </a:r>
            <a:endParaRPr sz="16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40" y="297084"/>
            <a:ext cx="7671434" cy="538670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784350">
              <a:lnSpc>
                <a:spcPct val="100000"/>
              </a:lnSpc>
              <a:spcBef>
                <a:spcPts val="99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24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c.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Batas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maksimum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kredit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(pph psal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24) 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masing-masing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</a:t>
            </a:r>
            <a:r>
              <a:rPr sz="1800" b="1" spc="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18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 30%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Rp.800.000.000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Rp.240.000.000,-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  <a:tabLst>
                <a:tab pos="58426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(800.000.000/1.550.000.000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X Rp.434.000.000)	=</a:t>
            </a:r>
            <a:r>
              <a:rPr sz="18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Rp.224.000.000,-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adalah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Rp.224.000.000,--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8288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B 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 : 30%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Rp.600.000.000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Rp.180.000.000,-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5"/>
              </a:spcBef>
              <a:tabLst>
                <a:tab pos="58426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(600.000.000/1.550.000.000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 X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Rp.434.000.000)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Rp.168.000.000,-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 adalah</a:t>
            </a:r>
            <a:r>
              <a:rPr sz="18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Rp.168.000.000,--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2700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C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Nihil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Total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adalah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sebesar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Rp.392.000.000,-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185" y="302209"/>
            <a:ext cx="6482715" cy="689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Beberapa kategori </a:t>
            </a:r>
            <a:r>
              <a:rPr sz="2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penghasilan yang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dikenakan</a:t>
            </a:r>
            <a:r>
              <a:rPr sz="2200" spc="-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Pajak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22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Final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(PPh Final) adalah sebagai</a:t>
            </a:r>
            <a:r>
              <a:rPr sz="2200" spc="6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berikut: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5868" y="1052131"/>
            <a:ext cx="8123555" cy="495300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dari transaksi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penjualan saham di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bursa</a:t>
            </a:r>
            <a:r>
              <a:rPr sz="15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efek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bunga deposito dan</a:t>
            </a:r>
            <a:r>
              <a:rPr sz="15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tabungan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dari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hadiah atas</a:t>
            </a:r>
            <a:r>
              <a:rPr sz="15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undian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dari pengalihan hak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tanah dan/atau</a:t>
            </a:r>
            <a:r>
              <a:rPr sz="1500" b="1" spc="-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Bangunan.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dari persewaan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tanah dan/atau</a:t>
            </a:r>
            <a:r>
              <a:rPr sz="1500" b="1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Bangunan.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bunga atau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diskonto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obligasi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yang diperdagangkan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dibursa</a:t>
            </a:r>
            <a:r>
              <a:rPr sz="1500" b="1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efek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jasa</a:t>
            </a:r>
            <a:r>
              <a:rPr sz="15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konstruksi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perusahaan pelayaran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dalam</a:t>
            </a:r>
            <a:r>
              <a:rPr sz="1500" b="1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negeri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perusahaan pelayaran/penerbangan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luar</a:t>
            </a:r>
            <a:r>
              <a:rPr sz="1500" b="1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negeri.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BUT perwakilan dagang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asing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di</a:t>
            </a:r>
            <a:r>
              <a:rPr sz="15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Indonesia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selisih lebih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revaluasi aktiva</a:t>
            </a:r>
            <a:r>
              <a:rPr sz="1500" b="1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tetap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penjualan hasil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produksi</a:t>
            </a:r>
            <a:r>
              <a:rPr sz="15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pertamina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bunga simpanan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anggota</a:t>
            </a:r>
            <a:r>
              <a:rPr sz="15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10" dirty="0">
                <a:latin typeface="Times New Roman" panose="02020603050405020304"/>
                <a:cs typeface="Times New Roman" panose="02020603050405020304"/>
              </a:rPr>
              <a:t>koperasi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marR="55753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perusahaan </a:t>
            </a:r>
            <a:r>
              <a:rPr sz="1500" b="1" spc="-10" dirty="0">
                <a:latin typeface="Times New Roman" panose="02020603050405020304"/>
                <a:cs typeface="Times New Roman" panose="02020603050405020304"/>
              </a:rPr>
              <a:t>modal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ventura dari transaksi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penjualan saham atau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pengalihan  penyertaan </a:t>
            </a:r>
            <a:r>
              <a:rPr sz="1500" b="1" spc="-10" dirty="0">
                <a:latin typeface="Times New Roman" panose="02020603050405020304"/>
                <a:cs typeface="Times New Roman" panose="02020603050405020304"/>
              </a:rPr>
              <a:t>modal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pada perusahaan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pasangan</a:t>
            </a:r>
            <a:r>
              <a:rPr sz="1500" b="1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usaha.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diskonto surat perbendaharaan</a:t>
            </a:r>
            <a:r>
              <a:rPr sz="1500" b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negara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transaksi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derivatif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berupa kontrak berjangka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diperdagangkan di</a:t>
            </a:r>
            <a:r>
              <a:rPr sz="1500" b="1" spc="3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bursa.</a:t>
            </a: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1384300">
              <a:lnSpc>
                <a:spcPct val="100000"/>
              </a:lnSpc>
              <a:spcBef>
                <a:spcPts val="360"/>
              </a:spcBef>
              <a:tabLst>
                <a:tab pos="1612900" algn="l"/>
              </a:tabLst>
            </a:pPr>
            <a:r>
              <a:rPr sz="1500" dirty="0">
                <a:latin typeface="Times New Roman" panose="02020603050405020304"/>
                <a:cs typeface="Times New Roman" panose="02020603050405020304"/>
              </a:rPr>
              <a:t>–	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deviden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500" b="1" spc="-10" dirty="0">
                <a:latin typeface="Times New Roman" panose="02020603050405020304"/>
                <a:cs typeface="Times New Roman" panose="02020603050405020304"/>
              </a:rPr>
              <a:t>diterima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oleh Orang Pribadi </a:t>
            </a:r>
            <a:r>
              <a:rPr sz="1500" b="1" dirty="0">
                <a:latin typeface="Times New Roman" panose="02020603050405020304"/>
                <a:cs typeface="Times New Roman" panose="02020603050405020304"/>
              </a:rPr>
              <a:t>dalam</a:t>
            </a:r>
            <a:r>
              <a:rPr sz="15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500" b="1" spc="-5" dirty="0">
                <a:latin typeface="Times New Roman" panose="02020603050405020304"/>
                <a:cs typeface="Times New Roman" panose="02020603050405020304"/>
              </a:rPr>
              <a:t>negeri.</a:t>
            </a:r>
            <a:endParaRPr sz="15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5966" y="729488"/>
            <a:ext cx="3618229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PASAL</a:t>
            </a:r>
            <a:r>
              <a:rPr sz="1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24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7191" y="1541268"/>
            <a:ext cx="7098665" cy="290957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Cara melaksanakan kredit pajak luar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negeri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 WP</a:t>
            </a:r>
            <a:r>
              <a:rPr sz="1800" b="1" spc="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menyampaikan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permohonan kepada Direktur Jendral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bersamaan</a:t>
            </a:r>
            <a:r>
              <a:rPr sz="18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dengan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62230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penyampaian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435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SPT tahunan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melampirkan</a:t>
            </a:r>
            <a:r>
              <a:rPr sz="18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21665" algn="l"/>
                <a:tab pos="622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Laporan keuangan dari penghasilan yang berasal dari luar</a:t>
            </a:r>
            <a:r>
              <a:rPr sz="18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negeri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621665" algn="l"/>
                <a:tab pos="622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Foto copy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Surat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Pemberitahuan Pajak yang disampaikan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diluar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6223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negeri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430"/>
              </a:spcBef>
              <a:buAutoNum type="arabicPeriod" startAt="3"/>
              <a:tabLst>
                <a:tab pos="621665" algn="l"/>
                <a:tab pos="622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Dokumen pembayaran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diluar</a:t>
            </a:r>
            <a:r>
              <a:rPr sz="18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negeri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3917" y="1408887"/>
            <a:ext cx="4579620" cy="2505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5400" b="1" spc="-750" dirty="0">
                <a:latin typeface="Georgia" panose="02040502050405020303"/>
                <a:cs typeface="Georgia" panose="02040502050405020303"/>
              </a:rPr>
              <a:t>PAJAK  </a:t>
            </a:r>
            <a:r>
              <a:rPr sz="5400" b="1" spc="-655" dirty="0">
                <a:latin typeface="Georgia" panose="02040502050405020303"/>
                <a:cs typeface="Georgia" panose="02040502050405020303"/>
              </a:rPr>
              <a:t>PENGHASILAN  </a:t>
            </a:r>
            <a:r>
              <a:rPr sz="5400" b="1" spc="-620" dirty="0">
                <a:latin typeface="Georgia" panose="02040502050405020303"/>
                <a:cs typeface="Georgia" panose="02040502050405020303"/>
              </a:rPr>
              <a:t>PASAL</a:t>
            </a:r>
            <a:r>
              <a:rPr sz="5400" b="1" spc="-180" dirty="0">
                <a:latin typeface="Georgia" panose="02040502050405020303"/>
                <a:cs typeface="Georgia" panose="02040502050405020303"/>
              </a:rPr>
              <a:t> </a:t>
            </a:r>
            <a:r>
              <a:rPr sz="5400" b="1" spc="-114" dirty="0">
                <a:latin typeface="Georgia" panose="02040502050405020303"/>
                <a:cs typeface="Georgia" panose="02040502050405020303"/>
              </a:rPr>
              <a:t>25</a:t>
            </a:r>
            <a:endParaRPr sz="5400"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75735" marR="5080" indent="1074420">
              <a:lnSpc>
                <a:spcPct val="120000"/>
              </a:lnSpc>
              <a:spcBef>
                <a:spcPts val="100"/>
              </a:spcBef>
            </a:pPr>
            <a:r>
              <a:rPr spc="-35" dirty="0"/>
              <a:t>Pertemuan </a:t>
            </a:r>
            <a:r>
              <a:rPr spc="-215" dirty="0"/>
              <a:t>12  </a:t>
            </a:r>
            <a:r>
              <a:rPr spc="-50" dirty="0"/>
              <a:t>Juitaning </a:t>
            </a:r>
            <a:r>
              <a:rPr spc="-25" dirty="0"/>
              <a:t>Mustika, M.</a:t>
            </a:r>
            <a:r>
              <a:rPr spc="25" dirty="0"/>
              <a:t> </a:t>
            </a:r>
            <a:r>
              <a:rPr spc="10" dirty="0"/>
              <a:t>Pd.</a:t>
            </a:r>
            <a:endParaRPr spc="1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35600" y="530098"/>
            <a:ext cx="1318895" cy="442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80" dirty="0">
                <a:latin typeface="Arial" panose="020B0604020202020204"/>
                <a:cs typeface="Arial" panose="020B0604020202020204"/>
              </a:rPr>
              <a:t>D</a:t>
            </a:r>
            <a:r>
              <a:rPr sz="2800" spc="75" dirty="0">
                <a:latin typeface="Arial" panose="020B0604020202020204"/>
                <a:cs typeface="Arial" panose="020B0604020202020204"/>
              </a:rPr>
              <a:t>e</a:t>
            </a:r>
            <a:r>
              <a:rPr sz="2800" spc="5" dirty="0">
                <a:latin typeface="Arial" panose="020B0604020202020204"/>
                <a:cs typeface="Arial" panose="020B0604020202020204"/>
              </a:rPr>
              <a:t>f</a:t>
            </a:r>
            <a:r>
              <a:rPr sz="2800" spc="-20" dirty="0">
                <a:latin typeface="Arial" panose="020B0604020202020204"/>
                <a:cs typeface="Arial" panose="020B0604020202020204"/>
              </a:rPr>
              <a:t>i</a:t>
            </a:r>
            <a:r>
              <a:rPr sz="2800" spc="-15" dirty="0">
                <a:latin typeface="Arial" panose="020B0604020202020204"/>
                <a:cs typeface="Arial" panose="020B0604020202020204"/>
              </a:rPr>
              <a:t>n</a:t>
            </a:r>
            <a:r>
              <a:rPr sz="2800" spc="-30" dirty="0">
                <a:latin typeface="Arial" panose="020B0604020202020204"/>
                <a:cs typeface="Arial" panose="020B0604020202020204"/>
              </a:rPr>
              <a:t>isi</a:t>
            </a:r>
            <a:endParaRPr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962" y="2271522"/>
            <a:ext cx="8229600" cy="830580"/>
          </a:xfrm>
          <a:custGeom>
            <a:avLst/>
            <a:gdLst/>
            <a:ahLst/>
            <a:cxnLst/>
            <a:rect l="l" t="t" r="r" b="b"/>
            <a:pathLst>
              <a:path w="8229600" h="830580">
                <a:moveTo>
                  <a:pt x="0" y="830579"/>
                </a:moveTo>
                <a:lnTo>
                  <a:pt x="8229600" y="830579"/>
                </a:lnTo>
                <a:lnTo>
                  <a:pt x="8229600" y="0"/>
                </a:lnTo>
                <a:lnTo>
                  <a:pt x="0" y="0"/>
                </a:lnTo>
                <a:lnTo>
                  <a:pt x="0" y="830579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81962" y="2271522"/>
            <a:ext cx="8229600" cy="830580"/>
          </a:xfrm>
          <a:custGeom>
            <a:avLst/>
            <a:gdLst/>
            <a:ahLst/>
            <a:cxnLst/>
            <a:rect l="l" t="t" r="r" b="b"/>
            <a:pathLst>
              <a:path w="8229600" h="830580">
                <a:moveTo>
                  <a:pt x="0" y="830579"/>
                </a:moveTo>
                <a:lnTo>
                  <a:pt x="8229600" y="830579"/>
                </a:lnTo>
                <a:lnTo>
                  <a:pt x="8229600" y="0"/>
                </a:lnTo>
                <a:lnTo>
                  <a:pt x="0" y="0"/>
                </a:lnTo>
                <a:lnTo>
                  <a:pt x="0" y="830579"/>
                </a:lnTo>
                <a:close/>
              </a:path>
            </a:pathLst>
          </a:custGeom>
          <a:ln w="25908">
            <a:solidFill>
              <a:srgbClr val="AAE1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93441" y="1783842"/>
            <a:ext cx="5760720" cy="974090"/>
          </a:xfrm>
          <a:custGeom>
            <a:avLst/>
            <a:gdLst/>
            <a:ahLst/>
            <a:cxnLst/>
            <a:rect l="l" t="t" r="r" b="b"/>
            <a:pathLst>
              <a:path w="5760720" h="974089">
                <a:moveTo>
                  <a:pt x="5598414" y="0"/>
                </a:moveTo>
                <a:lnTo>
                  <a:pt x="162306" y="0"/>
                </a:lnTo>
                <a:lnTo>
                  <a:pt x="119159" y="5796"/>
                </a:lnTo>
                <a:lnTo>
                  <a:pt x="80388" y="22154"/>
                </a:lnTo>
                <a:lnTo>
                  <a:pt x="47539" y="47529"/>
                </a:lnTo>
                <a:lnTo>
                  <a:pt x="22160" y="80376"/>
                </a:lnTo>
                <a:lnTo>
                  <a:pt x="5797" y="119150"/>
                </a:lnTo>
                <a:lnTo>
                  <a:pt x="0" y="162306"/>
                </a:lnTo>
                <a:lnTo>
                  <a:pt x="0" y="811530"/>
                </a:lnTo>
                <a:lnTo>
                  <a:pt x="5797" y="854685"/>
                </a:lnTo>
                <a:lnTo>
                  <a:pt x="22160" y="893459"/>
                </a:lnTo>
                <a:lnTo>
                  <a:pt x="47539" y="926306"/>
                </a:lnTo>
                <a:lnTo>
                  <a:pt x="80388" y="951681"/>
                </a:lnTo>
                <a:lnTo>
                  <a:pt x="119159" y="968039"/>
                </a:lnTo>
                <a:lnTo>
                  <a:pt x="162306" y="973836"/>
                </a:lnTo>
                <a:lnTo>
                  <a:pt x="5598414" y="973836"/>
                </a:lnTo>
                <a:lnTo>
                  <a:pt x="5641569" y="968039"/>
                </a:lnTo>
                <a:lnTo>
                  <a:pt x="5680343" y="951681"/>
                </a:lnTo>
                <a:lnTo>
                  <a:pt x="5713190" y="926306"/>
                </a:lnTo>
                <a:lnTo>
                  <a:pt x="5738565" y="893459"/>
                </a:lnTo>
                <a:lnTo>
                  <a:pt x="5754923" y="854685"/>
                </a:lnTo>
                <a:lnTo>
                  <a:pt x="5760720" y="811530"/>
                </a:lnTo>
                <a:lnTo>
                  <a:pt x="5760720" y="162306"/>
                </a:lnTo>
                <a:lnTo>
                  <a:pt x="5754923" y="119150"/>
                </a:lnTo>
                <a:lnTo>
                  <a:pt x="5738565" y="80376"/>
                </a:lnTo>
                <a:lnTo>
                  <a:pt x="5713190" y="47529"/>
                </a:lnTo>
                <a:lnTo>
                  <a:pt x="5680343" y="22154"/>
                </a:lnTo>
                <a:lnTo>
                  <a:pt x="5641569" y="5796"/>
                </a:lnTo>
                <a:lnTo>
                  <a:pt x="5598414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93441" y="1783842"/>
            <a:ext cx="5760720" cy="974090"/>
          </a:xfrm>
          <a:custGeom>
            <a:avLst/>
            <a:gdLst/>
            <a:ahLst/>
            <a:cxnLst/>
            <a:rect l="l" t="t" r="r" b="b"/>
            <a:pathLst>
              <a:path w="5760720" h="974089">
                <a:moveTo>
                  <a:pt x="0" y="162306"/>
                </a:moveTo>
                <a:lnTo>
                  <a:pt x="5797" y="119150"/>
                </a:lnTo>
                <a:lnTo>
                  <a:pt x="22160" y="80376"/>
                </a:lnTo>
                <a:lnTo>
                  <a:pt x="47539" y="47529"/>
                </a:lnTo>
                <a:lnTo>
                  <a:pt x="80388" y="22154"/>
                </a:lnTo>
                <a:lnTo>
                  <a:pt x="119159" y="5796"/>
                </a:lnTo>
                <a:lnTo>
                  <a:pt x="162306" y="0"/>
                </a:lnTo>
                <a:lnTo>
                  <a:pt x="5598414" y="0"/>
                </a:lnTo>
                <a:lnTo>
                  <a:pt x="5641569" y="5796"/>
                </a:lnTo>
                <a:lnTo>
                  <a:pt x="5680343" y="22154"/>
                </a:lnTo>
                <a:lnTo>
                  <a:pt x="5713190" y="47529"/>
                </a:lnTo>
                <a:lnTo>
                  <a:pt x="5738565" y="80376"/>
                </a:lnTo>
                <a:lnTo>
                  <a:pt x="5754923" y="119150"/>
                </a:lnTo>
                <a:lnTo>
                  <a:pt x="5760720" y="162306"/>
                </a:lnTo>
                <a:lnTo>
                  <a:pt x="5760720" y="811530"/>
                </a:lnTo>
                <a:lnTo>
                  <a:pt x="5754923" y="854685"/>
                </a:lnTo>
                <a:lnTo>
                  <a:pt x="5738565" y="893459"/>
                </a:lnTo>
                <a:lnTo>
                  <a:pt x="5713190" y="926306"/>
                </a:lnTo>
                <a:lnTo>
                  <a:pt x="5680343" y="951681"/>
                </a:lnTo>
                <a:lnTo>
                  <a:pt x="5641569" y="968039"/>
                </a:lnTo>
                <a:lnTo>
                  <a:pt x="5598414" y="973836"/>
                </a:lnTo>
                <a:lnTo>
                  <a:pt x="162306" y="973836"/>
                </a:lnTo>
                <a:lnTo>
                  <a:pt x="119159" y="968039"/>
                </a:lnTo>
                <a:lnTo>
                  <a:pt x="80388" y="951681"/>
                </a:lnTo>
                <a:lnTo>
                  <a:pt x="47539" y="926306"/>
                </a:lnTo>
                <a:lnTo>
                  <a:pt x="22160" y="893459"/>
                </a:lnTo>
                <a:lnTo>
                  <a:pt x="5797" y="854685"/>
                </a:lnTo>
                <a:lnTo>
                  <a:pt x="0" y="811530"/>
                </a:lnTo>
                <a:lnTo>
                  <a:pt x="0" y="162306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645460" y="1946859"/>
            <a:ext cx="5104130" cy="591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55"/>
              </a:lnSpc>
              <a:spcBef>
                <a:spcPts val="105"/>
              </a:spcBef>
            </a:pPr>
            <a:r>
              <a:rPr sz="2000" spc="-75" dirty="0">
                <a:latin typeface="Georgia" panose="02040502050405020303"/>
                <a:cs typeface="Georgia" panose="02040502050405020303"/>
              </a:rPr>
              <a:t>PPh </a:t>
            </a:r>
            <a:r>
              <a:rPr sz="2000" spc="-45" dirty="0">
                <a:latin typeface="Georgia" panose="02040502050405020303"/>
                <a:cs typeface="Georgia" panose="02040502050405020303"/>
              </a:rPr>
              <a:t>Pasal </a:t>
            </a:r>
            <a:r>
              <a:rPr sz="2000" spc="15" dirty="0">
                <a:latin typeface="Georgia" panose="02040502050405020303"/>
                <a:cs typeface="Georgia" panose="02040502050405020303"/>
              </a:rPr>
              <a:t>25 </a:t>
            </a:r>
            <a:r>
              <a:rPr sz="2000" spc="-40" dirty="0">
                <a:latin typeface="Georgia" panose="02040502050405020303"/>
                <a:cs typeface="Georgia" panose="02040502050405020303"/>
              </a:rPr>
              <a:t>adalah </a:t>
            </a:r>
            <a:r>
              <a:rPr sz="2000" spc="-35" dirty="0">
                <a:latin typeface="Georgia" panose="02040502050405020303"/>
                <a:cs typeface="Georgia" panose="02040502050405020303"/>
              </a:rPr>
              <a:t>pajak </a:t>
            </a:r>
            <a:r>
              <a:rPr sz="2000" spc="-40" dirty="0">
                <a:latin typeface="Georgia" panose="02040502050405020303"/>
                <a:cs typeface="Georgia" panose="02040502050405020303"/>
              </a:rPr>
              <a:t>yang </a:t>
            </a:r>
            <a:r>
              <a:rPr sz="2000" spc="-30" dirty="0">
                <a:latin typeface="Georgia" panose="02040502050405020303"/>
                <a:cs typeface="Georgia" panose="02040502050405020303"/>
              </a:rPr>
              <a:t>dibayar</a:t>
            </a:r>
            <a:r>
              <a:rPr sz="2000" spc="-185" dirty="0">
                <a:latin typeface="Georgia" panose="02040502050405020303"/>
                <a:cs typeface="Georgia" panose="02040502050405020303"/>
              </a:rPr>
              <a:t> </a:t>
            </a:r>
            <a:r>
              <a:rPr sz="2000" spc="-25" dirty="0">
                <a:latin typeface="Georgia" panose="02040502050405020303"/>
                <a:cs typeface="Georgia" panose="02040502050405020303"/>
              </a:rPr>
              <a:t>sendiri</a:t>
            </a:r>
            <a:endParaRPr sz="2000">
              <a:latin typeface="Georgia" panose="02040502050405020303"/>
              <a:cs typeface="Georgia" panose="02040502050405020303"/>
            </a:endParaRPr>
          </a:p>
          <a:p>
            <a:pPr marL="12700">
              <a:lnSpc>
                <a:spcPts val="2255"/>
              </a:lnSpc>
            </a:pPr>
            <a:r>
              <a:rPr sz="2000" spc="-25" dirty="0">
                <a:latin typeface="Georgia" panose="02040502050405020303"/>
                <a:cs typeface="Georgia" panose="02040502050405020303"/>
              </a:rPr>
              <a:t>oleh </a:t>
            </a:r>
            <a:r>
              <a:rPr sz="2000" spc="-70" dirty="0">
                <a:latin typeface="Georgia" panose="02040502050405020303"/>
                <a:cs typeface="Georgia" panose="02040502050405020303"/>
              </a:rPr>
              <a:t>Wajib</a:t>
            </a:r>
            <a:r>
              <a:rPr sz="2000" spc="-80" dirty="0">
                <a:latin typeface="Georgia" panose="02040502050405020303"/>
                <a:cs typeface="Georgia" panose="02040502050405020303"/>
              </a:rPr>
              <a:t> </a:t>
            </a:r>
            <a:r>
              <a:rPr sz="2000" spc="-55" dirty="0">
                <a:latin typeface="Georgia" panose="02040502050405020303"/>
                <a:cs typeface="Georgia" panose="02040502050405020303"/>
              </a:rPr>
              <a:t>Pajak</a:t>
            </a:r>
            <a:endParaRPr sz="2000"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81962" y="3768090"/>
            <a:ext cx="8229600" cy="832485"/>
          </a:xfrm>
          <a:custGeom>
            <a:avLst/>
            <a:gdLst/>
            <a:ahLst/>
            <a:cxnLst/>
            <a:rect l="l" t="t" r="r" b="b"/>
            <a:pathLst>
              <a:path w="8229600" h="832485">
                <a:moveTo>
                  <a:pt x="0" y="832104"/>
                </a:moveTo>
                <a:lnTo>
                  <a:pt x="8229600" y="832104"/>
                </a:lnTo>
                <a:lnTo>
                  <a:pt x="8229600" y="0"/>
                </a:lnTo>
                <a:lnTo>
                  <a:pt x="0" y="0"/>
                </a:lnTo>
                <a:lnTo>
                  <a:pt x="0" y="832104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81962" y="3768090"/>
            <a:ext cx="8229600" cy="832485"/>
          </a:xfrm>
          <a:custGeom>
            <a:avLst/>
            <a:gdLst/>
            <a:ahLst/>
            <a:cxnLst/>
            <a:rect l="l" t="t" r="r" b="b"/>
            <a:pathLst>
              <a:path w="8229600" h="832485">
                <a:moveTo>
                  <a:pt x="0" y="832104"/>
                </a:moveTo>
                <a:lnTo>
                  <a:pt x="8229600" y="832104"/>
                </a:lnTo>
                <a:lnTo>
                  <a:pt x="8229600" y="0"/>
                </a:lnTo>
                <a:lnTo>
                  <a:pt x="0" y="0"/>
                </a:lnTo>
                <a:lnTo>
                  <a:pt x="0" y="832104"/>
                </a:lnTo>
                <a:close/>
              </a:path>
            </a:pathLst>
          </a:custGeom>
          <a:ln w="25908">
            <a:solidFill>
              <a:srgbClr val="66B4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93441" y="3280409"/>
            <a:ext cx="5760720" cy="974090"/>
          </a:xfrm>
          <a:custGeom>
            <a:avLst/>
            <a:gdLst/>
            <a:ahLst/>
            <a:cxnLst/>
            <a:rect l="l" t="t" r="r" b="b"/>
            <a:pathLst>
              <a:path w="5760720" h="974089">
                <a:moveTo>
                  <a:pt x="5598414" y="0"/>
                </a:moveTo>
                <a:lnTo>
                  <a:pt x="162306" y="0"/>
                </a:lnTo>
                <a:lnTo>
                  <a:pt x="119159" y="5796"/>
                </a:lnTo>
                <a:lnTo>
                  <a:pt x="80388" y="22154"/>
                </a:lnTo>
                <a:lnTo>
                  <a:pt x="47539" y="47529"/>
                </a:lnTo>
                <a:lnTo>
                  <a:pt x="22160" y="80376"/>
                </a:lnTo>
                <a:lnTo>
                  <a:pt x="5797" y="119150"/>
                </a:lnTo>
                <a:lnTo>
                  <a:pt x="0" y="162305"/>
                </a:lnTo>
                <a:lnTo>
                  <a:pt x="0" y="811529"/>
                </a:lnTo>
                <a:lnTo>
                  <a:pt x="5797" y="854685"/>
                </a:lnTo>
                <a:lnTo>
                  <a:pt x="22160" y="893459"/>
                </a:lnTo>
                <a:lnTo>
                  <a:pt x="47539" y="926306"/>
                </a:lnTo>
                <a:lnTo>
                  <a:pt x="80388" y="951681"/>
                </a:lnTo>
                <a:lnTo>
                  <a:pt x="119159" y="968039"/>
                </a:lnTo>
                <a:lnTo>
                  <a:pt x="162306" y="973835"/>
                </a:lnTo>
                <a:lnTo>
                  <a:pt x="5598414" y="973835"/>
                </a:lnTo>
                <a:lnTo>
                  <a:pt x="5641569" y="968039"/>
                </a:lnTo>
                <a:lnTo>
                  <a:pt x="5680343" y="951681"/>
                </a:lnTo>
                <a:lnTo>
                  <a:pt x="5713190" y="926306"/>
                </a:lnTo>
                <a:lnTo>
                  <a:pt x="5738565" y="893459"/>
                </a:lnTo>
                <a:lnTo>
                  <a:pt x="5754923" y="854685"/>
                </a:lnTo>
                <a:lnTo>
                  <a:pt x="5760720" y="811529"/>
                </a:lnTo>
                <a:lnTo>
                  <a:pt x="5760720" y="162305"/>
                </a:lnTo>
                <a:lnTo>
                  <a:pt x="5754923" y="119150"/>
                </a:lnTo>
                <a:lnTo>
                  <a:pt x="5738565" y="80376"/>
                </a:lnTo>
                <a:lnTo>
                  <a:pt x="5713190" y="47529"/>
                </a:lnTo>
                <a:lnTo>
                  <a:pt x="5680343" y="22154"/>
                </a:lnTo>
                <a:lnTo>
                  <a:pt x="5641569" y="5796"/>
                </a:lnTo>
                <a:lnTo>
                  <a:pt x="5598414" y="0"/>
                </a:lnTo>
                <a:close/>
              </a:path>
            </a:pathLst>
          </a:custGeom>
          <a:solidFill>
            <a:srgbClr val="66B4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93441" y="3280409"/>
            <a:ext cx="5760720" cy="974090"/>
          </a:xfrm>
          <a:custGeom>
            <a:avLst/>
            <a:gdLst/>
            <a:ahLst/>
            <a:cxnLst/>
            <a:rect l="l" t="t" r="r" b="b"/>
            <a:pathLst>
              <a:path w="5760720" h="974089">
                <a:moveTo>
                  <a:pt x="0" y="162305"/>
                </a:moveTo>
                <a:lnTo>
                  <a:pt x="5797" y="119150"/>
                </a:lnTo>
                <a:lnTo>
                  <a:pt x="22160" y="80376"/>
                </a:lnTo>
                <a:lnTo>
                  <a:pt x="47539" y="47529"/>
                </a:lnTo>
                <a:lnTo>
                  <a:pt x="80388" y="22154"/>
                </a:lnTo>
                <a:lnTo>
                  <a:pt x="119159" y="5796"/>
                </a:lnTo>
                <a:lnTo>
                  <a:pt x="162306" y="0"/>
                </a:lnTo>
                <a:lnTo>
                  <a:pt x="5598414" y="0"/>
                </a:lnTo>
                <a:lnTo>
                  <a:pt x="5641569" y="5796"/>
                </a:lnTo>
                <a:lnTo>
                  <a:pt x="5680343" y="22154"/>
                </a:lnTo>
                <a:lnTo>
                  <a:pt x="5713190" y="47529"/>
                </a:lnTo>
                <a:lnTo>
                  <a:pt x="5738565" y="80376"/>
                </a:lnTo>
                <a:lnTo>
                  <a:pt x="5754923" y="119150"/>
                </a:lnTo>
                <a:lnTo>
                  <a:pt x="5760720" y="162305"/>
                </a:lnTo>
                <a:lnTo>
                  <a:pt x="5760720" y="811529"/>
                </a:lnTo>
                <a:lnTo>
                  <a:pt x="5754923" y="854685"/>
                </a:lnTo>
                <a:lnTo>
                  <a:pt x="5738565" y="893459"/>
                </a:lnTo>
                <a:lnTo>
                  <a:pt x="5713190" y="926306"/>
                </a:lnTo>
                <a:lnTo>
                  <a:pt x="5680343" y="951681"/>
                </a:lnTo>
                <a:lnTo>
                  <a:pt x="5641569" y="968039"/>
                </a:lnTo>
                <a:lnTo>
                  <a:pt x="5598414" y="973835"/>
                </a:lnTo>
                <a:lnTo>
                  <a:pt x="162306" y="973835"/>
                </a:lnTo>
                <a:lnTo>
                  <a:pt x="119159" y="968039"/>
                </a:lnTo>
                <a:lnTo>
                  <a:pt x="80388" y="951681"/>
                </a:lnTo>
                <a:lnTo>
                  <a:pt x="47539" y="926306"/>
                </a:lnTo>
                <a:lnTo>
                  <a:pt x="22160" y="893459"/>
                </a:lnTo>
                <a:lnTo>
                  <a:pt x="5797" y="854685"/>
                </a:lnTo>
                <a:lnTo>
                  <a:pt x="0" y="811529"/>
                </a:lnTo>
                <a:lnTo>
                  <a:pt x="0" y="162305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645460" y="3543757"/>
            <a:ext cx="290512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latin typeface="Georgia" panose="02040502050405020303"/>
                <a:cs typeface="Georgia" panose="02040502050405020303"/>
              </a:rPr>
              <a:t>selama </a:t>
            </a:r>
            <a:r>
              <a:rPr sz="2400" spc="-55" dirty="0">
                <a:latin typeface="Georgia" panose="02040502050405020303"/>
                <a:cs typeface="Georgia" panose="02040502050405020303"/>
              </a:rPr>
              <a:t>tahun</a:t>
            </a:r>
            <a:r>
              <a:rPr sz="2400" spc="-120" dirty="0">
                <a:latin typeface="Georgia" panose="02040502050405020303"/>
                <a:cs typeface="Georgia" panose="02040502050405020303"/>
              </a:rPr>
              <a:t> </a:t>
            </a:r>
            <a:r>
              <a:rPr sz="2400" spc="-40" dirty="0">
                <a:latin typeface="Georgia" panose="02040502050405020303"/>
                <a:cs typeface="Georgia" panose="02040502050405020303"/>
              </a:rPr>
              <a:t>berjalan</a:t>
            </a:r>
            <a:endParaRPr sz="2400"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81962" y="5264658"/>
            <a:ext cx="8229600" cy="832485"/>
          </a:xfrm>
          <a:custGeom>
            <a:avLst/>
            <a:gdLst/>
            <a:ahLst/>
            <a:cxnLst/>
            <a:rect l="l" t="t" r="r" b="b"/>
            <a:pathLst>
              <a:path w="8229600" h="832485">
                <a:moveTo>
                  <a:pt x="0" y="832103"/>
                </a:moveTo>
                <a:lnTo>
                  <a:pt x="8229600" y="832103"/>
                </a:lnTo>
                <a:lnTo>
                  <a:pt x="82296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81962" y="5264658"/>
            <a:ext cx="8229600" cy="832485"/>
          </a:xfrm>
          <a:custGeom>
            <a:avLst/>
            <a:gdLst/>
            <a:ahLst/>
            <a:cxnLst/>
            <a:rect l="l" t="t" r="r" b="b"/>
            <a:pathLst>
              <a:path w="8229600" h="832485">
                <a:moveTo>
                  <a:pt x="0" y="832103"/>
                </a:moveTo>
                <a:lnTo>
                  <a:pt x="8229600" y="832103"/>
                </a:lnTo>
                <a:lnTo>
                  <a:pt x="8229600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25908">
            <a:solidFill>
              <a:srgbClr val="2C2C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93441" y="4776978"/>
            <a:ext cx="5760720" cy="975360"/>
          </a:xfrm>
          <a:custGeom>
            <a:avLst/>
            <a:gdLst/>
            <a:ahLst/>
            <a:cxnLst/>
            <a:rect l="l" t="t" r="r" b="b"/>
            <a:pathLst>
              <a:path w="5760720" h="975360">
                <a:moveTo>
                  <a:pt x="5598160" y="0"/>
                </a:moveTo>
                <a:lnTo>
                  <a:pt x="162560" y="0"/>
                </a:lnTo>
                <a:lnTo>
                  <a:pt x="119346" y="5806"/>
                </a:lnTo>
                <a:lnTo>
                  <a:pt x="80514" y="22192"/>
                </a:lnTo>
                <a:lnTo>
                  <a:pt x="47613" y="47609"/>
                </a:lnTo>
                <a:lnTo>
                  <a:pt x="22194" y="80508"/>
                </a:lnTo>
                <a:lnTo>
                  <a:pt x="5807" y="119341"/>
                </a:lnTo>
                <a:lnTo>
                  <a:pt x="0" y="162560"/>
                </a:lnTo>
                <a:lnTo>
                  <a:pt x="0" y="812800"/>
                </a:lnTo>
                <a:lnTo>
                  <a:pt x="5807" y="856013"/>
                </a:lnTo>
                <a:lnTo>
                  <a:pt x="22194" y="894845"/>
                </a:lnTo>
                <a:lnTo>
                  <a:pt x="47613" y="927746"/>
                </a:lnTo>
                <a:lnTo>
                  <a:pt x="80514" y="953165"/>
                </a:lnTo>
                <a:lnTo>
                  <a:pt x="119346" y="969552"/>
                </a:lnTo>
                <a:lnTo>
                  <a:pt x="162560" y="975360"/>
                </a:lnTo>
                <a:lnTo>
                  <a:pt x="5598160" y="975360"/>
                </a:lnTo>
                <a:lnTo>
                  <a:pt x="5641378" y="969552"/>
                </a:lnTo>
                <a:lnTo>
                  <a:pt x="5680211" y="953165"/>
                </a:lnTo>
                <a:lnTo>
                  <a:pt x="5713110" y="927746"/>
                </a:lnTo>
                <a:lnTo>
                  <a:pt x="5738527" y="894845"/>
                </a:lnTo>
                <a:lnTo>
                  <a:pt x="5754913" y="856013"/>
                </a:lnTo>
                <a:lnTo>
                  <a:pt x="5760720" y="812800"/>
                </a:lnTo>
                <a:lnTo>
                  <a:pt x="5760720" y="162560"/>
                </a:lnTo>
                <a:lnTo>
                  <a:pt x="5754913" y="119341"/>
                </a:lnTo>
                <a:lnTo>
                  <a:pt x="5738527" y="80508"/>
                </a:lnTo>
                <a:lnTo>
                  <a:pt x="5713110" y="47609"/>
                </a:lnTo>
                <a:lnTo>
                  <a:pt x="5680211" y="22192"/>
                </a:lnTo>
                <a:lnTo>
                  <a:pt x="5641378" y="5806"/>
                </a:lnTo>
                <a:lnTo>
                  <a:pt x="5598160" y="0"/>
                </a:lnTo>
                <a:close/>
              </a:path>
            </a:pathLst>
          </a:custGeom>
          <a:solidFill>
            <a:srgbClr val="CCED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93441" y="4776978"/>
            <a:ext cx="5760720" cy="975360"/>
          </a:xfrm>
          <a:custGeom>
            <a:avLst/>
            <a:gdLst/>
            <a:ahLst/>
            <a:cxnLst/>
            <a:rect l="l" t="t" r="r" b="b"/>
            <a:pathLst>
              <a:path w="5760720" h="975360">
                <a:moveTo>
                  <a:pt x="0" y="162560"/>
                </a:moveTo>
                <a:lnTo>
                  <a:pt x="5807" y="119341"/>
                </a:lnTo>
                <a:lnTo>
                  <a:pt x="22194" y="80508"/>
                </a:lnTo>
                <a:lnTo>
                  <a:pt x="47613" y="47609"/>
                </a:lnTo>
                <a:lnTo>
                  <a:pt x="80514" y="22192"/>
                </a:lnTo>
                <a:lnTo>
                  <a:pt x="119346" y="5806"/>
                </a:lnTo>
                <a:lnTo>
                  <a:pt x="162560" y="0"/>
                </a:lnTo>
                <a:lnTo>
                  <a:pt x="5598160" y="0"/>
                </a:lnTo>
                <a:lnTo>
                  <a:pt x="5641378" y="5806"/>
                </a:lnTo>
                <a:lnTo>
                  <a:pt x="5680211" y="22192"/>
                </a:lnTo>
                <a:lnTo>
                  <a:pt x="5713110" y="47609"/>
                </a:lnTo>
                <a:lnTo>
                  <a:pt x="5738527" y="80508"/>
                </a:lnTo>
                <a:lnTo>
                  <a:pt x="5754913" y="119341"/>
                </a:lnTo>
                <a:lnTo>
                  <a:pt x="5760720" y="162560"/>
                </a:lnTo>
                <a:lnTo>
                  <a:pt x="5760720" y="812800"/>
                </a:lnTo>
                <a:lnTo>
                  <a:pt x="5754913" y="856013"/>
                </a:lnTo>
                <a:lnTo>
                  <a:pt x="5738527" y="894845"/>
                </a:lnTo>
                <a:lnTo>
                  <a:pt x="5713110" y="927746"/>
                </a:lnTo>
                <a:lnTo>
                  <a:pt x="5680211" y="953165"/>
                </a:lnTo>
                <a:lnTo>
                  <a:pt x="5641378" y="969552"/>
                </a:lnTo>
                <a:lnTo>
                  <a:pt x="5598160" y="975360"/>
                </a:lnTo>
                <a:lnTo>
                  <a:pt x="162560" y="975360"/>
                </a:lnTo>
                <a:lnTo>
                  <a:pt x="119346" y="969552"/>
                </a:lnTo>
                <a:lnTo>
                  <a:pt x="80514" y="953165"/>
                </a:lnTo>
                <a:lnTo>
                  <a:pt x="47613" y="927746"/>
                </a:lnTo>
                <a:lnTo>
                  <a:pt x="22194" y="894845"/>
                </a:lnTo>
                <a:lnTo>
                  <a:pt x="5807" y="856013"/>
                </a:lnTo>
                <a:lnTo>
                  <a:pt x="0" y="812800"/>
                </a:lnTo>
                <a:lnTo>
                  <a:pt x="0" y="16256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645460" y="4807711"/>
            <a:ext cx="5193665" cy="86423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 algn="just">
              <a:lnSpc>
                <a:spcPts val="2110"/>
              </a:lnSpc>
              <a:spcBef>
                <a:spcPts val="415"/>
              </a:spcBef>
            </a:pPr>
            <a:r>
              <a:rPr sz="2000" spc="-40" dirty="0">
                <a:latin typeface="Georgia" panose="02040502050405020303"/>
                <a:cs typeface="Georgia" panose="02040502050405020303"/>
              </a:rPr>
              <a:t>yang merupakan angsuran </a:t>
            </a:r>
            <a:r>
              <a:rPr sz="2000" spc="-25" dirty="0">
                <a:latin typeface="Georgia" panose="02040502050405020303"/>
                <a:cs typeface="Georgia" panose="02040502050405020303"/>
              </a:rPr>
              <a:t>dari </a:t>
            </a:r>
            <a:r>
              <a:rPr sz="2000" spc="-35" dirty="0">
                <a:latin typeface="Georgia" panose="02040502050405020303"/>
                <a:cs typeface="Georgia" panose="02040502050405020303"/>
              </a:rPr>
              <a:t>pajak </a:t>
            </a:r>
            <a:r>
              <a:rPr sz="2000" spc="-40" dirty="0">
                <a:latin typeface="Georgia" panose="02040502050405020303"/>
                <a:cs typeface="Georgia" panose="02040502050405020303"/>
              </a:rPr>
              <a:t>yang</a:t>
            </a:r>
            <a:r>
              <a:rPr sz="2000" spc="-175" dirty="0">
                <a:latin typeface="Georgia" panose="02040502050405020303"/>
                <a:cs typeface="Georgia" panose="02040502050405020303"/>
              </a:rPr>
              <a:t> </a:t>
            </a:r>
            <a:r>
              <a:rPr sz="2000" spc="-40" dirty="0">
                <a:latin typeface="Georgia" panose="02040502050405020303"/>
                <a:cs typeface="Georgia" panose="02040502050405020303"/>
              </a:rPr>
              <a:t>akan  </a:t>
            </a:r>
            <a:r>
              <a:rPr sz="2000" spc="-30" dirty="0">
                <a:latin typeface="Georgia" panose="02040502050405020303"/>
                <a:cs typeface="Georgia" panose="02040502050405020303"/>
              </a:rPr>
              <a:t>terhutang </a:t>
            </a:r>
            <a:r>
              <a:rPr sz="2000" spc="-45" dirty="0">
                <a:latin typeface="Georgia" panose="02040502050405020303"/>
                <a:cs typeface="Georgia" panose="02040502050405020303"/>
              </a:rPr>
              <a:t>untuk </a:t>
            </a:r>
            <a:r>
              <a:rPr sz="2000" spc="-25" dirty="0">
                <a:latin typeface="Georgia" panose="02040502050405020303"/>
                <a:cs typeface="Georgia" panose="02040502050405020303"/>
              </a:rPr>
              <a:t>satu </a:t>
            </a:r>
            <a:r>
              <a:rPr sz="2000" spc="-45" dirty="0">
                <a:latin typeface="Georgia" panose="02040502050405020303"/>
                <a:cs typeface="Georgia" panose="02040502050405020303"/>
              </a:rPr>
              <a:t>tahun </a:t>
            </a:r>
            <a:r>
              <a:rPr sz="2000" spc="-30" dirty="0">
                <a:latin typeface="Georgia" panose="02040502050405020303"/>
                <a:cs typeface="Georgia" panose="02040502050405020303"/>
              </a:rPr>
              <a:t>pajak/bagian </a:t>
            </a:r>
            <a:r>
              <a:rPr sz="2000" spc="-45" dirty="0">
                <a:latin typeface="Georgia" panose="02040502050405020303"/>
                <a:cs typeface="Georgia" panose="02040502050405020303"/>
              </a:rPr>
              <a:t>tahun  </a:t>
            </a:r>
            <a:r>
              <a:rPr sz="2000" spc="-35" dirty="0">
                <a:latin typeface="Georgia" panose="02040502050405020303"/>
                <a:cs typeface="Georgia" panose="02040502050405020303"/>
              </a:rPr>
              <a:t>pajak</a:t>
            </a:r>
            <a:endParaRPr sz="2000">
              <a:latin typeface="Georgia" panose="02040502050405020303"/>
              <a:cs typeface="Georgia" panose="0204050205040502030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82011" y="3895344"/>
            <a:ext cx="1266444" cy="15621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294888" y="1184147"/>
            <a:ext cx="6510527" cy="3983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89964" y="1227614"/>
            <a:ext cx="5857875" cy="3022600"/>
          </a:xfrm>
          <a:custGeom>
            <a:avLst/>
            <a:gdLst/>
            <a:ahLst/>
            <a:cxnLst/>
            <a:rect l="l" t="t" r="r" b="b"/>
            <a:pathLst>
              <a:path w="5857875" h="3022600">
                <a:moveTo>
                  <a:pt x="3760983" y="2743200"/>
                </a:moveTo>
                <a:lnTo>
                  <a:pt x="2236642" y="2743200"/>
                </a:lnTo>
                <a:lnTo>
                  <a:pt x="2270116" y="2781300"/>
                </a:lnTo>
                <a:lnTo>
                  <a:pt x="2306302" y="2806700"/>
                </a:lnTo>
                <a:lnTo>
                  <a:pt x="2345066" y="2832100"/>
                </a:lnTo>
                <a:lnTo>
                  <a:pt x="2386272" y="2870200"/>
                </a:lnTo>
                <a:lnTo>
                  <a:pt x="2429787" y="2895600"/>
                </a:lnTo>
                <a:lnTo>
                  <a:pt x="2475475" y="2908300"/>
                </a:lnTo>
                <a:lnTo>
                  <a:pt x="2523203" y="2933700"/>
                </a:lnTo>
                <a:lnTo>
                  <a:pt x="2572835" y="2959100"/>
                </a:lnTo>
                <a:lnTo>
                  <a:pt x="2624238" y="2971800"/>
                </a:lnTo>
                <a:lnTo>
                  <a:pt x="2731815" y="2997200"/>
                </a:lnTo>
                <a:lnTo>
                  <a:pt x="2835664" y="3022600"/>
                </a:lnTo>
                <a:lnTo>
                  <a:pt x="3143630" y="3022600"/>
                </a:lnTo>
                <a:lnTo>
                  <a:pt x="3193313" y="3009900"/>
                </a:lnTo>
                <a:lnTo>
                  <a:pt x="3242241" y="3009900"/>
                </a:lnTo>
                <a:lnTo>
                  <a:pt x="3383428" y="2971800"/>
                </a:lnTo>
                <a:lnTo>
                  <a:pt x="3428267" y="2946400"/>
                </a:lnTo>
                <a:lnTo>
                  <a:pt x="3513972" y="2921000"/>
                </a:lnTo>
                <a:lnTo>
                  <a:pt x="3554624" y="2895600"/>
                </a:lnTo>
                <a:lnTo>
                  <a:pt x="3593665" y="2870200"/>
                </a:lnTo>
                <a:lnTo>
                  <a:pt x="3630990" y="2844800"/>
                </a:lnTo>
                <a:lnTo>
                  <a:pt x="3666491" y="2819400"/>
                </a:lnTo>
                <a:lnTo>
                  <a:pt x="3700061" y="2794000"/>
                </a:lnTo>
                <a:lnTo>
                  <a:pt x="3731594" y="2768600"/>
                </a:lnTo>
                <a:lnTo>
                  <a:pt x="3760983" y="2743200"/>
                </a:lnTo>
                <a:close/>
              </a:path>
              <a:path w="5857875" h="3022600">
                <a:moveTo>
                  <a:pt x="1895838" y="2832100"/>
                </a:moveTo>
                <a:lnTo>
                  <a:pt x="1494169" y="2832100"/>
                </a:lnTo>
                <a:lnTo>
                  <a:pt x="1543616" y="2844800"/>
                </a:lnTo>
                <a:lnTo>
                  <a:pt x="1845498" y="2844800"/>
                </a:lnTo>
                <a:lnTo>
                  <a:pt x="1895838" y="2832100"/>
                </a:lnTo>
                <a:close/>
              </a:path>
              <a:path w="5857875" h="3022600">
                <a:moveTo>
                  <a:pt x="1618375" y="279400"/>
                </a:moveTo>
                <a:lnTo>
                  <a:pt x="1258695" y="279400"/>
                </a:lnTo>
                <a:lnTo>
                  <a:pt x="1148916" y="304800"/>
                </a:lnTo>
                <a:lnTo>
                  <a:pt x="1045562" y="330200"/>
                </a:lnTo>
                <a:lnTo>
                  <a:pt x="996524" y="355600"/>
                </a:lnTo>
                <a:lnTo>
                  <a:pt x="949367" y="368300"/>
                </a:lnTo>
                <a:lnTo>
                  <a:pt x="904183" y="393700"/>
                </a:lnTo>
                <a:lnTo>
                  <a:pt x="861064" y="419100"/>
                </a:lnTo>
                <a:lnTo>
                  <a:pt x="820102" y="444500"/>
                </a:lnTo>
                <a:lnTo>
                  <a:pt x="781388" y="469900"/>
                </a:lnTo>
                <a:lnTo>
                  <a:pt x="745013" y="495300"/>
                </a:lnTo>
                <a:lnTo>
                  <a:pt x="711071" y="520700"/>
                </a:lnTo>
                <a:lnTo>
                  <a:pt x="679651" y="558800"/>
                </a:lnTo>
                <a:lnTo>
                  <a:pt x="650847" y="584200"/>
                </a:lnTo>
                <a:lnTo>
                  <a:pt x="624749" y="622300"/>
                </a:lnTo>
                <a:lnTo>
                  <a:pt x="601449" y="660400"/>
                </a:lnTo>
                <a:lnTo>
                  <a:pt x="581040" y="685800"/>
                </a:lnTo>
                <a:lnTo>
                  <a:pt x="563612" y="723900"/>
                </a:lnTo>
                <a:lnTo>
                  <a:pt x="549258" y="762000"/>
                </a:lnTo>
                <a:lnTo>
                  <a:pt x="538069" y="800100"/>
                </a:lnTo>
                <a:lnTo>
                  <a:pt x="530137" y="838200"/>
                </a:lnTo>
                <a:lnTo>
                  <a:pt x="525553" y="876300"/>
                </a:lnTo>
                <a:lnTo>
                  <a:pt x="524410" y="914400"/>
                </a:lnTo>
                <a:lnTo>
                  <a:pt x="526798" y="965200"/>
                </a:lnTo>
                <a:lnTo>
                  <a:pt x="532810" y="1003300"/>
                </a:lnTo>
                <a:lnTo>
                  <a:pt x="527857" y="1003300"/>
                </a:lnTo>
                <a:lnTo>
                  <a:pt x="472584" y="1016000"/>
                </a:lnTo>
                <a:lnTo>
                  <a:pt x="366902" y="1041400"/>
                </a:lnTo>
                <a:lnTo>
                  <a:pt x="317110" y="1054100"/>
                </a:lnTo>
                <a:lnTo>
                  <a:pt x="269762" y="1079500"/>
                </a:lnTo>
                <a:lnTo>
                  <a:pt x="225163" y="1092200"/>
                </a:lnTo>
                <a:lnTo>
                  <a:pt x="183624" y="1117600"/>
                </a:lnTo>
                <a:lnTo>
                  <a:pt x="145451" y="1143000"/>
                </a:lnTo>
                <a:lnTo>
                  <a:pt x="110953" y="1181100"/>
                </a:lnTo>
                <a:lnTo>
                  <a:pt x="80436" y="1219200"/>
                </a:lnTo>
                <a:lnTo>
                  <a:pt x="52658" y="1244600"/>
                </a:lnTo>
                <a:lnTo>
                  <a:pt x="30831" y="1295400"/>
                </a:lnTo>
                <a:lnTo>
                  <a:pt x="14849" y="1333500"/>
                </a:lnTo>
                <a:lnTo>
                  <a:pt x="4607" y="1371600"/>
                </a:lnTo>
                <a:lnTo>
                  <a:pt x="0" y="1409700"/>
                </a:lnTo>
                <a:lnTo>
                  <a:pt x="920" y="1447800"/>
                </a:lnTo>
                <a:lnTo>
                  <a:pt x="7262" y="1485900"/>
                </a:lnTo>
                <a:lnTo>
                  <a:pt x="18921" y="1524000"/>
                </a:lnTo>
                <a:lnTo>
                  <a:pt x="35790" y="1562100"/>
                </a:lnTo>
                <a:lnTo>
                  <a:pt x="57764" y="1600200"/>
                </a:lnTo>
                <a:lnTo>
                  <a:pt x="84736" y="1638300"/>
                </a:lnTo>
                <a:lnTo>
                  <a:pt x="116602" y="1676400"/>
                </a:lnTo>
                <a:lnTo>
                  <a:pt x="153254" y="1701800"/>
                </a:lnTo>
                <a:lnTo>
                  <a:pt x="194588" y="1727200"/>
                </a:lnTo>
                <a:lnTo>
                  <a:pt x="240497" y="1752600"/>
                </a:lnTo>
                <a:lnTo>
                  <a:pt x="290875" y="1778000"/>
                </a:lnTo>
                <a:lnTo>
                  <a:pt x="249275" y="1816100"/>
                </a:lnTo>
                <a:lnTo>
                  <a:pt x="213653" y="1854200"/>
                </a:lnTo>
                <a:lnTo>
                  <a:pt x="184190" y="1892300"/>
                </a:lnTo>
                <a:lnTo>
                  <a:pt x="161065" y="1930400"/>
                </a:lnTo>
                <a:lnTo>
                  <a:pt x="144459" y="1981200"/>
                </a:lnTo>
                <a:lnTo>
                  <a:pt x="134552" y="2019300"/>
                </a:lnTo>
                <a:lnTo>
                  <a:pt x="131524" y="2070100"/>
                </a:lnTo>
                <a:lnTo>
                  <a:pt x="135554" y="2108200"/>
                </a:lnTo>
                <a:lnTo>
                  <a:pt x="144209" y="2146300"/>
                </a:lnTo>
                <a:lnTo>
                  <a:pt x="157363" y="2184400"/>
                </a:lnTo>
                <a:lnTo>
                  <a:pt x="174783" y="2222500"/>
                </a:lnTo>
                <a:lnTo>
                  <a:pt x="196238" y="2247900"/>
                </a:lnTo>
                <a:lnTo>
                  <a:pt x="221497" y="2286000"/>
                </a:lnTo>
                <a:lnTo>
                  <a:pt x="250329" y="2311400"/>
                </a:lnTo>
                <a:lnTo>
                  <a:pt x="282503" y="2336800"/>
                </a:lnTo>
                <a:lnTo>
                  <a:pt x="317786" y="2362200"/>
                </a:lnTo>
                <a:lnTo>
                  <a:pt x="355947" y="2387600"/>
                </a:lnTo>
                <a:lnTo>
                  <a:pt x="396755" y="2413000"/>
                </a:lnTo>
                <a:lnTo>
                  <a:pt x="439979" y="2425700"/>
                </a:lnTo>
                <a:lnTo>
                  <a:pt x="485388" y="2451100"/>
                </a:lnTo>
                <a:lnTo>
                  <a:pt x="532749" y="2463800"/>
                </a:lnTo>
                <a:lnTo>
                  <a:pt x="581831" y="2463800"/>
                </a:lnTo>
                <a:lnTo>
                  <a:pt x="632404" y="2476500"/>
                </a:lnTo>
                <a:lnTo>
                  <a:pt x="790747" y="2476500"/>
                </a:lnTo>
                <a:lnTo>
                  <a:pt x="801796" y="2489200"/>
                </a:lnTo>
                <a:lnTo>
                  <a:pt x="830688" y="2527300"/>
                </a:lnTo>
                <a:lnTo>
                  <a:pt x="861509" y="2552700"/>
                </a:lnTo>
                <a:lnTo>
                  <a:pt x="894171" y="2578100"/>
                </a:lnTo>
                <a:lnTo>
                  <a:pt x="928583" y="2603500"/>
                </a:lnTo>
                <a:lnTo>
                  <a:pt x="964654" y="2641600"/>
                </a:lnTo>
                <a:lnTo>
                  <a:pt x="1002296" y="2667000"/>
                </a:lnTo>
                <a:lnTo>
                  <a:pt x="1041416" y="2679700"/>
                </a:lnTo>
                <a:lnTo>
                  <a:pt x="1081927" y="2705100"/>
                </a:lnTo>
                <a:lnTo>
                  <a:pt x="1123736" y="2730500"/>
                </a:lnTo>
                <a:lnTo>
                  <a:pt x="1166754" y="2743200"/>
                </a:lnTo>
                <a:lnTo>
                  <a:pt x="1210892" y="2768600"/>
                </a:lnTo>
                <a:lnTo>
                  <a:pt x="1256058" y="2781300"/>
                </a:lnTo>
                <a:lnTo>
                  <a:pt x="1445210" y="2832100"/>
                </a:lnTo>
                <a:lnTo>
                  <a:pt x="1945944" y="2832100"/>
                </a:lnTo>
                <a:lnTo>
                  <a:pt x="2142237" y="2781300"/>
                </a:lnTo>
                <a:lnTo>
                  <a:pt x="2189827" y="2755900"/>
                </a:lnTo>
                <a:lnTo>
                  <a:pt x="2236642" y="2743200"/>
                </a:lnTo>
                <a:lnTo>
                  <a:pt x="3760983" y="2743200"/>
                </a:lnTo>
                <a:lnTo>
                  <a:pt x="3788121" y="2705100"/>
                </a:lnTo>
                <a:lnTo>
                  <a:pt x="3812900" y="2679700"/>
                </a:lnTo>
                <a:lnTo>
                  <a:pt x="3835215" y="2641600"/>
                </a:lnTo>
                <a:lnTo>
                  <a:pt x="3854957" y="2603500"/>
                </a:lnTo>
                <a:lnTo>
                  <a:pt x="3872021" y="2565400"/>
                </a:lnTo>
                <a:lnTo>
                  <a:pt x="4713955" y="2565400"/>
                </a:lnTo>
                <a:lnTo>
                  <a:pt x="4735944" y="2552700"/>
                </a:lnTo>
                <a:lnTo>
                  <a:pt x="4777823" y="2527300"/>
                </a:lnTo>
                <a:lnTo>
                  <a:pt x="4817468" y="2514600"/>
                </a:lnTo>
                <a:lnTo>
                  <a:pt x="4854747" y="2489200"/>
                </a:lnTo>
                <a:lnTo>
                  <a:pt x="4889525" y="2451100"/>
                </a:lnTo>
                <a:lnTo>
                  <a:pt x="4921669" y="2425700"/>
                </a:lnTo>
                <a:lnTo>
                  <a:pt x="4951046" y="2400300"/>
                </a:lnTo>
                <a:lnTo>
                  <a:pt x="4977521" y="2362200"/>
                </a:lnTo>
                <a:lnTo>
                  <a:pt x="5000961" y="2336800"/>
                </a:lnTo>
                <a:lnTo>
                  <a:pt x="5021234" y="2298700"/>
                </a:lnTo>
                <a:lnTo>
                  <a:pt x="5038204" y="2260600"/>
                </a:lnTo>
                <a:lnTo>
                  <a:pt x="5051738" y="2222500"/>
                </a:lnTo>
                <a:lnTo>
                  <a:pt x="5061704" y="2184400"/>
                </a:lnTo>
                <a:lnTo>
                  <a:pt x="5067967" y="2146300"/>
                </a:lnTo>
                <a:lnTo>
                  <a:pt x="5070393" y="2108200"/>
                </a:lnTo>
                <a:lnTo>
                  <a:pt x="5122095" y="2095500"/>
                </a:lnTo>
                <a:lnTo>
                  <a:pt x="5173067" y="2095500"/>
                </a:lnTo>
                <a:lnTo>
                  <a:pt x="5320406" y="2057400"/>
                </a:lnTo>
                <a:lnTo>
                  <a:pt x="5367263" y="2044700"/>
                </a:lnTo>
                <a:lnTo>
                  <a:pt x="5412794" y="2019300"/>
                </a:lnTo>
                <a:lnTo>
                  <a:pt x="5456879" y="2006600"/>
                </a:lnTo>
                <a:lnTo>
                  <a:pt x="5499399" y="1981200"/>
                </a:lnTo>
                <a:lnTo>
                  <a:pt x="5546049" y="1955800"/>
                </a:lnTo>
                <a:lnTo>
                  <a:pt x="5589544" y="1930400"/>
                </a:lnTo>
                <a:lnTo>
                  <a:pt x="5629863" y="1892300"/>
                </a:lnTo>
                <a:lnTo>
                  <a:pt x="5666983" y="1866900"/>
                </a:lnTo>
                <a:lnTo>
                  <a:pt x="5700881" y="1828800"/>
                </a:lnTo>
                <a:lnTo>
                  <a:pt x="5731537" y="1790700"/>
                </a:lnTo>
                <a:lnTo>
                  <a:pt x="5758926" y="1765300"/>
                </a:lnTo>
                <a:lnTo>
                  <a:pt x="5783029" y="1727200"/>
                </a:lnTo>
                <a:lnTo>
                  <a:pt x="5803821" y="1689100"/>
                </a:lnTo>
                <a:lnTo>
                  <a:pt x="5821280" y="1651000"/>
                </a:lnTo>
                <a:lnTo>
                  <a:pt x="5835386" y="1612900"/>
                </a:lnTo>
                <a:lnTo>
                  <a:pt x="5846114" y="1574800"/>
                </a:lnTo>
                <a:lnTo>
                  <a:pt x="5853444" y="1536700"/>
                </a:lnTo>
                <a:lnTo>
                  <a:pt x="5857352" y="1498600"/>
                </a:lnTo>
                <a:lnTo>
                  <a:pt x="5857817" y="1460500"/>
                </a:lnTo>
                <a:lnTo>
                  <a:pt x="5854816" y="1409700"/>
                </a:lnTo>
                <a:lnTo>
                  <a:pt x="5848327" y="1371600"/>
                </a:lnTo>
                <a:lnTo>
                  <a:pt x="5838328" y="1333500"/>
                </a:lnTo>
                <a:lnTo>
                  <a:pt x="5824797" y="1295400"/>
                </a:lnTo>
                <a:lnTo>
                  <a:pt x="5807711" y="1257300"/>
                </a:lnTo>
                <a:lnTo>
                  <a:pt x="5787048" y="1219200"/>
                </a:lnTo>
                <a:lnTo>
                  <a:pt x="5762786" y="1181100"/>
                </a:lnTo>
                <a:lnTo>
                  <a:pt x="5734902" y="1143000"/>
                </a:lnTo>
                <a:lnTo>
                  <a:pt x="5703375" y="1104900"/>
                </a:lnTo>
                <a:lnTo>
                  <a:pt x="5668182" y="1079500"/>
                </a:lnTo>
                <a:lnTo>
                  <a:pt x="5677681" y="1054100"/>
                </a:lnTo>
                <a:lnTo>
                  <a:pt x="5686359" y="1041400"/>
                </a:lnTo>
                <a:lnTo>
                  <a:pt x="5694203" y="1028700"/>
                </a:lnTo>
                <a:lnTo>
                  <a:pt x="5701202" y="1003300"/>
                </a:lnTo>
                <a:lnTo>
                  <a:pt x="5713932" y="965200"/>
                </a:lnTo>
                <a:lnTo>
                  <a:pt x="5722262" y="927100"/>
                </a:lnTo>
                <a:lnTo>
                  <a:pt x="5726303" y="889000"/>
                </a:lnTo>
                <a:lnTo>
                  <a:pt x="5726168" y="850900"/>
                </a:lnTo>
                <a:lnTo>
                  <a:pt x="5721971" y="812800"/>
                </a:lnTo>
                <a:lnTo>
                  <a:pt x="5713823" y="774700"/>
                </a:lnTo>
                <a:lnTo>
                  <a:pt x="5701837" y="749300"/>
                </a:lnTo>
                <a:lnTo>
                  <a:pt x="5686126" y="711200"/>
                </a:lnTo>
                <a:lnTo>
                  <a:pt x="5666802" y="673100"/>
                </a:lnTo>
                <a:lnTo>
                  <a:pt x="5643978" y="635000"/>
                </a:lnTo>
                <a:lnTo>
                  <a:pt x="5617767" y="609600"/>
                </a:lnTo>
                <a:lnTo>
                  <a:pt x="5588280" y="571500"/>
                </a:lnTo>
                <a:lnTo>
                  <a:pt x="5555630" y="546100"/>
                </a:lnTo>
                <a:lnTo>
                  <a:pt x="5519931" y="520700"/>
                </a:lnTo>
                <a:lnTo>
                  <a:pt x="5481294" y="495300"/>
                </a:lnTo>
                <a:lnTo>
                  <a:pt x="5439833" y="469900"/>
                </a:lnTo>
                <a:lnTo>
                  <a:pt x="5395659" y="444500"/>
                </a:lnTo>
                <a:lnTo>
                  <a:pt x="5348885" y="431800"/>
                </a:lnTo>
                <a:lnTo>
                  <a:pt x="5299624" y="406400"/>
                </a:lnTo>
                <a:lnTo>
                  <a:pt x="5247989" y="393700"/>
                </a:lnTo>
                <a:lnTo>
                  <a:pt x="5194091" y="381000"/>
                </a:lnTo>
                <a:lnTo>
                  <a:pt x="5184289" y="355600"/>
                </a:lnTo>
                <a:lnTo>
                  <a:pt x="1901362" y="355600"/>
                </a:lnTo>
                <a:lnTo>
                  <a:pt x="1763857" y="317500"/>
                </a:lnTo>
                <a:lnTo>
                  <a:pt x="1618375" y="279400"/>
                </a:lnTo>
                <a:close/>
              </a:path>
              <a:path w="5857875" h="3022600">
                <a:moveTo>
                  <a:pt x="4713955" y="2565400"/>
                </a:moveTo>
                <a:lnTo>
                  <a:pt x="3872021" y="2565400"/>
                </a:lnTo>
                <a:lnTo>
                  <a:pt x="3918835" y="2590800"/>
                </a:lnTo>
                <a:lnTo>
                  <a:pt x="4017042" y="2616200"/>
                </a:lnTo>
                <a:lnTo>
                  <a:pt x="4173005" y="2654300"/>
                </a:lnTo>
                <a:lnTo>
                  <a:pt x="4391483" y="2654300"/>
                </a:lnTo>
                <a:lnTo>
                  <a:pt x="4497727" y="2628900"/>
                </a:lnTo>
                <a:lnTo>
                  <a:pt x="4548768" y="2628900"/>
                </a:lnTo>
                <a:lnTo>
                  <a:pt x="4598244" y="2603500"/>
                </a:lnTo>
                <a:lnTo>
                  <a:pt x="4646021" y="2590800"/>
                </a:lnTo>
                <a:lnTo>
                  <a:pt x="4691966" y="2578100"/>
                </a:lnTo>
                <a:lnTo>
                  <a:pt x="4713955" y="2565400"/>
                </a:lnTo>
                <a:close/>
              </a:path>
              <a:path w="5857875" h="3022600">
                <a:moveTo>
                  <a:pt x="2628558" y="88900"/>
                </a:moveTo>
                <a:lnTo>
                  <a:pt x="2425915" y="88900"/>
                </a:lnTo>
                <a:lnTo>
                  <a:pt x="2280060" y="127000"/>
                </a:lnTo>
                <a:lnTo>
                  <a:pt x="2188573" y="152400"/>
                </a:lnTo>
                <a:lnTo>
                  <a:pt x="2145121" y="165100"/>
                </a:lnTo>
                <a:lnTo>
                  <a:pt x="2103449" y="190500"/>
                </a:lnTo>
                <a:lnTo>
                  <a:pt x="2063745" y="215900"/>
                </a:lnTo>
                <a:lnTo>
                  <a:pt x="2026199" y="241300"/>
                </a:lnTo>
                <a:lnTo>
                  <a:pt x="1990998" y="266700"/>
                </a:lnTo>
                <a:lnTo>
                  <a:pt x="1958333" y="292100"/>
                </a:lnTo>
                <a:lnTo>
                  <a:pt x="1928391" y="330200"/>
                </a:lnTo>
                <a:lnTo>
                  <a:pt x="1901362" y="355600"/>
                </a:lnTo>
                <a:lnTo>
                  <a:pt x="5184289" y="355600"/>
                </a:lnTo>
                <a:lnTo>
                  <a:pt x="5179388" y="342900"/>
                </a:lnTo>
                <a:lnTo>
                  <a:pt x="5158622" y="292100"/>
                </a:lnTo>
                <a:lnTo>
                  <a:pt x="5132029" y="254000"/>
                </a:lnTo>
                <a:lnTo>
                  <a:pt x="5110573" y="228600"/>
                </a:lnTo>
                <a:lnTo>
                  <a:pt x="3045886" y="228600"/>
                </a:lnTo>
                <a:lnTo>
                  <a:pt x="3007312" y="203200"/>
                </a:lnTo>
                <a:lnTo>
                  <a:pt x="2966368" y="190500"/>
                </a:lnTo>
                <a:lnTo>
                  <a:pt x="2923210" y="165100"/>
                </a:lnTo>
                <a:lnTo>
                  <a:pt x="2877992" y="152400"/>
                </a:lnTo>
                <a:lnTo>
                  <a:pt x="2829457" y="127000"/>
                </a:lnTo>
                <a:lnTo>
                  <a:pt x="2729981" y="101600"/>
                </a:lnTo>
                <a:lnTo>
                  <a:pt x="2679418" y="101600"/>
                </a:lnTo>
                <a:lnTo>
                  <a:pt x="2628558" y="88900"/>
                </a:lnTo>
                <a:close/>
              </a:path>
              <a:path w="5857875" h="3022600">
                <a:moveTo>
                  <a:pt x="1518471" y="266700"/>
                </a:moveTo>
                <a:lnTo>
                  <a:pt x="1366520" y="266700"/>
                </a:lnTo>
                <a:lnTo>
                  <a:pt x="1315765" y="279400"/>
                </a:lnTo>
                <a:lnTo>
                  <a:pt x="1568639" y="279400"/>
                </a:lnTo>
                <a:lnTo>
                  <a:pt x="1518471" y="266700"/>
                </a:lnTo>
                <a:close/>
              </a:path>
              <a:path w="5857875" h="3022600">
                <a:moveTo>
                  <a:pt x="3637671" y="0"/>
                </a:moveTo>
                <a:lnTo>
                  <a:pt x="3535739" y="0"/>
                </a:lnTo>
                <a:lnTo>
                  <a:pt x="3485406" y="12700"/>
                </a:lnTo>
                <a:lnTo>
                  <a:pt x="3435868" y="12700"/>
                </a:lnTo>
                <a:lnTo>
                  <a:pt x="3387405" y="25400"/>
                </a:lnTo>
                <a:lnTo>
                  <a:pt x="3294828" y="50800"/>
                </a:lnTo>
                <a:lnTo>
                  <a:pt x="3251274" y="76200"/>
                </a:lnTo>
                <a:lnTo>
                  <a:pt x="3209916" y="88900"/>
                </a:lnTo>
                <a:lnTo>
                  <a:pt x="3171035" y="114300"/>
                </a:lnTo>
                <a:lnTo>
                  <a:pt x="3134912" y="139700"/>
                </a:lnTo>
                <a:lnTo>
                  <a:pt x="3101825" y="165100"/>
                </a:lnTo>
                <a:lnTo>
                  <a:pt x="3072057" y="203200"/>
                </a:lnTo>
                <a:lnTo>
                  <a:pt x="3045886" y="228600"/>
                </a:lnTo>
                <a:lnTo>
                  <a:pt x="5110573" y="228600"/>
                </a:lnTo>
                <a:lnTo>
                  <a:pt x="5099845" y="215900"/>
                </a:lnTo>
                <a:lnTo>
                  <a:pt x="5062304" y="177800"/>
                </a:lnTo>
                <a:lnTo>
                  <a:pt x="5048083" y="165100"/>
                </a:lnTo>
                <a:lnTo>
                  <a:pt x="4044995" y="165100"/>
                </a:lnTo>
                <a:lnTo>
                  <a:pt x="4010244" y="139700"/>
                </a:lnTo>
                <a:lnTo>
                  <a:pt x="3971994" y="114300"/>
                </a:lnTo>
                <a:lnTo>
                  <a:pt x="3930494" y="88900"/>
                </a:lnTo>
                <a:lnTo>
                  <a:pt x="3885995" y="63500"/>
                </a:lnTo>
                <a:lnTo>
                  <a:pt x="3838747" y="50800"/>
                </a:lnTo>
                <a:lnTo>
                  <a:pt x="3637671" y="0"/>
                </a:lnTo>
                <a:close/>
              </a:path>
              <a:path w="5857875" h="3022600">
                <a:moveTo>
                  <a:pt x="4708132" y="12700"/>
                </a:moveTo>
                <a:lnTo>
                  <a:pt x="4421179" y="12700"/>
                </a:lnTo>
                <a:lnTo>
                  <a:pt x="4374243" y="25400"/>
                </a:lnTo>
                <a:lnTo>
                  <a:pt x="4328111" y="25400"/>
                </a:lnTo>
                <a:lnTo>
                  <a:pt x="4282989" y="38100"/>
                </a:lnTo>
                <a:lnTo>
                  <a:pt x="4239082" y="63500"/>
                </a:lnTo>
                <a:lnTo>
                  <a:pt x="4196597" y="76200"/>
                </a:lnTo>
                <a:lnTo>
                  <a:pt x="4155740" y="88900"/>
                </a:lnTo>
                <a:lnTo>
                  <a:pt x="4116717" y="114300"/>
                </a:lnTo>
                <a:lnTo>
                  <a:pt x="4079733" y="139700"/>
                </a:lnTo>
                <a:lnTo>
                  <a:pt x="4044995" y="165100"/>
                </a:lnTo>
                <a:lnTo>
                  <a:pt x="5048083" y="165100"/>
                </a:lnTo>
                <a:lnTo>
                  <a:pt x="5019642" y="139700"/>
                </a:lnTo>
                <a:lnTo>
                  <a:pt x="4972095" y="114300"/>
                </a:lnTo>
                <a:lnTo>
                  <a:pt x="4931586" y="88900"/>
                </a:lnTo>
                <a:lnTo>
                  <a:pt x="4889409" y="76200"/>
                </a:lnTo>
                <a:lnTo>
                  <a:pt x="4845768" y="50800"/>
                </a:lnTo>
                <a:lnTo>
                  <a:pt x="4708132" y="12700"/>
                </a:lnTo>
                <a:close/>
              </a:path>
              <a:path w="5857875" h="3022600">
                <a:moveTo>
                  <a:pt x="4564747" y="0"/>
                </a:moveTo>
                <a:lnTo>
                  <a:pt x="4516637" y="0"/>
                </a:lnTo>
                <a:lnTo>
                  <a:pt x="4468712" y="12700"/>
                </a:lnTo>
                <a:lnTo>
                  <a:pt x="4612837" y="12700"/>
                </a:lnTo>
                <a:lnTo>
                  <a:pt x="4564747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56991" y="4922773"/>
            <a:ext cx="168020" cy="1678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59961" y="4510278"/>
            <a:ext cx="335915" cy="335915"/>
          </a:xfrm>
          <a:custGeom>
            <a:avLst/>
            <a:gdLst/>
            <a:ahLst/>
            <a:cxnLst/>
            <a:rect l="l" t="t" r="r" b="b"/>
            <a:pathLst>
              <a:path w="335914" h="335914">
                <a:moveTo>
                  <a:pt x="167894" y="0"/>
                </a:moveTo>
                <a:lnTo>
                  <a:pt x="123266" y="5998"/>
                </a:lnTo>
                <a:lnTo>
                  <a:pt x="83161" y="22930"/>
                </a:lnTo>
                <a:lnTo>
                  <a:pt x="49180" y="49196"/>
                </a:lnTo>
                <a:lnTo>
                  <a:pt x="22925" y="83199"/>
                </a:lnTo>
                <a:lnTo>
                  <a:pt x="5998" y="123339"/>
                </a:lnTo>
                <a:lnTo>
                  <a:pt x="0" y="168021"/>
                </a:lnTo>
                <a:lnTo>
                  <a:pt x="5998" y="212648"/>
                </a:lnTo>
                <a:lnTo>
                  <a:pt x="22925" y="252753"/>
                </a:lnTo>
                <a:lnTo>
                  <a:pt x="49180" y="286734"/>
                </a:lnTo>
                <a:lnTo>
                  <a:pt x="83161" y="312989"/>
                </a:lnTo>
                <a:lnTo>
                  <a:pt x="123266" y="329916"/>
                </a:lnTo>
                <a:lnTo>
                  <a:pt x="167894" y="335915"/>
                </a:lnTo>
                <a:lnTo>
                  <a:pt x="212575" y="329916"/>
                </a:lnTo>
                <a:lnTo>
                  <a:pt x="252715" y="312989"/>
                </a:lnTo>
                <a:lnTo>
                  <a:pt x="286718" y="286734"/>
                </a:lnTo>
                <a:lnTo>
                  <a:pt x="312984" y="252753"/>
                </a:lnTo>
                <a:lnTo>
                  <a:pt x="329916" y="212648"/>
                </a:lnTo>
                <a:lnTo>
                  <a:pt x="335914" y="168021"/>
                </a:lnTo>
                <a:lnTo>
                  <a:pt x="329916" y="123339"/>
                </a:lnTo>
                <a:lnTo>
                  <a:pt x="312984" y="83199"/>
                </a:lnTo>
                <a:lnTo>
                  <a:pt x="286718" y="49196"/>
                </a:lnTo>
                <a:lnTo>
                  <a:pt x="252715" y="22930"/>
                </a:lnTo>
                <a:lnTo>
                  <a:pt x="212575" y="5998"/>
                </a:lnTo>
                <a:lnTo>
                  <a:pt x="167894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02125" y="4003802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251968" y="0"/>
                </a:moveTo>
                <a:lnTo>
                  <a:pt x="206667" y="4062"/>
                </a:lnTo>
                <a:lnTo>
                  <a:pt x="164034" y="15774"/>
                </a:lnTo>
                <a:lnTo>
                  <a:pt x="124779" y="34421"/>
                </a:lnTo>
                <a:lnTo>
                  <a:pt x="89614" y="59290"/>
                </a:lnTo>
                <a:lnTo>
                  <a:pt x="59248" y="89666"/>
                </a:lnTo>
                <a:lnTo>
                  <a:pt x="34393" y="124836"/>
                </a:lnTo>
                <a:lnTo>
                  <a:pt x="15759" y="164085"/>
                </a:lnTo>
                <a:lnTo>
                  <a:pt x="4058" y="206700"/>
                </a:lnTo>
                <a:lnTo>
                  <a:pt x="0" y="251968"/>
                </a:lnTo>
                <a:lnTo>
                  <a:pt x="4058" y="297268"/>
                </a:lnTo>
                <a:lnTo>
                  <a:pt x="15759" y="339901"/>
                </a:lnTo>
                <a:lnTo>
                  <a:pt x="34393" y="379156"/>
                </a:lnTo>
                <a:lnTo>
                  <a:pt x="59248" y="414321"/>
                </a:lnTo>
                <a:lnTo>
                  <a:pt x="89614" y="444687"/>
                </a:lnTo>
                <a:lnTo>
                  <a:pt x="124779" y="469542"/>
                </a:lnTo>
                <a:lnTo>
                  <a:pt x="164034" y="488176"/>
                </a:lnTo>
                <a:lnTo>
                  <a:pt x="206667" y="499877"/>
                </a:lnTo>
                <a:lnTo>
                  <a:pt x="251968" y="503936"/>
                </a:lnTo>
                <a:lnTo>
                  <a:pt x="297235" y="499877"/>
                </a:lnTo>
                <a:lnTo>
                  <a:pt x="339850" y="488176"/>
                </a:lnTo>
                <a:lnTo>
                  <a:pt x="379099" y="469542"/>
                </a:lnTo>
                <a:lnTo>
                  <a:pt x="414269" y="444687"/>
                </a:lnTo>
                <a:lnTo>
                  <a:pt x="444645" y="414321"/>
                </a:lnTo>
                <a:lnTo>
                  <a:pt x="469514" y="379156"/>
                </a:lnTo>
                <a:lnTo>
                  <a:pt x="488161" y="339901"/>
                </a:lnTo>
                <a:lnTo>
                  <a:pt x="499873" y="297268"/>
                </a:lnTo>
                <a:lnTo>
                  <a:pt x="503936" y="251968"/>
                </a:lnTo>
                <a:lnTo>
                  <a:pt x="499873" y="206700"/>
                </a:lnTo>
                <a:lnTo>
                  <a:pt x="488161" y="164085"/>
                </a:lnTo>
                <a:lnTo>
                  <a:pt x="469514" y="124836"/>
                </a:lnTo>
                <a:lnTo>
                  <a:pt x="444645" y="89666"/>
                </a:lnTo>
                <a:lnTo>
                  <a:pt x="414269" y="59290"/>
                </a:lnTo>
                <a:lnTo>
                  <a:pt x="379099" y="34421"/>
                </a:lnTo>
                <a:lnTo>
                  <a:pt x="339850" y="15774"/>
                </a:lnTo>
                <a:lnTo>
                  <a:pt x="297235" y="4062"/>
                </a:lnTo>
                <a:lnTo>
                  <a:pt x="251968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89964" y="1225193"/>
            <a:ext cx="5857875" cy="3025140"/>
          </a:xfrm>
          <a:custGeom>
            <a:avLst/>
            <a:gdLst/>
            <a:ahLst/>
            <a:cxnLst/>
            <a:rect l="l" t="t" r="r" b="b"/>
            <a:pathLst>
              <a:path w="5857875" h="3025140">
                <a:moveTo>
                  <a:pt x="532810" y="995909"/>
                </a:moveTo>
                <a:lnTo>
                  <a:pt x="526798" y="955440"/>
                </a:lnTo>
                <a:lnTo>
                  <a:pt x="524410" y="915302"/>
                </a:lnTo>
                <a:lnTo>
                  <a:pt x="525553" y="875579"/>
                </a:lnTo>
                <a:lnTo>
                  <a:pt x="530137" y="836357"/>
                </a:lnTo>
                <a:lnTo>
                  <a:pt x="538069" y="797720"/>
                </a:lnTo>
                <a:lnTo>
                  <a:pt x="549258" y="759753"/>
                </a:lnTo>
                <a:lnTo>
                  <a:pt x="563612" y="722541"/>
                </a:lnTo>
                <a:lnTo>
                  <a:pt x="581040" y="686170"/>
                </a:lnTo>
                <a:lnTo>
                  <a:pt x="601449" y="650723"/>
                </a:lnTo>
                <a:lnTo>
                  <a:pt x="624749" y="616285"/>
                </a:lnTo>
                <a:lnTo>
                  <a:pt x="650847" y="582943"/>
                </a:lnTo>
                <a:lnTo>
                  <a:pt x="679651" y="550780"/>
                </a:lnTo>
                <a:lnTo>
                  <a:pt x="711071" y="519881"/>
                </a:lnTo>
                <a:lnTo>
                  <a:pt x="745013" y="490332"/>
                </a:lnTo>
                <a:lnTo>
                  <a:pt x="781388" y="462216"/>
                </a:lnTo>
                <a:lnTo>
                  <a:pt x="820102" y="435620"/>
                </a:lnTo>
                <a:lnTo>
                  <a:pt x="861064" y="410628"/>
                </a:lnTo>
                <a:lnTo>
                  <a:pt x="904183" y="387324"/>
                </a:lnTo>
                <a:lnTo>
                  <a:pt x="949367" y="365795"/>
                </a:lnTo>
                <a:lnTo>
                  <a:pt x="996524" y="346124"/>
                </a:lnTo>
                <a:lnTo>
                  <a:pt x="1045562" y="328396"/>
                </a:lnTo>
                <a:lnTo>
                  <a:pt x="1096390" y="312697"/>
                </a:lnTo>
                <a:lnTo>
                  <a:pt x="1148916" y="299111"/>
                </a:lnTo>
                <a:lnTo>
                  <a:pt x="1203048" y="287723"/>
                </a:lnTo>
                <a:lnTo>
                  <a:pt x="1258695" y="278619"/>
                </a:lnTo>
                <a:lnTo>
                  <a:pt x="1315765" y="271882"/>
                </a:lnTo>
                <a:lnTo>
                  <a:pt x="1366520" y="268059"/>
                </a:lnTo>
                <a:lnTo>
                  <a:pt x="1417298" y="266231"/>
                </a:lnTo>
                <a:lnTo>
                  <a:pt x="1467987" y="266383"/>
                </a:lnTo>
                <a:lnTo>
                  <a:pt x="1518471" y="268500"/>
                </a:lnTo>
                <a:lnTo>
                  <a:pt x="1568639" y="272566"/>
                </a:lnTo>
                <a:lnTo>
                  <a:pt x="1618375" y="278565"/>
                </a:lnTo>
                <a:lnTo>
                  <a:pt x="1667565" y="286483"/>
                </a:lnTo>
                <a:lnTo>
                  <a:pt x="1716098" y="296303"/>
                </a:lnTo>
                <a:lnTo>
                  <a:pt x="1763857" y="308011"/>
                </a:lnTo>
                <a:lnTo>
                  <a:pt x="1810730" y="321591"/>
                </a:lnTo>
                <a:lnTo>
                  <a:pt x="1856603" y="337027"/>
                </a:lnTo>
                <a:lnTo>
                  <a:pt x="1901362" y="354305"/>
                </a:lnTo>
                <a:lnTo>
                  <a:pt x="1928391" y="321442"/>
                </a:lnTo>
                <a:lnTo>
                  <a:pt x="1958333" y="290524"/>
                </a:lnTo>
                <a:lnTo>
                  <a:pt x="1990998" y="261594"/>
                </a:lnTo>
                <a:lnTo>
                  <a:pt x="2026199" y="234691"/>
                </a:lnTo>
                <a:lnTo>
                  <a:pt x="2063745" y="209857"/>
                </a:lnTo>
                <a:lnTo>
                  <a:pt x="2103449" y="187131"/>
                </a:lnTo>
                <a:lnTo>
                  <a:pt x="2145121" y="166556"/>
                </a:lnTo>
                <a:lnTo>
                  <a:pt x="2188573" y="148172"/>
                </a:lnTo>
                <a:lnTo>
                  <a:pt x="2233616" y="132020"/>
                </a:lnTo>
                <a:lnTo>
                  <a:pt x="2280060" y="118141"/>
                </a:lnTo>
                <a:lnTo>
                  <a:pt x="2327717" y="106575"/>
                </a:lnTo>
                <a:lnTo>
                  <a:pt x="2376399" y="97364"/>
                </a:lnTo>
                <a:lnTo>
                  <a:pt x="2425915" y="90548"/>
                </a:lnTo>
                <a:lnTo>
                  <a:pt x="2476078" y="86169"/>
                </a:lnTo>
                <a:lnTo>
                  <a:pt x="2526699" y="84266"/>
                </a:lnTo>
                <a:lnTo>
                  <a:pt x="2577589" y="84882"/>
                </a:lnTo>
                <a:lnTo>
                  <a:pt x="2628558" y="88056"/>
                </a:lnTo>
                <a:lnTo>
                  <a:pt x="2679418" y="93830"/>
                </a:lnTo>
                <a:lnTo>
                  <a:pt x="2729981" y="102244"/>
                </a:lnTo>
                <a:lnTo>
                  <a:pt x="2780056" y="113340"/>
                </a:lnTo>
                <a:lnTo>
                  <a:pt x="2829457" y="127158"/>
                </a:lnTo>
                <a:lnTo>
                  <a:pt x="2877992" y="143739"/>
                </a:lnTo>
                <a:lnTo>
                  <a:pt x="2923210" y="162130"/>
                </a:lnTo>
                <a:lnTo>
                  <a:pt x="2966368" y="182760"/>
                </a:lnTo>
                <a:lnTo>
                  <a:pt x="3007312" y="205532"/>
                </a:lnTo>
                <a:lnTo>
                  <a:pt x="3045886" y="230353"/>
                </a:lnTo>
                <a:lnTo>
                  <a:pt x="3072057" y="197225"/>
                </a:lnTo>
                <a:lnTo>
                  <a:pt x="3101825" y="166423"/>
                </a:lnTo>
                <a:lnTo>
                  <a:pt x="3134912" y="138014"/>
                </a:lnTo>
                <a:lnTo>
                  <a:pt x="3171035" y="112062"/>
                </a:lnTo>
                <a:lnTo>
                  <a:pt x="3209916" y="88635"/>
                </a:lnTo>
                <a:lnTo>
                  <a:pt x="3251274" y="67797"/>
                </a:lnTo>
                <a:lnTo>
                  <a:pt x="3294828" y="49616"/>
                </a:lnTo>
                <a:lnTo>
                  <a:pt x="3340298" y="34157"/>
                </a:lnTo>
                <a:lnTo>
                  <a:pt x="3387405" y="21485"/>
                </a:lnTo>
                <a:lnTo>
                  <a:pt x="3435868" y="11668"/>
                </a:lnTo>
                <a:lnTo>
                  <a:pt x="3485406" y="4771"/>
                </a:lnTo>
                <a:lnTo>
                  <a:pt x="3535739" y="859"/>
                </a:lnTo>
                <a:lnTo>
                  <a:pt x="3586588" y="0"/>
                </a:lnTo>
                <a:lnTo>
                  <a:pt x="3637671" y="2258"/>
                </a:lnTo>
                <a:lnTo>
                  <a:pt x="3688709" y="7700"/>
                </a:lnTo>
                <a:lnTo>
                  <a:pt x="3739421" y="16392"/>
                </a:lnTo>
                <a:lnTo>
                  <a:pt x="3789527" y="28400"/>
                </a:lnTo>
                <a:lnTo>
                  <a:pt x="3838747" y="43790"/>
                </a:lnTo>
                <a:lnTo>
                  <a:pt x="3885995" y="62343"/>
                </a:lnTo>
                <a:lnTo>
                  <a:pt x="3930494" y="83767"/>
                </a:lnTo>
                <a:lnTo>
                  <a:pt x="3971994" y="107917"/>
                </a:lnTo>
                <a:lnTo>
                  <a:pt x="4010244" y="134645"/>
                </a:lnTo>
                <a:lnTo>
                  <a:pt x="4044995" y="163805"/>
                </a:lnTo>
                <a:lnTo>
                  <a:pt x="4079733" y="137189"/>
                </a:lnTo>
                <a:lnTo>
                  <a:pt x="4116717" y="112905"/>
                </a:lnTo>
                <a:lnTo>
                  <a:pt x="4155740" y="90963"/>
                </a:lnTo>
                <a:lnTo>
                  <a:pt x="4196597" y="71376"/>
                </a:lnTo>
                <a:lnTo>
                  <a:pt x="4239082" y="54155"/>
                </a:lnTo>
                <a:lnTo>
                  <a:pt x="4282989" y="39313"/>
                </a:lnTo>
                <a:lnTo>
                  <a:pt x="4328111" y="26861"/>
                </a:lnTo>
                <a:lnTo>
                  <a:pt x="4374243" y="16812"/>
                </a:lnTo>
                <a:lnTo>
                  <a:pt x="4421179" y="9177"/>
                </a:lnTo>
                <a:lnTo>
                  <a:pt x="4468712" y="3968"/>
                </a:lnTo>
                <a:lnTo>
                  <a:pt x="4516637" y="1197"/>
                </a:lnTo>
                <a:lnTo>
                  <a:pt x="4564747" y="876"/>
                </a:lnTo>
                <a:lnTo>
                  <a:pt x="4612837" y="3017"/>
                </a:lnTo>
                <a:lnTo>
                  <a:pt x="4660701" y="7632"/>
                </a:lnTo>
                <a:lnTo>
                  <a:pt x="4708132" y="14733"/>
                </a:lnTo>
                <a:lnTo>
                  <a:pt x="4754924" y="24332"/>
                </a:lnTo>
                <a:lnTo>
                  <a:pt x="4800871" y="36441"/>
                </a:lnTo>
                <a:lnTo>
                  <a:pt x="4845768" y="51071"/>
                </a:lnTo>
                <a:lnTo>
                  <a:pt x="4889409" y="68235"/>
                </a:lnTo>
                <a:lnTo>
                  <a:pt x="4931586" y="87944"/>
                </a:lnTo>
                <a:lnTo>
                  <a:pt x="4972095" y="110211"/>
                </a:lnTo>
                <a:lnTo>
                  <a:pt x="5019642" y="141443"/>
                </a:lnTo>
                <a:lnTo>
                  <a:pt x="5062304" y="175619"/>
                </a:lnTo>
                <a:lnTo>
                  <a:pt x="5099845" y="212448"/>
                </a:lnTo>
                <a:lnTo>
                  <a:pt x="5132029" y="251638"/>
                </a:lnTo>
                <a:lnTo>
                  <a:pt x="5158622" y="292898"/>
                </a:lnTo>
                <a:lnTo>
                  <a:pt x="5179388" y="335938"/>
                </a:lnTo>
                <a:lnTo>
                  <a:pt x="5194091" y="380467"/>
                </a:lnTo>
                <a:lnTo>
                  <a:pt x="5247989" y="392403"/>
                </a:lnTo>
                <a:lnTo>
                  <a:pt x="5299624" y="407002"/>
                </a:lnTo>
                <a:lnTo>
                  <a:pt x="5348885" y="424123"/>
                </a:lnTo>
                <a:lnTo>
                  <a:pt x="5395659" y="443628"/>
                </a:lnTo>
                <a:lnTo>
                  <a:pt x="5439833" y="465379"/>
                </a:lnTo>
                <a:lnTo>
                  <a:pt x="5481294" y="489235"/>
                </a:lnTo>
                <a:lnTo>
                  <a:pt x="5519931" y="515059"/>
                </a:lnTo>
                <a:lnTo>
                  <a:pt x="5555630" y="542710"/>
                </a:lnTo>
                <a:lnTo>
                  <a:pt x="5588280" y="572051"/>
                </a:lnTo>
                <a:lnTo>
                  <a:pt x="5617767" y="602942"/>
                </a:lnTo>
                <a:lnTo>
                  <a:pt x="5643978" y="635244"/>
                </a:lnTo>
                <a:lnTo>
                  <a:pt x="5666802" y="668818"/>
                </a:lnTo>
                <a:lnTo>
                  <a:pt x="5686126" y="703526"/>
                </a:lnTo>
                <a:lnTo>
                  <a:pt x="5701837" y="739228"/>
                </a:lnTo>
                <a:lnTo>
                  <a:pt x="5713823" y="775785"/>
                </a:lnTo>
                <a:lnTo>
                  <a:pt x="5721971" y="813058"/>
                </a:lnTo>
                <a:lnTo>
                  <a:pt x="5726303" y="889198"/>
                </a:lnTo>
                <a:lnTo>
                  <a:pt x="5722262" y="927787"/>
                </a:lnTo>
                <a:lnTo>
                  <a:pt x="5713932" y="966536"/>
                </a:lnTo>
                <a:lnTo>
                  <a:pt x="5701202" y="1005307"/>
                </a:lnTo>
                <a:lnTo>
                  <a:pt x="5677681" y="1055831"/>
                </a:lnTo>
                <a:lnTo>
                  <a:pt x="5668182" y="1072236"/>
                </a:lnTo>
                <a:lnTo>
                  <a:pt x="5703375" y="1106728"/>
                </a:lnTo>
                <a:lnTo>
                  <a:pt x="5734902" y="1142276"/>
                </a:lnTo>
                <a:lnTo>
                  <a:pt x="5762786" y="1178761"/>
                </a:lnTo>
                <a:lnTo>
                  <a:pt x="5787048" y="1216063"/>
                </a:lnTo>
                <a:lnTo>
                  <a:pt x="5807711" y="1254064"/>
                </a:lnTo>
                <a:lnTo>
                  <a:pt x="5824797" y="1292644"/>
                </a:lnTo>
                <a:lnTo>
                  <a:pt x="5838328" y="1331684"/>
                </a:lnTo>
                <a:lnTo>
                  <a:pt x="5848327" y="1371065"/>
                </a:lnTo>
                <a:lnTo>
                  <a:pt x="5854816" y="1410667"/>
                </a:lnTo>
                <a:lnTo>
                  <a:pt x="5857817" y="1450371"/>
                </a:lnTo>
                <a:lnTo>
                  <a:pt x="5857352" y="1490058"/>
                </a:lnTo>
                <a:lnTo>
                  <a:pt x="5853444" y="1529608"/>
                </a:lnTo>
                <a:lnTo>
                  <a:pt x="5846114" y="1568904"/>
                </a:lnTo>
                <a:lnTo>
                  <a:pt x="5835386" y="1607824"/>
                </a:lnTo>
                <a:lnTo>
                  <a:pt x="5821280" y="1646250"/>
                </a:lnTo>
                <a:lnTo>
                  <a:pt x="5803821" y="1684064"/>
                </a:lnTo>
                <a:lnTo>
                  <a:pt x="5783029" y="1721144"/>
                </a:lnTo>
                <a:lnTo>
                  <a:pt x="5758926" y="1757373"/>
                </a:lnTo>
                <a:lnTo>
                  <a:pt x="5731537" y="1792631"/>
                </a:lnTo>
                <a:lnTo>
                  <a:pt x="5700881" y="1826799"/>
                </a:lnTo>
                <a:lnTo>
                  <a:pt x="5666983" y="1859757"/>
                </a:lnTo>
                <a:lnTo>
                  <a:pt x="5629863" y="1891387"/>
                </a:lnTo>
                <a:lnTo>
                  <a:pt x="5589544" y="1921568"/>
                </a:lnTo>
                <a:lnTo>
                  <a:pt x="5546049" y="1950183"/>
                </a:lnTo>
                <a:lnTo>
                  <a:pt x="5499399" y="1977111"/>
                </a:lnTo>
                <a:lnTo>
                  <a:pt x="5456879" y="1998746"/>
                </a:lnTo>
                <a:lnTo>
                  <a:pt x="5412794" y="2018586"/>
                </a:lnTo>
                <a:lnTo>
                  <a:pt x="5367263" y="2036594"/>
                </a:lnTo>
                <a:lnTo>
                  <a:pt x="5320406" y="2052732"/>
                </a:lnTo>
                <a:lnTo>
                  <a:pt x="5272341" y="2066965"/>
                </a:lnTo>
                <a:lnTo>
                  <a:pt x="5223188" y="2079256"/>
                </a:lnTo>
                <a:lnTo>
                  <a:pt x="5173067" y="2089569"/>
                </a:lnTo>
                <a:lnTo>
                  <a:pt x="5122095" y="2097866"/>
                </a:lnTo>
                <a:lnTo>
                  <a:pt x="5070393" y="2104111"/>
                </a:lnTo>
                <a:lnTo>
                  <a:pt x="5067967" y="2143431"/>
                </a:lnTo>
                <a:lnTo>
                  <a:pt x="5061704" y="2181981"/>
                </a:lnTo>
                <a:lnTo>
                  <a:pt x="5051738" y="2219670"/>
                </a:lnTo>
                <a:lnTo>
                  <a:pt x="5038204" y="2256405"/>
                </a:lnTo>
                <a:lnTo>
                  <a:pt x="5021234" y="2292093"/>
                </a:lnTo>
                <a:lnTo>
                  <a:pt x="5000961" y="2326643"/>
                </a:lnTo>
                <a:lnTo>
                  <a:pt x="4977521" y="2359963"/>
                </a:lnTo>
                <a:lnTo>
                  <a:pt x="4951046" y="2391958"/>
                </a:lnTo>
                <a:lnTo>
                  <a:pt x="4921669" y="2422539"/>
                </a:lnTo>
                <a:lnTo>
                  <a:pt x="4889525" y="2451611"/>
                </a:lnTo>
                <a:lnTo>
                  <a:pt x="4854747" y="2479084"/>
                </a:lnTo>
                <a:lnTo>
                  <a:pt x="4817468" y="2504864"/>
                </a:lnTo>
                <a:lnTo>
                  <a:pt x="4777823" y="2528859"/>
                </a:lnTo>
                <a:lnTo>
                  <a:pt x="4735944" y="2550977"/>
                </a:lnTo>
                <a:lnTo>
                  <a:pt x="4691966" y="2571125"/>
                </a:lnTo>
                <a:lnTo>
                  <a:pt x="4646021" y="2589212"/>
                </a:lnTo>
                <a:lnTo>
                  <a:pt x="4598244" y="2605145"/>
                </a:lnTo>
                <a:lnTo>
                  <a:pt x="4548768" y="2618832"/>
                </a:lnTo>
                <a:lnTo>
                  <a:pt x="4497727" y="2630179"/>
                </a:lnTo>
                <a:lnTo>
                  <a:pt x="4445254" y="2639096"/>
                </a:lnTo>
                <a:lnTo>
                  <a:pt x="4391483" y="2645490"/>
                </a:lnTo>
                <a:lnTo>
                  <a:pt x="4336547" y="2649268"/>
                </a:lnTo>
                <a:lnTo>
                  <a:pt x="4280580" y="2650338"/>
                </a:lnTo>
                <a:lnTo>
                  <a:pt x="4226557" y="2648700"/>
                </a:lnTo>
                <a:lnTo>
                  <a:pt x="4173005" y="2644478"/>
                </a:lnTo>
                <a:lnTo>
                  <a:pt x="4120112" y="2637705"/>
                </a:lnTo>
                <a:lnTo>
                  <a:pt x="4068062" y="2628414"/>
                </a:lnTo>
                <a:lnTo>
                  <a:pt x="4017042" y="2616642"/>
                </a:lnTo>
                <a:lnTo>
                  <a:pt x="3967238" y="2602421"/>
                </a:lnTo>
                <a:lnTo>
                  <a:pt x="3918835" y="2585786"/>
                </a:lnTo>
                <a:lnTo>
                  <a:pt x="3872021" y="2566772"/>
                </a:lnTo>
                <a:lnTo>
                  <a:pt x="3854957" y="2602733"/>
                </a:lnTo>
                <a:lnTo>
                  <a:pt x="3835215" y="2637518"/>
                </a:lnTo>
                <a:lnTo>
                  <a:pt x="3812900" y="2671087"/>
                </a:lnTo>
                <a:lnTo>
                  <a:pt x="3788121" y="2703400"/>
                </a:lnTo>
                <a:lnTo>
                  <a:pt x="3760983" y="2734417"/>
                </a:lnTo>
                <a:lnTo>
                  <a:pt x="3731594" y="2764097"/>
                </a:lnTo>
                <a:lnTo>
                  <a:pt x="3700061" y="2792399"/>
                </a:lnTo>
                <a:lnTo>
                  <a:pt x="3666491" y="2819284"/>
                </a:lnTo>
                <a:lnTo>
                  <a:pt x="3630990" y="2844711"/>
                </a:lnTo>
                <a:lnTo>
                  <a:pt x="3593665" y="2868640"/>
                </a:lnTo>
                <a:lnTo>
                  <a:pt x="3554624" y="2891030"/>
                </a:lnTo>
                <a:lnTo>
                  <a:pt x="3513972" y="2911841"/>
                </a:lnTo>
                <a:lnTo>
                  <a:pt x="3471818" y="2931033"/>
                </a:lnTo>
                <a:lnTo>
                  <a:pt x="3428267" y="2948566"/>
                </a:lnTo>
                <a:lnTo>
                  <a:pt x="3383428" y="2964398"/>
                </a:lnTo>
                <a:lnTo>
                  <a:pt x="3337405" y="2978490"/>
                </a:lnTo>
                <a:lnTo>
                  <a:pt x="3290308" y="2990802"/>
                </a:lnTo>
                <a:lnTo>
                  <a:pt x="3242241" y="3001293"/>
                </a:lnTo>
                <a:lnTo>
                  <a:pt x="3193313" y="3009922"/>
                </a:lnTo>
                <a:lnTo>
                  <a:pt x="3143630" y="3016650"/>
                </a:lnTo>
                <a:lnTo>
                  <a:pt x="3093299" y="3021436"/>
                </a:lnTo>
                <a:lnTo>
                  <a:pt x="3042427" y="3024239"/>
                </a:lnTo>
                <a:lnTo>
                  <a:pt x="2991120" y="3025020"/>
                </a:lnTo>
                <a:lnTo>
                  <a:pt x="2939487" y="3023739"/>
                </a:lnTo>
                <a:lnTo>
                  <a:pt x="2887632" y="3020353"/>
                </a:lnTo>
                <a:lnTo>
                  <a:pt x="2835664" y="3014825"/>
                </a:lnTo>
                <a:lnTo>
                  <a:pt x="2783690" y="3007112"/>
                </a:lnTo>
                <a:lnTo>
                  <a:pt x="2731815" y="2997175"/>
                </a:lnTo>
                <a:lnTo>
                  <a:pt x="2677276" y="2984182"/>
                </a:lnTo>
                <a:lnTo>
                  <a:pt x="2624238" y="2968872"/>
                </a:lnTo>
                <a:lnTo>
                  <a:pt x="2572835" y="2951316"/>
                </a:lnTo>
                <a:lnTo>
                  <a:pt x="2523203" y="2931582"/>
                </a:lnTo>
                <a:lnTo>
                  <a:pt x="2475475" y="2909740"/>
                </a:lnTo>
                <a:lnTo>
                  <a:pt x="2429787" y="2885862"/>
                </a:lnTo>
                <a:lnTo>
                  <a:pt x="2386272" y="2860015"/>
                </a:lnTo>
                <a:lnTo>
                  <a:pt x="2345066" y="2832271"/>
                </a:lnTo>
                <a:lnTo>
                  <a:pt x="2306302" y="2802698"/>
                </a:lnTo>
                <a:lnTo>
                  <a:pt x="2270116" y="2771368"/>
                </a:lnTo>
                <a:lnTo>
                  <a:pt x="2236642" y="2738349"/>
                </a:lnTo>
                <a:lnTo>
                  <a:pt x="2189827" y="2757087"/>
                </a:lnTo>
                <a:lnTo>
                  <a:pt x="2142237" y="2773949"/>
                </a:lnTo>
                <a:lnTo>
                  <a:pt x="2093964" y="2788951"/>
                </a:lnTo>
                <a:lnTo>
                  <a:pt x="2045098" y="2802109"/>
                </a:lnTo>
                <a:lnTo>
                  <a:pt x="1995727" y="2813439"/>
                </a:lnTo>
                <a:lnTo>
                  <a:pt x="1945944" y="2822956"/>
                </a:lnTo>
                <a:lnTo>
                  <a:pt x="1895838" y="2830677"/>
                </a:lnTo>
                <a:lnTo>
                  <a:pt x="1845498" y="2836617"/>
                </a:lnTo>
                <a:lnTo>
                  <a:pt x="1795016" y="2840792"/>
                </a:lnTo>
                <a:lnTo>
                  <a:pt x="1744481" y="2843218"/>
                </a:lnTo>
                <a:lnTo>
                  <a:pt x="1693983" y="2843911"/>
                </a:lnTo>
                <a:lnTo>
                  <a:pt x="1643613" y="2842886"/>
                </a:lnTo>
                <a:lnTo>
                  <a:pt x="1593460" y="2840160"/>
                </a:lnTo>
                <a:lnTo>
                  <a:pt x="1543616" y="2835748"/>
                </a:lnTo>
                <a:lnTo>
                  <a:pt x="1494169" y="2829667"/>
                </a:lnTo>
                <a:lnTo>
                  <a:pt x="1445210" y="2821931"/>
                </a:lnTo>
                <a:lnTo>
                  <a:pt x="1396830" y="2812557"/>
                </a:lnTo>
                <a:lnTo>
                  <a:pt x="1349117" y="2801560"/>
                </a:lnTo>
                <a:lnTo>
                  <a:pt x="1302164" y="2788957"/>
                </a:lnTo>
                <a:lnTo>
                  <a:pt x="1256058" y="2774763"/>
                </a:lnTo>
                <a:lnTo>
                  <a:pt x="1210892" y="2758995"/>
                </a:lnTo>
                <a:lnTo>
                  <a:pt x="1166754" y="2741667"/>
                </a:lnTo>
                <a:lnTo>
                  <a:pt x="1123736" y="2722796"/>
                </a:lnTo>
                <a:lnTo>
                  <a:pt x="1081927" y="2702398"/>
                </a:lnTo>
                <a:lnTo>
                  <a:pt x="1041416" y="2680488"/>
                </a:lnTo>
                <a:lnTo>
                  <a:pt x="1002296" y="2657083"/>
                </a:lnTo>
                <a:lnTo>
                  <a:pt x="964654" y="2632197"/>
                </a:lnTo>
                <a:lnTo>
                  <a:pt x="928583" y="2605848"/>
                </a:lnTo>
                <a:lnTo>
                  <a:pt x="894171" y="2578050"/>
                </a:lnTo>
                <a:lnTo>
                  <a:pt x="861509" y="2548820"/>
                </a:lnTo>
                <a:lnTo>
                  <a:pt x="830688" y="2518174"/>
                </a:lnTo>
                <a:lnTo>
                  <a:pt x="801796" y="2486127"/>
                </a:lnTo>
                <a:lnTo>
                  <a:pt x="794430" y="2477237"/>
                </a:lnTo>
                <a:lnTo>
                  <a:pt x="790747" y="2472792"/>
                </a:lnTo>
                <a:lnTo>
                  <a:pt x="737093" y="2475506"/>
                </a:lnTo>
                <a:lnTo>
                  <a:pt x="684235" y="2474844"/>
                </a:lnTo>
                <a:lnTo>
                  <a:pt x="632404" y="2470934"/>
                </a:lnTo>
                <a:lnTo>
                  <a:pt x="581831" y="2463905"/>
                </a:lnTo>
                <a:lnTo>
                  <a:pt x="532749" y="2453884"/>
                </a:lnTo>
                <a:lnTo>
                  <a:pt x="485388" y="2440999"/>
                </a:lnTo>
                <a:lnTo>
                  <a:pt x="439979" y="2425380"/>
                </a:lnTo>
                <a:lnTo>
                  <a:pt x="396755" y="2407153"/>
                </a:lnTo>
                <a:lnTo>
                  <a:pt x="355947" y="2386448"/>
                </a:lnTo>
                <a:lnTo>
                  <a:pt x="317786" y="2363391"/>
                </a:lnTo>
                <a:lnTo>
                  <a:pt x="282503" y="2338113"/>
                </a:lnTo>
                <a:lnTo>
                  <a:pt x="250329" y="2310740"/>
                </a:lnTo>
                <a:lnTo>
                  <a:pt x="221497" y="2281401"/>
                </a:lnTo>
                <a:lnTo>
                  <a:pt x="196238" y="2250223"/>
                </a:lnTo>
                <a:lnTo>
                  <a:pt x="174783" y="2217337"/>
                </a:lnTo>
                <a:lnTo>
                  <a:pt x="157363" y="2182868"/>
                </a:lnTo>
                <a:lnTo>
                  <a:pt x="144209" y="2146946"/>
                </a:lnTo>
                <a:lnTo>
                  <a:pt x="135554" y="2109699"/>
                </a:lnTo>
                <a:lnTo>
                  <a:pt x="131524" y="2064327"/>
                </a:lnTo>
                <a:lnTo>
                  <a:pt x="134552" y="2019332"/>
                </a:lnTo>
                <a:lnTo>
                  <a:pt x="144459" y="1975090"/>
                </a:lnTo>
                <a:lnTo>
                  <a:pt x="161065" y="1931978"/>
                </a:lnTo>
                <a:lnTo>
                  <a:pt x="184190" y="1890372"/>
                </a:lnTo>
                <a:lnTo>
                  <a:pt x="213653" y="1850649"/>
                </a:lnTo>
                <a:lnTo>
                  <a:pt x="249275" y="1813184"/>
                </a:lnTo>
                <a:lnTo>
                  <a:pt x="290875" y="1778356"/>
                </a:lnTo>
                <a:lnTo>
                  <a:pt x="240497" y="1755011"/>
                </a:lnTo>
                <a:lnTo>
                  <a:pt x="194588" y="1728696"/>
                </a:lnTo>
                <a:lnTo>
                  <a:pt x="153254" y="1699698"/>
                </a:lnTo>
                <a:lnTo>
                  <a:pt x="116602" y="1668304"/>
                </a:lnTo>
                <a:lnTo>
                  <a:pt x="84736" y="1634801"/>
                </a:lnTo>
                <a:lnTo>
                  <a:pt x="57764" y="1599474"/>
                </a:lnTo>
                <a:lnTo>
                  <a:pt x="35790" y="1562611"/>
                </a:lnTo>
                <a:lnTo>
                  <a:pt x="18921" y="1524499"/>
                </a:lnTo>
                <a:lnTo>
                  <a:pt x="7262" y="1485423"/>
                </a:lnTo>
                <a:lnTo>
                  <a:pt x="920" y="1445672"/>
                </a:lnTo>
                <a:lnTo>
                  <a:pt x="0" y="1405530"/>
                </a:lnTo>
                <a:lnTo>
                  <a:pt x="4607" y="1365286"/>
                </a:lnTo>
                <a:lnTo>
                  <a:pt x="14849" y="1325226"/>
                </a:lnTo>
                <a:lnTo>
                  <a:pt x="30831" y="1285636"/>
                </a:lnTo>
                <a:lnTo>
                  <a:pt x="52658" y="1246804"/>
                </a:lnTo>
                <a:lnTo>
                  <a:pt x="80436" y="1209015"/>
                </a:lnTo>
                <a:lnTo>
                  <a:pt x="110953" y="1175876"/>
                </a:lnTo>
                <a:lnTo>
                  <a:pt x="145451" y="1145207"/>
                </a:lnTo>
                <a:lnTo>
                  <a:pt x="183624" y="1117147"/>
                </a:lnTo>
                <a:lnTo>
                  <a:pt x="225163" y="1091835"/>
                </a:lnTo>
                <a:lnTo>
                  <a:pt x="269762" y="1069410"/>
                </a:lnTo>
                <a:lnTo>
                  <a:pt x="317110" y="1050010"/>
                </a:lnTo>
                <a:lnTo>
                  <a:pt x="366902" y="1033773"/>
                </a:lnTo>
                <a:lnTo>
                  <a:pt x="418829" y="1020839"/>
                </a:lnTo>
                <a:lnTo>
                  <a:pt x="472584" y="1011347"/>
                </a:lnTo>
                <a:lnTo>
                  <a:pt x="527857" y="1005434"/>
                </a:lnTo>
                <a:lnTo>
                  <a:pt x="532810" y="99590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37941" y="4903723"/>
            <a:ext cx="206120" cy="2059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59961" y="4510278"/>
            <a:ext cx="335915" cy="335915"/>
          </a:xfrm>
          <a:custGeom>
            <a:avLst/>
            <a:gdLst/>
            <a:ahLst/>
            <a:cxnLst/>
            <a:rect l="l" t="t" r="r" b="b"/>
            <a:pathLst>
              <a:path w="335914" h="335914">
                <a:moveTo>
                  <a:pt x="335914" y="168021"/>
                </a:moveTo>
                <a:lnTo>
                  <a:pt x="329916" y="212648"/>
                </a:lnTo>
                <a:lnTo>
                  <a:pt x="312984" y="252753"/>
                </a:lnTo>
                <a:lnTo>
                  <a:pt x="286718" y="286734"/>
                </a:lnTo>
                <a:lnTo>
                  <a:pt x="252715" y="312989"/>
                </a:lnTo>
                <a:lnTo>
                  <a:pt x="212575" y="329916"/>
                </a:lnTo>
                <a:lnTo>
                  <a:pt x="167894" y="335915"/>
                </a:lnTo>
                <a:lnTo>
                  <a:pt x="123266" y="329916"/>
                </a:lnTo>
                <a:lnTo>
                  <a:pt x="83161" y="312989"/>
                </a:lnTo>
                <a:lnTo>
                  <a:pt x="49180" y="286734"/>
                </a:lnTo>
                <a:lnTo>
                  <a:pt x="22925" y="252753"/>
                </a:lnTo>
                <a:lnTo>
                  <a:pt x="5998" y="212648"/>
                </a:lnTo>
                <a:lnTo>
                  <a:pt x="0" y="168021"/>
                </a:lnTo>
                <a:lnTo>
                  <a:pt x="5998" y="123339"/>
                </a:lnTo>
                <a:lnTo>
                  <a:pt x="22925" y="83199"/>
                </a:lnTo>
                <a:lnTo>
                  <a:pt x="49180" y="49196"/>
                </a:lnTo>
                <a:lnTo>
                  <a:pt x="83161" y="22930"/>
                </a:lnTo>
                <a:lnTo>
                  <a:pt x="123266" y="5998"/>
                </a:lnTo>
                <a:lnTo>
                  <a:pt x="167894" y="0"/>
                </a:lnTo>
                <a:lnTo>
                  <a:pt x="212575" y="5998"/>
                </a:lnTo>
                <a:lnTo>
                  <a:pt x="252715" y="22930"/>
                </a:lnTo>
                <a:lnTo>
                  <a:pt x="286718" y="49196"/>
                </a:lnTo>
                <a:lnTo>
                  <a:pt x="312984" y="83199"/>
                </a:lnTo>
                <a:lnTo>
                  <a:pt x="329916" y="123339"/>
                </a:lnTo>
                <a:lnTo>
                  <a:pt x="335914" y="168021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02125" y="4003802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503936" y="251968"/>
                </a:moveTo>
                <a:lnTo>
                  <a:pt x="499873" y="297268"/>
                </a:lnTo>
                <a:lnTo>
                  <a:pt x="488161" y="339901"/>
                </a:lnTo>
                <a:lnTo>
                  <a:pt x="469514" y="379156"/>
                </a:lnTo>
                <a:lnTo>
                  <a:pt x="444645" y="414321"/>
                </a:lnTo>
                <a:lnTo>
                  <a:pt x="414269" y="444687"/>
                </a:lnTo>
                <a:lnTo>
                  <a:pt x="379099" y="469542"/>
                </a:lnTo>
                <a:lnTo>
                  <a:pt x="339850" y="488176"/>
                </a:lnTo>
                <a:lnTo>
                  <a:pt x="297235" y="499877"/>
                </a:lnTo>
                <a:lnTo>
                  <a:pt x="251968" y="503936"/>
                </a:lnTo>
                <a:lnTo>
                  <a:pt x="206667" y="499877"/>
                </a:lnTo>
                <a:lnTo>
                  <a:pt x="164034" y="488176"/>
                </a:lnTo>
                <a:lnTo>
                  <a:pt x="124779" y="469542"/>
                </a:lnTo>
                <a:lnTo>
                  <a:pt x="89614" y="444687"/>
                </a:lnTo>
                <a:lnTo>
                  <a:pt x="59248" y="414321"/>
                </a:lnTo>
                <a:lnTo>
                  <a:pt x="34393" y="379156"/>
                </a:lnTo>
                <a:lnTo>
                  <a:pt x="15759" y="339901"/>
                </a:lnTo>
                <a:lnTo>
                  <a:pt x="4058" y="297268"/>
                </a:lnTo>
                <a:lnTo>
                  <a:pt x="0" y="251968"/>
                </a:lnTo>
                <a:lnTo>
                  <a:pt x="4058" y="206700"/>
                </a:lnTo>
                <a:lnTo>
                  <a:pt x="15759" y="164085"/>
                </a:lnTo>
                <a:lnTo>
                  <a:pt x="34393" y="124836"/>
                </a:lnTo>
                <a:lnTo>
                  <a:pt x="59248" y="89666"/>
                </a:lnTo>
                <a:lnTo>
                  <a:pt x="89614" y="59290"/>
                </a:lnTo>
                <a:lnTo>
                  <a:pt x="124779" y="34421"/>
                </a:lnTo>
                <a:lnTo>
                  <a:pt x="164034" y="15774"/>
                </a:lnTo>
                <a:lnTo>
                  <a:pt x="206667" y="4062"/>
                </a:lnTo>
                <a:lnTo>
                  <a:pt x="251968" y="0"/>
                </a:lnTo>
                <a:lnTo>
                  <a:pt x="297235" y="4062"/>
                </a:lnTo>
                <a:lnTo>
                  <a:pt x="339850" y="15774"/>
                </a:lnTo>
                <a:lnTo>
                  <a:pt x="379099" y="34421"/>
                </a:lnTo>
                <a:lnTo>
                  <a:pt x="414269" y="59290"/>
                </a:lnTo>
                <a:lnTo>
                  <a:pt x="444645" y="89666"/>
                </a:lnTo>
                <a:lnTo>
                  <a:pt x="469514" y="124836"/>
                </a:lnTo>
                <a:lnTo>
                  <a:pt x="488161" y="164085"/>
                </a:lnTo>
                <a:lnTo>
                  <a:pt x="499873" y="206700"/>
                </a:lnTo>
                <a:lnTo>
                  <a:pt x="503936" y="251968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87063" y="2991739"/>
            <a:ext cx="343535" cy="57150"/>
          </a:xfrm>
          <a:custGeom>
            <a:avLst/>
            <a:gdLst/>
            <a:ahLst/>
            <a:cxnLst/>
            <a:rect l="l" t="t" r="r" b="b"/>
            <a:pathLst>
              <a:path w="343535" h="57150">
                <a:moveTo>
                  <a:pt x="343154" y="55752"/>
                </a:moveTo>
                <a:lnTo>
                  <a:pt x="291874" y="56996"/>
                </a:lnTo>
                <a:lnTo>
                  <a:pt x="240877" y="55096"/>
                </a:lnTo>
                <a:lnTo>
                  <a:pt x="190445" y="50097"/>
                </a:lnTo>
                <a:lnTo>
                  <a:pt x="140858" y="42044"/>
                </a:lnTo>
                <a:lnTo>
                  <a:pt x="92401" y="30980"/>
                </a:lnTo>
                <a:lnTo>
                  <a:pt x="45354" y="1695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82744" y="3657980"/>
            <a:ext cx="150495" cy="26670"/>
          </a:xfrm>
          <a:custGeom>
            <a:avLst/>
            <a:gdLst/>
            <a:ahLst/>
            <a:cxnLst/>
            <a:rect l="l" t="t" r="r" b="b"/>
            <a:pathLst>
              <a:path w="150495" h="26670">
                <a:moveTo>
                  <a:pt x="150114" y="0"/>
                </a:moveTo>
                <a:lnTo>
                  <a:pt x="113585" y="9257"/>
                </a:lnTo>
                <a:lnTo>
                  <a:pt x="76295" y="16811"/>
                </a:lnTo>
                <a:lnTo>
                  <a:pt x="38385" y="22627"/>
                </a:lnTo>
                <a:lnTo>
                  <a:pt x="0" y="2667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35802" y="3829558"/>
            <a:ext cx="90805" cy="121920"/>
          </a:xfrm>
          <a:custGeom>
            <a:avLst/>
            <a:gdLst/>
            <a:ahLst/>
            <a:cxnLst/>
            <a:rect l="l" t="t" r="r" b="b"/>
            <a:pathLst>
              <a:path w="90804" h="121920">
                <a:moveTo>
                  <a:pt x="90424" y="121793"/>
                </a:moveTo>
                <a:lnTo>
                  <a:pt x="64383" y="92654"/>
                </a:lnTo>
                <a:lnTo>
                  <a:pt x="40592" y="62611"/>
                </a:lnTo>
                <a:lnTo>
                  <a:pt x="19111" y="3171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762494" y="3647694"/>
            <a:ext cx="36195" cy="133985"/>
          </a:xfrm>
          <a:custGeom>
            <a:avLst/>
            <a:gdLst/>
            <a:ahLst/>
            <a:cxnLst/>
            <a:rect l="l" t="t" r="r" b="b"/>
            <a:pathLst>
              <a:path w="36195" h="133985">
                <a:moveTo>
                  <a:pt x="36194" y="0"/>
                </a:moveTo>
                <a:lnTo>
                  <a:pt x="30932" y="33823"/>
                </a:lnTo>
                <a:lnTo>
                  <a:pt x="23145" y="67421"/>
                </a:lnTo>
                <a:lnTo>
                  <a:pt x="12834" y="100709"/>
                </a:lnTo>
                <a:lnTo>
                  <a:pt x="0" y="133603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516746" y="2821939"/>
            <a:ext cx="440690" cy="499745"/>
          </a:xfrm>
          <a:custGeom>
            <a:avLst/>
            <a:gdLst/>
            <a:ahLst/>
            <a:cxnLst/>
            <a:rect l="l" t="t" r="r" b="b"/>
            <a:pathLst>
              <a:path w="440690" h="499745">
                <a:moveTo>
                  <a:pt x="0" y="0"/>
                </a:moveTo>
                <a:lnTo>
                  <a:pt x="52923" y="19919"/>
                </a:lnTo>
                <a:lnTo>
                  <a:pt x="103047" y="42392"/>
                </a:lnTo>
                <a:lnTo>
                  <a:pt x="150240" y="67272"/>
                </a:lnTo>
                <a:lnTo>
                  <a:pt x="194372" y="94409"/>
                </a:lnTo>
                <a:lnTo>
                  <a:pt x="235312" y="123655"/>
                </a:lnTo>
                <a:lnTo>
                  <a:pt x="272928" y="154862"/>
                </a:lnTo>
                <a:lnTo>
                  <a:pt x="307089" y="187882"/>
                </a:lnTo>
                <a:lnTo>
                  <a:pt x="337665" y="222566"/>
                </a:lnTo>
                <a:lnTo>
                  <a:pt x="364525" y="258766"/>
                </a:lnTo>
                <a:lnTo>
                  <a:pt x="387538" y="296333"/>
                </a:lnTo>
                <a:lnTo>
                  <a:pt x="406572" y="335119"/>
                </a:lnTo>
                <a:lnTo>
                  <a:pt x="421497" y="374977"/>
                </a:lnTo>
                <a:lnTo>
                  <a:pt x="432182" y="415757"/>
                </a:lnTo>
                <a:lnTo>
                  <a:pt x="438496" y="457311"/>
                </a:lnTo>
                <a:lnTo>
                  <a:pt x="440308" y="49949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359265" y="2290064"/>
            <a:ext cx="196215" cy="187325"/>
          </a:xfrm>
          <a:custGeom>
            <a:avLst/>
            <a:gdLst/>
            <a:ahLst/>
            <a:cxnLst/>
            <a:rect l="l" t="t" r="r" b="b"/>
            <a:pathLst>
              <a:path w="196215" h="187325">
                <a:moveTo>
                  <a:pt x="196087" y="0"/>
                </a:moveTo>
                <a:lnTo>
                  <a:pt x="166977" y="42328"/>
                </a:lnTo>
                <a:lnTo>
                  <a:pt x="132551" y="82444"/>
                </a:lnTo>
                <a:lnTo>
                  <a:pt x="93071" y="120115"/>
                </a:lnTo>
                <a:lnTo>
                  <a:pt x="48800" y="155110"/>
                </a:lnTo>
                <a:lnTo>
                  <a:pt x="0" y="18719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084818" y="1595119"/>
            <a:ext cx="10795" cy="88900"/>
          </a:xfrm>
          <a:custGeom>
            <a:avLst/>
            <a:gdLst/>
            <a:ahLst/>
            <a:cxnLst/>
            <a:rect l="l" t="t" r="r" b="b"/>
            <a:pathLst>
              <a:path w="10795" h="88900">
                <a:moveTo>
                  <a:pt x="0" y="0"/>
                </a:moveTo>
                <a:lnTo>
                  <a:pt x="4877" y="21974"/>
                </a:lnTo>
                <a:lnTo>
                  <a:pt x="8254" y="44068"/>
                </a:lnTo>
                <a:lnTo>
                  <a:pt x="10108" y="66258"/>
                </a:lnTo>
                <a:lnTo>
                  <a:pt x="10413" y="88518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832597" y="1379219"/>
            <a:ext cx="100965" cy="113030"/>
          </a:xfrm>
          <a:custGeom>
            <a:avLst/>
            <a:gdLst/>
            <a:ahLst/>
            <a:cxnLst/>
            <a:rect l="l" t="t" r="r" b="b"/>
            <a:pathLst>
              <a:path w="100964" h="113030">
                <a:moveTo>
                  <a:pt x="0" y="112775"/>
                </a:moveTo>
                <a:lnTo>
                  <a:pt x="20750" y="82742"/>
                </a:lnTo>
                <a:lnTo>
                  <a:pt x="44465" y="53863"/>
                </a:lnTo>
                <a:lnTo>
                  <a:pt x="71062" y="26247"/>
                </a:lnTo>
                <a:lnTo>
                  <a:pt x="100456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893178" y="1448435"/>
            <a:ext cx="48895" cy="97790"/>
          </a:xfrm>
          <a:custGeom>
            <a:avLst/>
            <a:gdLst/>
            <a:ahLst/>
            <a:cxnLst/>
            <a:rect l="l" t="t" r="r" b="b"/>
            <a:pathLst>
              <a:path w="48895" h="97790">
                <a:moveTo>
                  <a:pt x="0" y="97281"/>
                </a:moveTo>
                <a:lnTo>
                  <a:pt x="8921" y="72223"/>
                </a:lnTo>
                <a:lnTo>
                  <a:pt x="20034" y="47593"/>
                </a:lnTo>
                <a:lnTo>
                  <a:pt x="33289" y="23487"/>
                </a:lnTo>
                <a:lnTo>
                  <a:pt x="4864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90565" y="1578736"/>
            <a:ext cx="176530" cy="94615"/>
          </a:xfrm>
          <a:custGeom>
            <a:avLst/>
            <a:gdLst/>
            <a:ahLst/>
            <a:cxnLst/>
            <a:rect l="l" t="t" r="r" b="b"/>
            <a:pathLst>
              <a:path w="176529" h="94614">
                <a:moveTo>
                  <a:pt x="0" y="0"/>
                </a:moveTo>
                <a:lnTo>
                  <a:pt x="47061" y="20780"/>
                </a:lnTo>
                <a:lnTo>
                  <a:pt x="92170" y="43465"/>
                </a:lnTo>
                <a:lnTo>
                  <a:pt x="135231" y="68008"/>
                </a:lnTo>
                <a:lnTo>
                  <a:pt x="176149" y="9436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422775" y="2221229"/>
            <a:ext cx="31115" cy="99695"/>
          </a:xfrm>
          <a:custGeom>
            <a:avLst/>
            <a:gdLst/>
            <a:ahLst/>
            <a:cxnLst/>
            <a:rect l="l" t="t" r="r" b="b"/>
            <a:pathLst>
              <a:path w="31114" h="99694">
                <a:moveTo>
                  <a:pt x="30733" y="99187"/>
                </a:moveTo>
                <a:lnTo>
                  <a:pt x="20949" y="74741"/>
                </a:lnTo>
                <a:lnTo>
                  <a:pt x="12557" y="50022"/>
                </a:lnTo>
                <a:lnTo>
                  <a:pt x="5570" y="25088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350509" y="2269058"/>
            <a:ext cx="2520315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-1115" dirty="0">
                <a:solidFill>
                  <a:srgbClr val="FF0000"/>
                </a:solidFill>
                <a:latin typeface="Verdana" panose="020B0604030504040204"/>
                <a:cs typeface="Verdana" panose="020B0604030504040204"/>
              </a:rPr>
              <a:t>PPH </a:t>
            </a:r>
            <a:r>
              <a:rPr sz="4800" b="0" spc="-919" dirty="0">
                <a:solidFill>
                  <a:srgbClr val="FF0000"/>
                </a:solidFill>
                <a:latin typeface="Verdana" panose="020B0604030504040204"/>
                <a:cs typeface="Verdana" panose="020B0604030504040204"/>
              </a:rPr>
              <a:t>pasal</a:t>
            </a:r>
            <a:r>
              <a:rPr sz="4800" b="0" spc="-1030" dirty="0">
                <a:solidFill>
                  <a:srgbClr val="FF0000"/>
                </a:solidFill>
                <a:latin typeface="Verdana" panose="020B0604030504040204"/>
                <a:cs typeface="Verdana" panose="020B0604030504040204"/>
              </a:rPr>
              <a:t> </a:t>
            </a:r>
            <a:r>
              <a:rPr sz="4800" b="0" spc="-1205" dirty="0">
                <a:solidFill>
                  <a:srgbClr val="FF0000"/>
                </a:solidFill>
                <a:latin typeface="Verdana" panose="020B0604030504040204"/>
                <a:cs typeface="Verdana" panose="020B0604030504040204"/>
              </a:rPr>
              <a:t>24</a:t>
            </a:r>
            <a:endParaRPr sz="4800">
              <a:latin typeface="Verdana" panose="020B0604030504040204"/>
              <a:cs typeface="Verdana" panose="020B060403050404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7567" y="530098"/>
            <a:ext cx="3355975" cy="442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100" dirty="0">
                <a:latin typeface="Arial" panose="020B0604020202020204"/>
                <a:cs typeface="Arial" panose="020B0604020202020204"/>
              </a:rPr>
              <a:t>Cara</a:t>
            </a:r>
            <a:r>
              <a:rPr sz="2800" spc="-140" dirty="0">
                <a:latin typeface="Arial" panose="020B0604020202020204"/>
                <a:cs typeface="Arial" panose="020B0604020202020204"/>
              </a:rPr>
              <a:t> </a:t>
            </a:r>
            <a:r>
              <a:rPr sz="2800" spc="15" dirty="0">
                <a:latin typeface="Arial" panose="020B0604020202020204"/>
                <a:cs typeface="Arial" panose="020B0604020202020204"/>
              </a:rPr>
              <a:t>Penghitungan</a:t>
            </a:r>
            <a:endParaRPr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13431" y="2112238"/>
            <a:ext cx="1376171" cy="90528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75153" y="2154173"/>
            <a:ext cx="1243965" cy="768350"/>
          </a:xfrm>
          <a:custGeom>
            <a:avLst/>
            <a:gdLst/>
            <a:ahLst/>
            <a:cxnLst/>
            <a:rect l="l" t="t" r="r" b="b"/>
            <a:pathLst>
              <a:path w="1243964" h="768350">
                <a:moveTo>
                  <a:pt x="252247" y="0"/>
                </a:moveTo>
                <a:lnTo>
                  <a:pt x="0" y="0"/>
                </a:lnTo>
                <a:lnTo>
                  <a:pt x="0" y="702183"/>
                </a:lnTo>
                <a:lnTo>
                  <a:pt x="968756" y="702183"/>
                </a:lnTo>
                <a:lnTo>
                  <a:pt x="968756" y="768096"/>
                </a:lnTo>
                <a:lnTo>
                  <a:pt x="1243584" y="576072"/>
                </a:lnTo>
                <a:lnTo>
                  <a:pt x="1063091" y="449961"/>
                </a:lnTo>
                <a:lnTo>
                  <a:pt x="252247" y="449961"/>
                </a:lnTo>
                <a:lnTo>
                  <a:pt x="252247" y="0"/>
                </a:lnTo>
                <a:close/>
              </a:path>
              <a:path w="1243964" h="768350">
                <a:moveTo>
                  <a:pt x="968756" y="384048"/>
                </a:moveTo>
                <a:lnTo>
                  <a:pt x="968756" y="449961"/>
                </a:lnTo>
                <a:lnTo>
                  <a:pt x="1063091" y="449961"/>
                </a:lnTo>
                <a:lnTo>
                  <a:pt x="968756" y="384048"/>
                </a:lnTo>
                <a:close/>
              </a:path>
            </a:pathLst>
          </a:custGeom>
          <a:solidFill>
            <a:srgbClr val="DAF0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75153" y="2154173"/>
            <a:ext cx="1243965" cy="768350"/>
          </a:xfrm>
          <a:custGeom>
            <a:avLst/>
            <a:gdLst/>
            <a:ahLst/>
            <a:cxnLst/>
            <a:rect l="l" t="t" r="r" b="b"/>
            <a:pathLst>
              <a:path w="1243964" h="768350">
                <a:moveTo>
                  <a:pt x="252247" y="0"/>
                </a:moveTo>
                <a:lnTo>
                  <a:pt x="252247" y="449961"/>
                </a:lnTo>
                <a:lnTo>
                  <a:pt x="968756" y="449961"/>
                </a:lnTo>
                <a:lnTo>
                  <a:pt x="968756" y="384048"/>
                </a:lnTo>
                <a:lnTo>
                  <a:pt x="1243584" y="576072"/>
                </a:lnTo>
                <a:lnTo>
                  <a:pt x="968756" y="768096"/>
                </a:lnTo>
                <a:lnTo>
                  <a:pt x="968756" y="702183"/>
                </a:lnTo>
                <a:lnTo>
                  <a:pt x="0" y="702183"/>
                </a:lnTo>
                <a:lnTo>
                  <a:pt x="0" y="0"/>
                </a:lnTo>
                <a:lnTo>
                  <a:pt x="252247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75687" y="1208506"/>
            <a:ext cx="1955292" cy="1024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37409" y="1250441"/>
            <a:ext cx="1836420" cy="905510"/>
          </a:xfrm>
          <a:custGeom>
            <a:avLst/>
            <a:gdLst/>
            <a:ahLst/>
            <a:cxnLst/>
            <a:rect l="l" t="t" r="r" b="b"/>
            <a:pathLst>
              <a:path w="1836420" h="905510">
                <a:moveTo>
                  <a:pt x="1685544" y="0"/>
                </a:moveTo>
                <a:lnTo>
                  <a:pt x="150901" y="0"/>
                </a:lnTo>
                <a:lnTo>
                  <a:pt x="103206" y="7693"/>
                </a:lnTo>
                <a:lnTo>
                  <a:pt x="61782" y="29114"/>
                </a:lnTo>
                <a:lnTo>
                  <a:pt x="29116" y="61776"/>
                </a:lnTo>
                <a:lnTo>
                  <a:pt x="7693" y="103193"/>
                </a:lnTo>
                <a:lnTo>
                  <a:pt x="0" y="150875"/>
                </a:lnTo>
                <a:lnTo>
                  <a:pt x="0" y="754380"/>
                </a:lnTo>
                <a:lnTo>
                  <a:pt x="7693" y="802062"/>
                </a:lnTo>
                <a:lnTo>
                  <a:pt x="29116" y="843479"/>
                </a:lnTo>
                <a:lnTo>
                  <a:pt x="61782" y="876141"/>
                </a:lnTo>
                <a:lnTo>
                  <a:pt x="103206" y="897562"/>
                </a:lnTo>
                <a:lnTo>
                  <a:pt x="150901" y="905256"/>
                </a:lnTo>
                <a:lnTo>
                  <a:pt x="1685544" y="905256"/>
                </a:lnTo>
                <a:lnTo>
                  <a:pt x="1733226" y="897562"/>
                </a:lnTo>
                <a:lnTo>
                  <a:pt x="1774643" y="876141"/>
                </a:lnTo>
                <a:lnTo>
                  <a:pt x="1807305" y="843479"/>
                </a:lnTo>
                <a:lnTo>
                  <a:pt x="1828726" y="802062"/>
                </a:lnTo>
                <a:lnTo>
                  <a:pt x="1836420" y="754380"/>
                </a:lnTo>
                <a:lnTo>
                  <a:pt x="1836420" y="150875"/>
                </a:lnTo>
                <a:lnTo>
                  <a:pt x="1828726" y="103193"/>
                </a:lnTo>
                <a:lnTo>
                  <a:pt x="1807305" y="61776"/>
                </a:lnTo>
                <a:lnTo>
                  <a:pt x="1774643" y="29114"/>
                </a:lnTo>
                <a:lnTo>
                  <a:pt x="1733226" y="7693"/>
                </a:lnTo>
                <a:lnTo>
                  <a:pt x="1685544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37409" y="1250441"/>
            <a:ext cx="1836420" cy="905510"/>
          </a:xfrm>
          <a:custGeom>
            <a:avLst/>
            <a:gdLst/>
            <a:ahLst/>
            <a:cxnLst/>
            <a:rect l="l" t="t" r="r" b="b"/>
            <a:pathLst>
              <a:path w="1836420" h="905510">
                <a:moveTo>
                  <a:pt x="0" y="150875"/>
                </a:moveTo>
                <a:lnTo>
                  <a:pt x="7693" y="103193"/>
                </a:lnTo>
                <a:lnTo>
                  <a:pt x="29116" y="61776"/>
                </a:lnTo>
                <a:lnTo>
                  <a:pt x="61782" y="29114"/>
                </a:lnTo>
                <a:lnTo>
                  <a:pt x="103206" y="7693"/>
                </a:lnTo>
                <a:lnTo>
                  <a:pt x="150901" y="0"/>
                </a:lnTo>
                <a:lnTo>
                  <a:pt x="1685544" y="0"/>
                </a:lnTo>
                <a:lnTo>
                  <a:pt x="1733226" y="7693"/>
                </a:lnTo>
                <a:lnTo>
                  <a:pt x="1774643" y="29114"/>
                </a:lnTo>
                <a:lnTo>
                  <a:pt x="1807305" y="61776"/>
                </a:lnTo>
                <a:lnTo>
                  <a:pt x="1828726" y="103193"/>
                </a:lnTo>
                <a:lnTo>
                  <a:pt x="1836420" y="150875"/>
                </a:lnTo>
                <a:lnTo>
                  <a:pt x="1836420" y="754380"/>
                </a:lnTo>
                <a:lnTo>
                  <a:pt x="1828726" y="802062"/>
                </a:lnTo>
                <a:lnTo>
                  <a:pt x="1807305" y="843479"/>
                </a:lnTo>
                <a:lnTo>
                  <a:pt x="1774643" y="876141"/>
                </a:lnTo>
                <a:lnTo>
                  <a:pt x="1733226" y="897562"/>
                </a:lnTo>
                <a:lnTo>
                  <a:pt x="1685544" y="905256"/>
                </a:lnTo>
                <a:lnTo>
                  <a:pt x="150901" y="905256"/>
                </a:lnTo>
                <a:lnTo>
                  <a:pt x="103206" y="897562"/>
                </a:lnTo>
                <a:lnTo>
                  <a:pt x="61782" y="876141"/>
                </a:lnTo>
                <a:lnTo>
                  <a:pt x="29116" y="843479"/>
                </a:lnTo>
                <a:lnTo>
                  <a:pt x="7693" y="802062"/>
                </a:lnTo>
                <a:lnTo>
                  <a:pt x="0" y="754380"/>
                </a:lnTo>
                <a:lnTo>
                  <a:pt x="0" y="15087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383027" y="1412240"/>
            <a:ext cx="1342390" cy="5283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46685" marR="5080" indent="-134620">
              <a:lnSpc>
                <a:spcPts val="1860"/>
              </a:lnSpc>
              <a:spcBef>
                <a:spcPts val="410"/>
              </a:spcBef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terutang 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sesuai</a:t>
            </a:r>
            <a:r>
              <a:rPr sz="1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spc="-40" dirty="0">
                <a:latin typeface="Times New Roman" panose="02020603050405020304"/>
                <a:cs typeface="Times New Roman" panose="02020603050405020304"/>
              </a:rPr>
              <a:t>SPT.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43988" y="2556764"/>
            <a:ext cx="116205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0"/>
              </a:spcBef>
              <a:buFont typeface="Trebuchet MS" panose="020B0603020202020204"/>
              <a:buChar char="•"/>
              <a:tabLst>
                <a:tab pos="185420" algn="l"/>
              </a:tabLst>
            </a:pPr>
            <a:r>
              <a:rPr sz="1800" spc="-55" dirty="0">
                <a:latin typeface="Georgia" panose="02040502050405020303"/>
                <a:cs typeface="Georgia" panose="02040502050405020303"/>
              </a:rPr>
              <a:t>Dikurangi</a:t>
            </a:r>
            <a:endParaRPr sz="1800"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10355" y="3128784"/>
            <a:ext cx="1376171" cy="903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72077" y="3170682"/>
            <a:ext cx="1243965" cy="767080"/>
          </a:xfrm>
          <a:custGeom>
            <a:avLst/>
            <a:gdLst/>
            <a:ahLst/>
            <a:cxnLst/>
            <a:rect l="l" t="t" r="r" b="b"/>
            <a:pathLst>
              <a:path w="1243964" h="767079">
                <a:moveTo>
                  <a:pt x="251714" y="0"/>
                </a:moveTo>
                <a:lnTo>
                  <a:pt x="0" y="0"/>
                </a:lnTo>
                <a:lnTo>
                  <a:pt x="0" y="700785"/>
                </a:lnTo>
                <a:lnTo>
                  <a:pt x="969264" y="700785"/>
                </a:lnTo>
                <a:lnTo>
                  <a:pt x="969264" y="766571"/>
                </a:lnTo>
                <a:lnTo>
                  <a:pt x="1243584" y="574928"/>
                </a:lnTo>
                <a:lnTo>
                  <a:pt x="1063430" y="449071"/>
                </a:lnTo>
                <a:lnTo>
                  <a:pt x="251714" y="449071"/>
                </a:lnTo>
                <a:lnTo>
                  <a:pt x="251714" y="0"/>
                </a:lnTo>
                <a:close/>
              </a:path>
              <a:path w="1243964" h="767079">
                <a:moveTo>
                  <a:pt x="969264" y="383285"/>
                </a:moveTo>
                <a:lnTo>
                  <a:pt x="969264" y="449071"/>
                </a:lnTo>
                <a:lnTo>
                  <a:pt x="1063430" y="449071"/>
                </a:lnTo>
                <a:lnTo>
                  <a:pt x="969264" y="383285"/>
                </a:lnTo>
                <a:close/>
              </a:path>
            </a:pathLst>
          </a:custGeom>
          <a:solidFill>
            <a:srgbClr val="DFF0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72077" y="3170682"/>
            <a:ext cx="1243965" cy="767080"/>
          </a:xfrm>
          <a:custGeom>
            <a:avLst/>
            <a:gdLst/>
            <a:ahLst/>
            <a:cxnLst/>
            <a:rect l="l" t="t" r="r" b="b"/>
            <a:pathLst>
              <a:path w="1243964" h="767079">
                <a:moveTo>
                  <a:pt x="251714" y="0"/>
                </a:moveTo>
                <a:lnTo>
                  <a:pt x="251714" y="449071"/>
                </a:lnTo>
                <a:lnTo>
                  <a:pt x="969264" y="449071"/>
                </a:lnTo>
                <a:lnTo>
                  <a:pt x="969264" y="383285"/>
                </a:lnTo>
                <a:lnTo>
                  <a:pt x="1243584" y="574928"/>
                </a:lnTo>
                <a:lnTo>
                  <a:pt x="969264" y="766571"/>
                </a:lnTo>
                <a:lnTo>
                  <a:pt x="969264" y="700785"/>
                </a:lnTo>
                <a:lnTo>
                  <a:pt x="0" y="700785"/>
                </a:lnTo>
                <a:lnTo>
                  <a:pt x="0" y="0"/>
                </a:lnTo>
                <a:lnTo>
                  <a:pt x="251714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60064" y="2225052"/>
            <a:ext cx="1956815" cy="1022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21785" y="2266950"/>
            <a:ext cx="1838325" cy="904240"/>
          </a:xfrm>
          <a:custGeom>
            <a:avLst/>
            <a:gdLst/>
            <a:ahLst/>
            <a:cxnLst/>
            <a:rect l="l" t="t" r="r" b="b"/>
            <a:pathLst>
              <a:path w="1838325" h="904239">
                <a:moveTo>
                  <a:pt x="1687322" y="0"/>
                </a:moveTo>
                <a:lnTo>
                  <a:pt x="150621" y="0"/>
                </a:lnTo>
                <a:lnTo>
                  <a:pt x="103014" y="7678"/>
                </a:lnTo>
                <a:lnTo>
                  <a:pt x="61667" y="29061"/>
                </a:lnTo>
                <a:lnTo>
                  <a:pt x="29061" y="61667"/>
                </a:lnTo>
                <a:lnTo>
                  <a:pt x="7678" y="103014"/>
                </a:lnTo>
                <a:lnTo>
                  <a:pt x="0" y="150622"/>
                </a:lnTo>
                <a:lnTo>
                  <a:pt x="0" y="753110"/>
                </a:lnTo>
                <a:lnTo>
                  <a:pt x="7678" y="800717"/>
                </a:lnTo>
                <a:lnTo>
                  <a:pt x="29061" y="842064"/>
                </a:lnTo>
                <a:lnTo>
                  <a:pt x="61667" y="874670"/>
                </a:lnTo>
                <a:lnTo>
                  <a:pt x="103014" y="896053"/>
                </a:lnTo>
                <a:lnTo>
                  <a:pt x="150621" y="903732"/>
                </a:lnTo>
                <a:lnTo>
                  <a:pt x="1687322" y="903732"/>
                </a:lnTo>
                <a:lnTo>
                  <a:pt x="1734929" y="896053"/>
                </a:lnTo>
                <a:lnTo>
                  <a:pt x="1776276" y="874670"/>
                </a:lnTo>
                <a:lnTo>
                  <a:pt x="1808882" y="842064"/>
                </a:lnTo>
                <a:lnTo>
                  <a:pt x="1830265" y="800717"/>
                </a:lnTo>
                <a:lnTo>
                  <a:pt x="1837943" y="753110"/>
                </a:lnTo>
                <a:lnTo>
                  <a:pt x="1837943" y="150622"/>
                </a:lnTo>
                <a:lnTo>
                  <a:pt x="1830265" y="103014"/>
                </a:lnTo>
                <a:lnTo>
                  <a:pt x="1808882" y="61667"/>
                </a:lnTo>
                <a:lnTo>
                  <a:pt x="1776276" y="29061"/>
                </a:lnTo>
                <a:lnTo>
                  <a:pt x="1734929" y="7678"/>
                </a:lnTo>
                <a:lnTo>
                  <a:pt x="1687322" y="0"/>
                </a:lnTo>
                <a:close/>
              </a:path>
            </a:pathLst>
          </a:custGeom>
          <a:solidFill>
            <a:srgbClr val="88DA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21785" y="2266950"/>
            <a:ext cx="1838325" cy="904240"/>
          </a:xfrm>
          <a:custGeom>
            <a:avLst/>
            <a:gdLst/>
            <a:ahLst/>
            <a:cxnLst/>
            <a:rect l="l" t="t" r="r" b="b"/>
            <a:pathLst>
              <a:path w="1838325" h="904239">
                <a:moveTo>
                  <a:pt x="0" y="150622"/>
                </a:moveTo>
                <a:lnTo>
                  <a:pt x="7678" y="103014"/>
                </a:lnTo>
                <a:lnTo>
                  <a:pt x="29061" y="61667"/>
                </a:lnTo>
                <a:lnTo>
                  <a:pt x="61667" y="29061"/>
                </a:lnTo>
                <a:lnTo>
                  <a:pt x="103014" y="7678"/>
                </a:lnTo>
                <a:lnTo>
                  <a:pt x="150621" y="0"/>
                </a:lnTo>
                <a:lnTo>
                  <a:pt x="1687322" y="0"/>
                </a:lnTo>
                <a:lnTo>
                  <a:pt x="1734929" y="7678"/>
                </a:lnTo>
                <a:lnTo>
                  <a:pt x="1776276" y="29061"/>
                </a:lnTo>
                <a:lnTo>
                  <a:pt x="1808882" y="61667"/>
                </a:lnTo>
                <a:lnTo>
                  <a:pt x="1830265" y="103014"/>
                </a:lnTo>
                <a:lnTo>
                  <a:pt x="1837943" y="150622"/>
                </a:lnTo>
                <a:lnTo>
                  <a:pt x="1837943" y="753110"/>
                </a:lnTo>
                <a:lnTo>
                  <a:pt x="1830265" y="800717"/>
                </a:lnTo>
                <a:lnTo>
                  <a:pt x="1808882" y="842064"/>
                </a:lnTo>
                <a:lnTo>
                  <a:pt x="1776276" y="874670"/>
                </a:lnTo>
                <a:lnTo>
                  <a:pt x="1734929" y="896053"/>
                </a:lnTo>
                <a:lnTo>
                  <a:pt x="1687322" y="903732"/>
                </a:lnTo>
                <a:lnTo>
                  <a:pt x="150621" y="903732"/>
                </a:lnTo>
                <a:lnTo>
                  <a:pt x="103014" y="896053"/>
                </a:lnTo>
                <a:lnTo>
                  <a:pt x="61667" y="874670"/>
                </a:lnTo>
                <a:lnTo>
                  <a:pt x="29061" y="842064"/>
                </a:lnTo>
                <a:lnTo>
                  <a:pt x="7678" y="800717"/>
                </a:lnTo>
                <a:lnTo>
                  <a:pt x="0" y="753110"/>
                </a:lnTo>
                <a:lnTo>
                  <a:pt x="0" y="150622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903345" y="2428113"/>
            <a:ext cx="1271905" cy="5283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54610">
              <a:lnSpc>
                <a:spcPts val="1860"/>
              </a:lnSpc>
              <a:spcBef>
                <a:spcPts val="410"/>
              </a:spcBef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Kredit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pajak  dalam</a:t>
            </a:r>
            <a:r>
              <a:rPr sz="18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negeri.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09640" y="2411348"/>
            <a:ext cx="32346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0"/>
              </a:spcBef>
              <a:buFont typeface="Trebuchet MS" panose="020B0603020202020204"/>
              <a:buChar char="•"/>
              <a:tabLst>
                <a:tab pos="185420" algn="l"/>
              </a:tabLst>
            </a:pPr>
            <a:r>
              <a:rPr sz="1800" spc="-40" dirty="0">
                <a:latin typeface="Georgia" panose="02040502050405020303"/>
                <a:cs typeface="Georgia" panose="02040502050405020303"/>
              </a:rPr>
              <a:t>Kredit </a:t>
            </a:r>
            <a:r>
              <a:rPr sz="1800" spc="-75" dirty="0">
                <a:latin typeface="Georgia" panose="02040502050405020303"/>
                <a:cs typeface="Georgia" panose="02040502050405020303"/>
              </a:rPr>
              <a:t>PPh </a:t>
            </a:r>
            <a:r>
              <a:rPr sz="1800" spc="30" dirty="0">
                <a:latin typeface="Georgia" panose="02040502050405020303"/>
                <a:cs typeface="Georgia" panose="02040502050405020303"/>
              </a:rPr>
              <a:t>21, </a:t>
            </a:r>
            <a:r>
              <a:rPr sz="1800" spc="-45" dirty="0">
                <a:latin typeface="Georgia" panose="02040502050405020303"/>
                <a:cs typeface="Georgia" panose="02040502050405020303"/>
              </a:rPr>
              <a:t>22, </a:t>
            </a:r>
            <a:r>
              <a:rPr sz="1800" spc="-5" dirty="0">
                <a:latin typeface="Georgia" panose="02040502050405020303"/>
                <a:cs typeface="Georgia" panose="02040502050405020303"/>
              </a:rPr>
              <a:t>23 </a:t>
            </a:r>
            <a:r>
              <a:rPr sz="1800" spc="-35" dirty="0">
                <a:latin typeface="Georgia" panose="02040502050405020303"/>
                <a:cs typeface="Georgia" panose="02040502050405020303"/>
              </a:rPr>
              <a:t>(Bagi</a:t>
            </a:r>
            <a:r>
              <a:rPr sz="1800" spc="-130" dirty="0">
                <a:latin typeface="Georgia" panose="02040502050405020303"/>
                <a:cs typeface="Georgia" panose="02040502050405020303"/>
              </a:rPr>
              <a:t> </a:t>
            </a:r>
            <a:r>
              <a:rPr sz="1800" spc="-85" dirty="0">
                <a:latin typeface="Georgia" panose="02040502050405020303"/>
                <a:cs typeface="Georgia" panose="02040502050405020303"/>
              </a:rPr>
              <a:t>OP)</a:t>
            </a:r>
            <a:endParaRPr sz="1800">
              <a:latin typeface="Georgia" panose="02040502050405020303"/>
              <a:cs typeface="Georgia" panose="02040502050405020303"/>
            </a:endParaRPr>
          </a:p>
          <a:p>
            <a:pPr marL="184785" indent="-172085">
              <a:lnSpc>
                <a:spcPct val="100000"/>
              </a:lnSpc>
              <a:spcBef>
                <a:spcPts val="60"/>
              </a:spcBef>
              <a:buFont typeface="Trebuchet MS" panose="020B0603020202020204"/>
              <a:buChar char="•"/>
              <a:tabLst>
                <a:tab pos="185420" algn="l"/>
              </a:tabLst>
            </a:pPr>
            <a:r>
              <a:rPr sz="1800" spc="-40" dirty="0">
                <a:latin typeface="Georgia" panose="02040502050405020303"/>
                <a:cs typeface="Georgia" panose="02040502050405020303"/>
              </a:rPr>
              <a:t>Kredit </a:t>
            </a:r>
            <a:r>
              <a:rPr sz="1800" spc="-75" dirty="0">
                <a:latin typeface="Georgia" panose="02040502050405020303"/>
                <a:cs typeface="Georgia" panose="02040502050405020303"/>
              </a:rPr>
              <a:t>PPh </a:t>
            </a:r>
            <a:r>
              <a:rPr sz="1800" spc="-45" dirty="0">
                <a:latin typeface="Georgia" panose="02040502050405020303"/>
                <a:cs typeface="Georgia" panose="02040502050405020303"/>
              </a:rPr>
              <a:t>22, </a:t>
            </a:r>
            <a:r>
              <a:rPr sz="1800" spc="-5" dirty="0">
                <a:latin typeface="Georgia" panose="02040502050405020303"/>
                <a:cs typeface="Georgia" panose="02040502050405020303"/>
              </a:rPr>
              <a:t>23 </a:t>
            </a:r>
            <a:r>
              <a:rPr sz="1800" spc="-35" dirty="0">
                <a:latin typeface="Georgia" panose="02040502050405020303"/>
                <a:cs typeface="Georgia" panose="02040502050405020303"/>
              </a:rPr>
              <a:t>(Bagi</a:t>
            </a:r>
            <a:r>
              <a:rPr sz="1800" spc="-75" dirty="0">
                <a:latin typeface="Georgia" panose="02040502050405020303"/>
                <a:cs typeface="Georgia" panose="02040502050405020303"/>
              </a:rPr>
              <a:t> </a:t>
            </a:r>
            <a:r>
              <a:rPr sz="1800" spc="-40" dirty="0">
                <a:latin typeface="Georgia" panose="02040502050405020303"/>
                <a:cs typeface="Georgia" panose="02040502050405020303"/>
              </a:rPr>
              <a:t>Badan)</a:t>
            </a:r>
            <a:endParaRPr sz="1800"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08803" y="4143730"/>
            <a:ext cx="1374648" cy="9052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70526" y="4185665"/>
            <a:ext cx="1242060" cy="768350"/>
          </a:xfrm>
          <a:custGeom>
            <a:avLst/>
            <a:gdLst/>
            <a:ahLst/>
            <a:cxnLst/>
            <a:rect l="l" t="t" r="r" b="b"/>
            <a:pathLst>
              <a:path w="1242060" h="768350">
                <a:moveTo>
                  <a:pt x="252222" y="0"/>
                </a:moveTo>
                <a:lnTo>
                  <a:pt x="0" y="0"/>
                </a:lnTo>
                <a:lnTo>
                  <a:pt x="0" y="702182"/>
                </a:lnTo>
                <a:lnTo>
                  <a:pt x="967232" y="702182"/>
                </a:lnTo>
                <a:lnTo>
                  <a:pt x="967232" y="768095"/>
                </a:lnTo>
                <a:lnTo>
                  <a:pt x="1242060" y="576071"/>
                </a:lnTo>
                <a:lnTo>
                  <a:pt x="1061567" y="449960"/>
                </a:lnTo>
                <a:lnTo>
                  <a:pt x="252222" y="449960"/>
                </a:lnTo>
                <a:lnTo>
                  <a:pt x="252222" y="0"/>
                </a:lnTo>
                <a:close/>
              </a:path>
              <a:path w="1242060" h="768350">
                <a:moveTo>
                  <a:pt x="967232" y="384047"/>
                </a:moveTo>
                <a:lnTo>
                  <a:pt x="967232" y="449960"/>
                </a:lnTo>
                <a:lnTo>
                  <a:pt x="1061567" y="449960"/>
                </a:lnTo>
                <a:lnTo>
                  <a:pt x="967232" y="384047"/>
                </a:lnTo>
                <a:close/>
              </a:path>
            </a:pathLst>
          </a:custGeom>
          <a:solidFill>
            <a:srgbClr val="E2EB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70526" y="4185665"/>
            <a:ext cx="1242060" cy="768350"/>
          </a:xfrm>
          <a:custGeom>
            <a:avLst/>
            <a:gdLst/>
            <a:ahLst/>
            <a:cxnLst/>
            <a:rect l="l" t="t" r="r" b="b"/>
            <a:pathLst>
              <a:path w="1242060" h="768350">
                <a:moveTo>
                  <a:pt x="252222" y="0"/>
                </a:moveTo>
                <a:lnTo>
                  <a:pt x="252222" y="449960"/>
                </a:lnTo>
                <a:lnTo>
                  <a:pt x="967232" y="449960"/>
                </a:lnTo>
                <a:lnTo>
                  <a:pt x="967232" y="384047"/>
                </a:lnTo>
                <a:lnTo>
                  <a:pt x="1242060" y="576071"/>
                </a:lnTo>
                <a:lnTo>
                  <a:pt x="967232" y="768095"/>
                </a:lnTo>
                <a:lnTo>
                  <a:pt x="967232" y="702182"/>
                </a:lnTo>
                <a:lnTo>
                  <a:pt x="0" y="702182"/>
                </a:lnTo>
                <a:lnTo>
                  <a:pt x="0" y="0"/>
                </a:lnTo>
                <a:lnTo>
                  <a:pt x="252222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881371" y="3239998"/>
            <a:ext cx="1955292" cy="1024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10328" y="3383292"/>
            <a:ext cx="1892807" cy="775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943094" y="3281934"/>
            <a:ext cx="1836420" cy="905510"/>
          </a:xfrm>
          <a:custGeom>
            <a:avLst/>
            <a:gdLst/>
            <a:ahLst/>
            <a:cxnLst/>
            <a:rect l="l" t="t" r="r" b="b"/>
            <a:pathLst>
              <a:path w="1836420" h="905510">
                <a:moveTo>
                  <a:pt x="1685543" y="0"/>
                </a:moveTo>
                <a:lnTo>
                  <a:pt x="150875" y="0"/>
                </a:lnTo>
                <a:lnTo>
                  <a:pt x="103193" y="7693"/>
                </a:lnTo>
                <a:lnTo>
                  <a:pt x="61776" y="29114"/>
                </a:lnTo>
                <a:lnTo>
                  <a:pt x="29114" y="61776"/>
                </a:lnTo>
                <a:lnTo>
                  <a:pt x="7693" y="103193"/>
                </a:lnTo>
                <a:lnTo>
                  <a:pt x="0" y="150875"/>
                </a:lnTo>
                <a:lnTo>
                  <a:pt x="0" y="754379"/>
                </a:lnTo>
                <a:lnTo>
                  <a:pt x="7693" y="802062"/>
                </a:lnTo>
                <a:lnTo>
                  <a:pt x="29114" y="843479"/>
                </a:lnTo>
                <a:lnTo>
                  <a:pt x="61776" y="876141"/>
                </a:lnTo>
                <a:lnTo>
                  <a:pt x="103193" y="897562"/>
                </a:lnTo>
                <a:lnTo>
                  <a:pt x="150875" y="905255"/>
                </a:lnTo>
                <a:lnTo>
                  <a:pt x="1685543" y="905255"/>
                </a:lnTo>
                <a:lnTo>
                  <a:pt x="1733226" y="897562"/>
                </a:lnTo>
                <a:lnTo>
                  <a:pt x="1774643" y="876141"/>
                </a:lnTo>
                <a:lnTo>
                  <a:pt x="1807305" y="843479"/>
                </a:lnTo>
                <a:lnTo>
                  <a:pt x="1828726" y="802062"/>
                </a:lnTo>
                <a:lnTo>
                  <a:pt x="1836419" y="754379"/>
                </a:lnTo>
                <a:lnTo>
                  <a:pt x="1836419" y="150875"/>
                </a:lnTo>
                <a:lnTo>
                  <a:pt x="1828726" y="103193"/>
                </a:lnTo>
                <a:lnTo>
                  <a:pt x="1807305" y="61776"/>
                </a:lnTo>
                <a:lnTo>
                  <a:pt x="1774643" y="29114"/>
                </a:lnTo>
                <a:lnTo>
                  <a:pt x="1733226" y="7693"/>
                </a:lnTo>
                <a:lnTo>
                  <a:pt x="1685543" y="0"/>
                </a:lnTo>
                <a:close/>
              </a:path>
            </a:pathLst>
          </a:custGeom>
          <a:solidFill>
            <a:srgbClr val="66B4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943094" y="3281934"/>
            <a:ext cx="1836420" cy="905510"/>
          </a:xfrm>
          <a:custGeom>
            <a:avLst/>
            <a:gdLst/>
            <a:ahLst/>
            <a:cxnLst/>
            <a:rect l="l" t="t" r="r" b="b"/>
            <a:pathLst>
              <a:path w="1836420" h="905510">
                <a:moveTo>
                  <a:pt x="0" y="150875"/>
                </a:moveTo>
                <a:lnTo>
                  <a:pt x="7693" y="103193"/>
                </a:lnTo>
                <a:lnTo>
                  <a:pt x="29114" y="61776"/>
                </a:lnTo>
                <a:lnTo>
                  <a:pt x="61776" y="29114"/>
                </a:lnTo>
                <a:lnTo>
                  <a:pt x="103193" y="7693"/>
                </a:lnTo>
                <a:lnTo>
                  <a:pt x="150875" y="0"/>
                </a:lnTo>
                <a:lnTo>
                  <a:pt x="1685543" y="0"/>
                </a:lnTo>
                <a:lnTo>
                  <a:pt x="1733226" y="7693"/>
                </a:lnTo>
                <a:lnTo>
                  <a:pt x="1774643" y="29114"/>
                </a:lnTo>
                <a:lnTo>
                  <a:pt x="1807305" y="61776"/>
                </a:lnTo>
                <a:lnTo>
                  <a:pt x="1828726" y="103193"/>
                </a:lnTo>
                <a:lnTo>
                  <a:pt x="1836419" y="150875"/>
                </a:lnTo>
                <a:lnTo>
                  <a:pt x="1836419" y="754379"/>
                </a:lnTo>
                <a:lnTo>
                  <a:pt x="1828726" y="802062"/>
                </a:lnTo>
                <a:lnTo>
                  <a:pt x="1807305" y="843479"/>
                </a:lnTo>
                <a:lnTo>
                  <a:pt x="1774643" y="876141"/>
                </a:lnTo>
                <a:lnTo>
                  <a:pt x="1733226" y="897562"/>
                </a:lnTo>
                <a:lnTo>
                  <a:pt x="1685543" y="905255"/>
                </a:lnTo>
                <a:lnTo>
                  <a:pt x="150875" y="905255"/>
                </a:lnTo>
                <a:lnTo>
                  <a:pt x="103193" y="897562"/>
                </a:lnTo>
                <a:lnTo>
                  <a:pt x="61776" y="876141"/>
                </a:lnTo>
                <a:lnTo>
                  <a:pt x="29114" y="843479"/>
                </a:lnTo>
                <a:lnTo>
                  <a:pt x="7693" y="802062"/>
                </a:lnTo>
                <a:lnTo>
                  <a:pt x="0" y="754379"/>
                </a:lnTo>
                <a:lnTo>
                  <a:pt x="0" y="15087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072634" y="3443985"/>
            <a:ext cx="1575435" cy="5283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0005" marR="5080" indent="-27940">
              <a:lnSpc>
                <a:spcPts val="1860"/>
              </a:lnSpc>
              <a:spcBef>
                <a:spcPts val="410"/>
              </a:spcBef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Kredit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luar  negeri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(PPh</a:t>
            </a:r>
            <a:r>
              <a:rPr sz="18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24).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29354" y="3562604"/>
            <a:ext cx="116205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0"/>
              </a:spcBef>
              <a:buFont typeface="Trebuchet MS" panose="020B0603020202020204"/>
              <a:buChar char="•"/>
              <a:tabLst>
                <a:tab pos="185420" algn="l"/>
              </a:tabLst>
            </a:pPr>
            <a:r>
              <a:rPr sz="1800" spc="-55" dirty="0">
                <a:latin typeface="Georgia" panose="02040502050405020303"/>
                <a:cs typeface="Georgia" panose="02040502050405020303"/>
              </a:rPr>
              <a:t>Dikurangi</a:t>
            </a:r>
            <a:endParaRPr sz="1800"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205728" y="5160264"/>
            <a:ext cx="1374648" cy="9037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67450" y="5202173"/>
            <a:ext cx="1242060" cy="767080"/>
          </a:xfrm>
          <a:custGeom>
            <a:avLst/>
            <a:gdLst/>
            <a:ahLst/>
            <a:cxnLst/>
            <a:rect l="l" t="t" r="r" b="b"/>
            <a:pathLst>
              <a:path w="1242060" h="767079">
                <a:moveTo>
                  <a:pt x="251713" y="0"/>
                </a:moveTo>
                <a:lnTo>
                  <a:pt x="0" y="0"/>
                </a:lnTo>
                <a:lnTo>
                  <a:pt x="0" y="700798"/>
                </a:lnTo>
                <a:lnTo>
                  <a:pt x="967739" y="700798"/>
                </a:lnTo>
                <a:lnTo>
                  <a:pt x="967739" y="766572"/>
                </a:lnTo>
                <a:lnTo>
                  <a:pt x="1242060" y="574929"/>
                </a:lnTo>
                <a:lnTo>
                  <a:pt x="1061888" y="449059"/>
                </a:lnTo>
                <a:lnTo>
                  <a:pt x="251713" y="449059"/>
                </a:lnTo>
                <a:lnTo>
                  <a:pt x="251713" y="0"/>
                </a:lnTo>
                <a:close/>
              </a:path>
              <a:path w="1242060" h="767079">
                <a:moveTo>
                  <a:pt x="967739" y="383285"/>
                </a:moveTo>
                <a:lnTo>
                  <a:pt x="967739" y="449059"/>
                </a:lnTo>
                <a:lnTo>
                  <a:pt x="1061888" y="449059"/>
                </a:lnTo>
                <a:lnTo>
                  <a:pt x="967739" y="383285"/>
                </a:lnTo>
                <a:close/>
              </a:path>
            </a:pathLst>
          </a:custGeom>
          <a:solidFill>
            <a:srgbClr val="E8E8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67450" y="5202173"/>
            <a:ext cx="1242060" cy="767080"/>
          </a:xfrm>
          <a:custGeom>
            <a:avLst/>
            <a:gdLst/>
            <a:ahLst/>
            <a:cxnLst/>
            <a:rect l="l" t="t" r="r" b="b"/>
            <a:pathLst>
              <a:path w="1242060" h="767079">
                <a:moveTo>
                  <a:pt x="251713" y="0"/>
                </a:moveTo>
                <a:lnTo>
                  <a:pt x="251713" y="449059"/>
                </a:lnTo>
                <a:lnTo>
                  <a:pt x="967739" y="449059"/>
                </a:lnTo>
                <a:lnTo>
                  <a:pt x="967739" y="383285"/>
                </a:lnTo>
                <a:lnTo>
                  <a:pt x="1242060" y="574929"/>
                </a:lnTo>
                <a:lnTo>
                  <a:pt x="967739" y="766572"/>
                </a:lnTo>
                <a:lnTo>
                  <a:pt x="967739" y="700798"/>
                </a:lnTo>
                <a:lnTo>
                  <a:pt x="0" y="700798"/>
                </a:lnTo>
                <a:lnTo>
                  <a:pt x="0" y="0"/>
                </a:lnTo>
                <a:lnTo>
                  <a:pt x="251713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78296" y="4256544"/>
            <a:ext cx="1955292" cy="10225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82867" y="4398276"/>
            <a:ext cx="2001012" cy="7757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240017" y="4298441"/>
            <a:ext cx="1836420" cy="904240"/>
          </a:xfrm>
          <a:custGeom>
            <a:avLst/>
            <a:gdLst/>
            <a:ahLst/>
            <a:cxnLst/>
            <a:rect l="l" t="t" r="r" b="b"/>
            <a:pathLst>
              <a:path w="1836420" h="904239">
                <a:moveTo>
                  <a:pt x="1685798" y="0"/>
                </a:moveTo>
                <a:lnTo>
                  <a:pt x="150622" y="0"/>
                </a:lnTo>
                <a:lnTo>
                  <a:pt x="103014" y="7678"/>
                </a:lnTo>
                <a:lnTo>
                  <a:pt x="61667" y="29061"/>
                </a:lnTo>
                <a:lnTo>
                  <a:pt x="29061" y="61667"/>
                </a:lnTo>
                <a:lnTo>
                  <a:pt x="7678" y="103014"/>
                </a:lnTo>
                <a:lnTo>
                  <a:pt x="0" y="150621"/>
                </a:lnTo>
                <a:lnTo>
                  <a:pt x="0" y="753109"/>
                </a:lnTo>
                <a:lnTo>
                  <a:pt x="7678" y="800717"/>
                </a:lnTo>
                <a:lnTo>
                  <a:pt x="29061" y="842064"/>
                </a:lnTo>
                <a:lnTo>
                  <a:pt x="61667" y="874670"/>
                </a:lnTo>
                <a:lnTo>
                  <a:pt x="103014" y="896053"/>
                </a:lnTo>
                <a:lnTo>
                  <a:pt x="150622" y="903731"/>
                </a:lnTo>
                <a:lnTo>
                  <a:pt x="1685798" y="903731"/>
                </a:lnTo>
                <a:lnTo>
                  <a:pt x="1733405" y="896053"/>
                </a:lnTo>
                <a:lnTo>
                  <a:pt x="1774752" y="874670"/>
                </a:lnTo>
                <a:lnTo>
                  <a:pt x="1807358" y="842064"/>
                </a:lnTo>
                <a:lnTo>
                  <a:pt x="1828741" y="800717"/>
                </a:lnTo>
                <a:lnTo>
                  <a:pt x="1836420" y="753109"/>
                </a:lnTo>
                <a:lnTo>
                  <a:pt x="1836420" y="150621"/>
                </a:lnTo>
                <a:lnTo>
                  <a:pt x="1828741" y="103014"/>
                </a:lnTo>
                <a:lnTo>
                  <a:pt x="1807358" y="61667"/>
                </a:lnTo>
                <a:lnTo>
                  <a:pt x="1774752" y="29061"/>
                </a:lnTo>
                <a:lnTo>
                  <a:pt x="1733405" y="7678"/>
                </a:lnTo>
                <a:lnTo>
                  <a:pt x="1685798" y="0"/>
                </a:lnTo>
                <a:close/>
              </a:path>
            </a:pathLst>
          </a:custGeom>
          <a:solidFill>
            <a:srgbClr val="4374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240017" y="4298441"/>
            <a:ext cx="1836420" cy="904240"/>
          </a:xfrm>
          <a:custGeom>
            <a:avLst/>
            <a:gdLst/>
            <a:ahLst/>
            <a:cxnLst/>
            <a:rect l="l" t="t" r="r" b="b"/>
            <a:pathLst>
              <a:path w="1836420" h="904239">
                <a:moveTo>
                  <a:pt x="0" y="150621"/>
                </a:moveTo>
                <a:lnTo>
                  <a:pt x="7678" y="103014"/>
                </a:lnTo>
                <a:lnTo>
                  <a:pt x="29061" y="61667"/>
                </a:lnTo>
                <a:lnTo>
                  <a:pt x="61667" y="29061"/>
                </a:lnTo>
                <a:lnTo>
                  <a:pt x="103014" y="7678"/>
                </a:lnTo>
                <a:lnTo>
                  <a:pt x="150622" y="0"/>
                </a:lnTo>
                <a:lnTo>
                  <a:pt x="1685798" y="0"/>
                </a:lnTo>
                <a:lnTo>
                  <a:pt x="1733405" y="7678"/>
                </a:lnTo>
                <a:lnTo>
                  <a:pt x="1774752" y="29061"/>
                </a:lnTo>
                <a:lnTo>
                  <a:pt x="1807358" y="61667"/>
                </a:lnTo>
                <a:lnTo>
                  <a:pt x="1828741" y="103014"/>
                </a:lnTo>
                <a:lnTo>
                  <a:pt x="1836420" y="150621"/>
                </a:lnTo>
                <a:lnTo>
                  <a:pt x="1836420" y="753109"/>
                </a:lnTo>
                <a:lnTo>
                  <a:pt x="1828741" y="800717"/>
                </a:lnTo>
                <a:lnTo>
                  <a:pt x="1807358" y="842064"/>
                </a:lnTo>
                <a:lnTo>
                  <a:pt x="1774752" y="874670"/>
                </a:lnTo>
                <a:lnTo>
                  <a:pt x="1733405" y="896053"/>
                </a:lnTo>
                <a:lnTo>
                  <a:pt x="1685798" y="903731"/>
                </a:lnTo>
                <a:lnTo>
                  <a:pt x="150622" y="903731"/>
                </a:lnTo>
                <a:lnTo>
                  <a:pt x="103014" y="896053"/>
                </a:lnTo>
                <a:lnTo>
                  <a:pt x="61667" y="874670"/>
                </a:lnTo>
                <a:lnTo>
                  <a:pt x="29061" y="842064"/>
                </a:lnTo>
                <a:lnTo>
                  <a:pt x="7678" y="800717"/>
                </a:lnTo>
                <a:lnTo>
                  <a:pt x="0" y="753109"/>
                </a:lnTo>
                <a:lnTo>
                  <a:pt x="0" y="15062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343903" y="4459985"/>
            <a:ext cx="1626235" cy="5283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5600" marR="5080" indent="-342900">
              <a:lnSpc>
                <a:spcPts val="1860"/>
              </a:lnSpc>
              <a:spcBef>
                <a:spcPts val="410"/>
              </a:spcBef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Angsuran PPh</a:t>
            </a:r>
            <a:r>
              <a:rPr sz="18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25  per</a:t>
            </a:r>
            <a:r>
              <a:rPr sz="1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tahun.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47615" y="4457522"/>
            <a:ext cx="938530" cy="53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ts val="2030"/>
              </a:lnSpc>
              <a:spcBef>
                <a:spcPts val="100"/>
              </a:spcBef>
              <a:buFont typeface="Trebuchet MS" panose="020B0603020202020204"/>
              <a:buChar char="•"/>
              <a:tabLst>
                <a:tab pos="185420" algn="l"/>
              </a:tabLst>
            </a:pPr>
            <a:r>
              <a:rPr sz="1800" spc="-75" dirty="0">
                <a:latin typeface="Georgia" panose="02040502050405020303"/>
                <a:cs typeface="Georgia" panose="02040502050405020303"/>
              </a:rPr>
              <a:t>Sama</a:t>
            </a:r>
            <a:endParaRPr sz="1800">
              <a:latin typeface="Georgia" panose="02040502050405020303"/>
              <a:cs typeface="Georgia" panose="02040502050405020303"/>
            </a:endParaRPr>
          </a:p>
          <a:p>
            <a:pPr marL="184785">
              <a:lnSpc>
                <a:spcPts val="2030"/>
              </a:lnSpc>
            </a:pPr>
            <a:r>
              <a:rPr sz="1800" spc="-95" dirty="0">
                <a:latin typeface="Georgia" panose="02040502050405020303"/>
                <a:cs typeface="Georgia" panose="02040502050405020303"/>
              </a:rPr>
              <a:t>D</a:t>
            </a:r>
            <a:r>
              <a:rPr sz="1800" spc="-65" dirty="0">
                <a:latin typeface="Georgia" panose="02040502050405020303"/>
                <a:cs typeface="Georgia" panose="02040502050405020303"/>
              </a:rPr>
              <a:t>e</a:t>
            </a:r>
            <a:r>
              <a:rPr sz="1800" spc="-55" dirty="0">
                <a:latin typeface="Georgia" panose="02040502050405020303"/>
                <a:cs typeface="Georgia" panose="02040502050405020303"/>
              </a:rPr>
              <a:t>n</a:t>
            </a:r>
            <a:r>
              <a:rPr sz="1800" spc="-50" dirty="0">
                <a:latin typeface="Georgia" panose="02040502050405020303"/>
                <a:cs typeface="Georgia" panose="02040502050405020303"/>
              </a:rPr>
              <a:t>gan</a:t>
            </a:r>
            <a:endParaRPr sz="1800"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475220" y="5271515"/>
            <a:ext cx="1955292" cy="10241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479791" y="5414771"/>
            <a:ext cx="2001012" cy="7757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536941" y="5313426"/>
            <a:ext cx="1836420" cy="905510"/>
          </a:xfrm>
          <a:custGeom>
            <a:avLst/>
            <a:gdLst/>
            <a:ahLst/>
            <a:cxnLst/>
            <a:rect l="l" t="t" r="r" b="b"/>
            <a:pathLst>
              <a:path w="1836420" h="905510">
                <a:moveTo>
                  <a:pt x="1685543" y="0"/>
                </a:moveTo>
                <a:lnTo>
                  <a:pt x="150875" y="0"/>
                </a:lnTo>
                <a:lnTo>
                  <a:pt x="103193" y="7693"/>
                </a:lnTo>
                <a:lnTo>
                  <a:pt x="61776" y="29114"/>
                </a:lnTo>
                <a:lnTo>
                  <a:pt x="29114" y="61776"/>
                </a:lnTo>
                <a:lnTo>
                  <a:pt x="7693" y="103193"/>
                </a:lnTo>
                <a:lnTo>
                  <a:pt x="0" y="150876"/>
                </a:lnTo>
                <a:lnTo>
                  <a:pt x="0" y="754354"/>
                </a:lnTo>
                <a:lnTo>
                  <a:pt x="7693" y="802049"/>
                </a:lnTo>
                <a:lnTo>
                  <a:pt x="29114" y="843473"/>
                </a:lnTo>
                <a:lnTo>
                  <a:pt x="61776" y="876139"/>
                </a:lnTo>
                <a:lnTo>
                  <a:pt x="103193" y="897562"/>
                </a:lnTo>
                <a:lnTo>
                  <a:pt x="150875" y="905256"/>
                </a:lnTo>
                <a:lnTo>
                  <a:pt x="1685543" y="905256"/>
                </a:lnTo>
                <a:lnTo>
                  <a:pt x="1733226" y="897562"/>
                </a:lnTo>
                <a:lnTo>
                  <a:pt x="1774643" y="876139"/>
                </a:lnTo>
                <a:lnTo>
                  <a:pt x="1807305" y="843473"/>
                </a:lnTo>
                <a:lnTo>
                  <a:pt x="1828726" y="802049"/>
                </a:lnTo>
                <a:lnTo>
                  <a:pt x="1836419" y="754354"/>
                </a:lnTo>
                <a:lnTo>
                  <a:pt x="1836419" y="150876"/>
                </a:lnTo>
                <a:lnTo>
                  <a:pt x="1828726" y="103193"/>
                </a:lnTo>
                <a:lnTo>
                  <a:pt x="1807305" y="61776"/>
                </a:lnTo>
                <a:lnTo>
                  <a:pt x="1774643" y="29114"/>
                </a:lnTo>
                <a:lnTo>
                  <a:pt x="1733226" y="7693"/>
                </a:lnTo>
                <a:lnTo>
                  <a:pt x="1685543" y="0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536941" y="5313426"/>
            <a:ext cx="1836420" cy="905510"/>
          </a:xfrm>
          <a:custGeom>
            <a:avLst/>
            <a:gdLst/>
            <a:ahLst/>
            <a:cxnLst/>
            <a:rect l="l" t="t" r="r" b="b"/>
            <a:pathLst>
              <a:path w="1836420" h="905510">
                <a:moveTo>
                  <a:pt x="0" y="150876"/>
                </a:moveTo>
                <a:lnTo>
                  <a:pt x="7693" y="103193"/>
                </a:lnTo>
                <a:lnTo>
                  <a:pt x="29114" y="61776"/>
                </a:lnTo>
                <a:lnTo>
                  <a:pt x="61776" y="29114"/>
                </a:lnTo>
                <a:lnTo>
                  <a:pt x="103193" y="7693"/>
                </a:lnTo>
                <a:lnTo>
                  <a:pt x="150875" y="0"/>
                </a:lnTo>
                <a:lnTo>
                  <a:pt x="1685543" y="0"/>
                </a:lnTo>
                <a:lnTo>
                  <a:pt x="1733226" y="7693"/>
                </a:lnTo>
                <a:lnTo>
                  <a:pt x="1774643" y="29114"/>
                </a:lnTo>
                <a:lnTo>
                  <a:pt x="1807305" y="61776"/>
                </a:lnTo>
                <a:lnTo>
                  <a:pt x="1828726" y="103193"/>
                </a:lnTo>
                <a:lnTo>
                  <a:pt x="1836419" y="150876"/>
                </a:lnTo>
                <a:lnTo>
                  <a:pt x="1836419" y="754354"/>
                </a:lnTo>
                <a:lnTo>
                  <a:pt x="1828726" y="802049"/>
                </a:lnTo>
                <a:lnTo>
                  <a:pt x="1807305" y="843473"/>
                </a:lnTo>
                <a:lnTo>
                  <a:pt x="1774643" y="876139"/>
                </a:lnTo>
                <a:lnTo>
                  <a:pt x="1733226" y="897562"/>
                </a:lnTo>
                <a:lnTo>
                  <a:pt x="1685543" y="905256"/>
                </a:lnTo>
                <a:lnTo>
                  <a:pt x="150875" y="905256"/>
                </a:lnTo>
                <a:lnTo>
                  <a:pt x="103193" y="897562"/>
                </a:lnTo>
                <a:lnTo>
                  <a:pt x="61776" y="876139"/>
                </a:lnTo>
                <a:lnTo>
                  <a:pt x="29114" y="843473"/>
                </a:lnTo>
                <a:lnTo>
                  <a:pt x="7693" y="802049"/>
                </a:lnTo>
                <a:lnTo>
                  <a:pt x="0" y="754354"/>
                </a:lnTo>
                <a:lnTo>
                  <a:pt x="0" y="150876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7641082" y="5475833"/>
            <a:ext cx="1626235" cy="5283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5600" marR="5080" indent="-342900">
              <a:lnSpc>
                <a:spcPts val="1860"/>
              </a:lnSpc>
              <a:spcBef>
                <a:spcPts val="410"/>
              </a:spcBef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Angsuran PPh</a:t>
            </a:r>
            <a:r>
              <a:rPr sz="18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25  per</a:t>
            </a:r>
            <a:r>
              <a:rPr sz="1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bulan.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40602" y="5594400"/>
            <a:ext cx="112966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00"/>
              </a:spcBef>
              <a:buFont typeface="Trebuchet MS" panose="020B0603020202020204"/>
              <a:buChar char="•"/>
              <a:tabLst>
                <a:tab pos="185420" algn="l"/>
              </a:tabLst>
            </a:pPr>
            <a:r>
              <a:rPr sz="1800" spc="-50" dirty="0">
                <a:latin typeface="Georgia" panose="02040502050405020303"/>
                <a:cs typeface="Georgia" panose="02040502050405020303"/>
              </a:rPr>
              <a:t>Dibagi</a:t>
            </a:r>
            <a:r>
              <a:rPr sz="1800" spc="-114" dirty="0">
                <a:latin typeface="Georgia" panose="02040502050405020303"/>
                <a:cs typeface="Georgia" panose="02040502050405020303"/>
              </a:rPr>
              <a:t> </a:t>
            </a:r>
            <a:r>
              <a:rPr sz="1800" spc="105" dirty="0">
                <a:latin typeface="Georgia" panose="02040502050405020303"/>
                <a:cs typeface="Georgia" panose="02040502050405020303"/>
              </a:rPr>
              <a:t>12</a:t>
            </a:r>
            <a:endParaRPr sz="1800">
              <a:latin typeface="Georgia" panose="02040502050405020303"/>
              <a:cs typeface="Georgia" panose="02040502050405020303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428244"/>
            <a:ext cx="7176770" cy="1066800"/>
          </a:xfrm>
          <a:custGeom>
            <a:avLst/>
            <a:gdLst/>
            <a:ahLst/>
            <a:cxnLst/>
            <a:rect l="l" t="t" r="r" b="b"/>
            <a:pathLst>
              <a:path w="7176770" h="1066800">
                <a:moveTo>
                  <a:pt x="0" y="1066800"/>
                </a:moveTo>
                <a:lnTo>
                  <a:pt x="7176516" y="1066800"/>
                </a:lnTo>
                <a:lnTo>
                  <a:pt x="7176516" y="0"/>
                </a:ln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1535" y="487807"/>
            <a:ext cx="5965825" cy="936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2000" b="0" spc="45" dirty="0">
                <a:latin typeface="Arial" panose="020B0604020202020204"/>
                <a:cs typeface="Arial" panose="020B0604020202020204"/>
              </a:rPr>
              <a:t>PENGHITUNGAN </a:t>
            </a:r>
            <a:r>
              <a:rPr sz="2000" b="0" spc="15" dirty="0">
                <a:latin typeface="Arial" panose="020B0604020202020204"/>
                <a:cs typeface="Arial" panose="020B0604020202020204"/>
              </a:rPr>
              <a:t>BESARNYA </a:t>
            </a:r>
            <a:r>
              <a:rPr sz="2000" b="0" spc="55" dirty="0">
                <a:latin typeface="Arial" panose="020B0604020202020204"/>
                <a:cs typeface="Arial" panose="020B0604020202020204"/>
              </a:rPr>
              <a:t>ANGSURAN</a:t>
            </a:r>
            <a:r>
              <a:rPr sz="2000" b="0" spc="-24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0" spc="-5" dirty="0">
                <a:latin typeface="Arial" panose="020B0604020202020204"/>
                <a:cs typeface="Arial" panose="020B0604020202020204"/>
              </a:rPr>
              <a:t>YANG  </a:t>
            </a:r>
            <a:r>
              <a:rPr sz="2000" b="0" spc="40" dirty="0">
                <a:latin typeface="Arial" panose="020B0604020202020204"/>
                <a:cs typeface="Arial" panose="020B0604020202020204"/>
              </a:rPr>
              <a:t>HARUS </a:t>
            </a:r>
            <a:r>
              <a:rPr sz="2000" b="0" dirty="0">
                <a:latin typeface="Arial" panose="020B0604020202020204"/>
                <a:cs typeface="Arial" panose="020B0604020202020204"/>
              </a:rPr>
              <a:t>DIBAYAR </a:t>
            </a:r>
            <a:r>
              <a:rPr sz="2000" b="0" spc="-5" dirty="0">
                <a:latin typeface="Arial" panose="020B0604020202020204"/>
                <a:cs typeface="Arial" panose="020B0604020202020204"/>
              </a:rPr>
              <a:t>WP </a:t>
            </a:r>
            <a:r>
              <a:rPr sz="2000" b="0" spc="35" dirty="0">
                <a:latin typeface="Arial" panose="020B0604020202020204"/>
                <a:cs typeface="Arial" panose="020B0604020202020204"/>
              </a:rPr>
              <a:t>SENDIRI</a:t>
            </a:r>
            <a:r>
              <a:rPr sz="2000" b="0" spc="-33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0" spc="45" dirty="0">
                <a:latin typeface="Arial" panose="020B0604020202020204"/>
                <a:cs typeface="Arial" panose="020B0604020202020204"/>
              </a:rPr>
              <a:t>DALAM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R="53975" algn="ctr">
              <a:lnSpc>
                <a:spcPct val="100000"/>
              </a:lnSpc>
            </a:pPr>
            <a:r>
              <a:rPr sz="2000" b="0" spc="45" dirty="0">
                <a:latin typeface="Arial" panose="020B0604020202020204"/>
                <a:cs typeface="Arial" panose="020B0604020202020204"/>
              </a:rPr>
              <a:t>TAHUN</a:t>
            </a:r>
            <a:r>
              <a:rPr sz="2000" b="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0" spc="65" dirty="0">
                <a:latin typeface="Arial" panose="020B0604020202020204"/>
                <a:cs typeface="Arial" panose="020B0604020202020204"/>
              </a:rPr>
              <a:t>BERJALAN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81200" y="1650492"/>
            <a:ext cx="8153400" cy="5055235"/>
          </a:xfrm>
          <a:custGeom>
            <a:avLst/>
            <a:gdLst/>
            <a:ahLst/>
            <a:cxnLst/>
            <a:rect l="l" t="t" r="r" b="b"/>
            <a:pathLst>
              <a:path w="8153400" h="5055234">
                <a:moveTo>
                  <a:pt x="0" y="5055108"/>
                </a:moveTo>
                <a:lnTo>
                  <a:pt x="8153400" y="5055108"/>
                </a:lnTo>
                <a:lnTo>
                  <a:pt x="8153400" y="0"/>
                </a:lnTo>
                <a:lnTo>
                  <a:pt x="0" y="0"/>
                </a:lnTo>
                <a:lnTo>
                  <a:pt x="0" y="5055108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81200" y="1650492"/>
            <a:ext cx="8153400" cy="5055235"/>
          </a:xfrm>
          <a:custGeom>
            <a:avLst/>
            <a:gdLst/>
            <a:ahLst/>
            <a:cxnLst/>
            <a:rect l="l" t="t" r="r" b="b"/>
            <a:pathLst>
              <a:path w="8153400" h="5055234">
                <a:moveTo>
                  <a:pt x="0" y="5055108"/>
                </a:moveTo>
                <a:lnTo>
                  <a:pt x="8153400" y="5055108"/>
                </a:lnTo>
                <a:lnTo>
                  <a:pt x="8153400" y="0"/>
                </a:lnTo>
                <a:lnTo>
                  <a:pt x="0" y="0"/>
                </a:lnTo>
                <a:lnTo>
                  <a:pt x="0" y="5055108"/>
                </a:lnTo>
                <a:close/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461629" y="2078228"/>
            <a:ext cx="142303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4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50.000.000.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9940" y="1803908"/>
            <a:ext cx="421957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35" dirty="0">
                <a:latin typeface="Arial" panose="020B0604020202020204"/>
                <a:cs typeface="Arial" panose="020B0604020202020204"/>
              </a:rPr>
              <a:t>CONTOH </a:t>
            </a:r>
            <a:r>
              <a:rPr sz="1800" spc="-90" dirty="0">
                <a:latin typeface="Arial" panose="020B0604020202020204"/>
                <a:cs typeface="Arial" panose="020B0604020202020204"/>
              </a:rPr>
              <a:t>1</a:t>
            </a:r>
            <a:r>
              <a:rPr sz="1800" spc="-22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: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69545" marR="5080" indent="-157480">
              <a:lnSpc>
                <a:spcPct val="100000"/>
              </a:lnSpc>
            </a:pPr>
            <a:r>
              <a:rPr sz="1800" spc="-210" dirty="0">
                <a:latin typeface="Arial" panose="020B0604020202020204"/>
                <a:cs typeface="Arial" panose="020B0604020202020204"/>
              </a:rPr>
              <a:t>PPh </a:t>
            </a:r>
            <a:r>
              <a:rPr sz="1800" spc="-250" dirty="0">
                <a:latin typeface="Arial" panose="020B0604020202020204"/>
                <a:cs typeface="Arial" panose="020B0604020202020204"/>
              </a:rPr>
              <a:t>TERUTANG </a:t>
            </a:r>
            <a:r>
              <a:rPr sz="1800" spc="-195" dirty="0">
                <a:latin typeface="Arial" panose="020B0604020202020204"/>
                <a:cs typeface="Arial" panose="020B0604020202020204"/>
              </a:rPr>
              <a:t>CFM </a:t>
            </a:r>
            <a:r>
              <a:rPr sz="1800" spc="-300" dirty="0">
                <a:latin typeface="Arial" panose="020B0604020202020204"/>
                <a:cs typeface="Arial" panose="020B0604020202020204"/>
              </a:rPr>
              <a:t>SPT </a:t>
            </a:r>
            <a:r>
              <a:rPr sz="1800" spc="-185" dirty="0">
                <a:latin typeface="Arial" panose="020B0604020202020204"/>
                <a:cs typeface="Arial" panose="020B0604020202020204"/>
              </a:rPr>
              <a:t>TAHUNAN </a:t>
            </a:r>
            <a:r>
              <a:rPr sz="1800" spc="-204" dirty="0">
                <a:latin typeface="Arial" panose="020B0604020202020204"/>
                <a:cs typeface="Arial" panose="020B0604020202020204"/>
              </a:rPr>
              <a:t>PPh </a:t>
            </a:r>
            <a:r>
              <a:rPr sz="1800" spc="-90" dirty="0">
                <a:latin typeface="Arial" panose="020B0604020202020204"/>
                <a:cs typeface="Arial" panose="020B0604020202020204"/>
              </a:rPr>
              <a:t>2012  </a:t>
            </a:r>
            <a:r>
              <a:rPr sz="1800" spc="-185" dirty="0">
                <a:latin typeface="Arial" panose="020B0604020202020204"/>
                <a:cs typeface="Arial" panose="020B0604020202020204"/>
              </a:rPr>
              <a:t>DIKURANGI</a:t>
            </a:r>
            <a:r>
              <a:rPr sz="1800" spc="-11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: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800" spc="-165" dirty="0">
                <a:latin typeface="Arial" panose="020B0604020202020204"/>
                <a:cs typeface="Arial" panose="020B0604020202020204"/>
              </a:rPr>
              <a:t>a.PPh </a:t>
            </a:r>
            <a:r>
              <a:rPr sz="1800" spc="-330" dirty="0">
                <a:latin typeface="Arial" panose="020B0604020202020204"/>
                <a:cs typeface="Arial" panose="020B0604020202020204"/>
              </a:rPr>
              <a:t>YG </a:t>
            </a:r>
            <a:r>
              <a:rPr sz="1800" spc="-215" dirty="0">
                <a:latin typeface="Arial" panose="020B0604020202020204"/>
                <a:cs typeface="Arial" panose="020B0604020202020204"/>
              </a:rPr>
              <a:t>DIPOTONG </a:t>
            </a:r>
            <a:r>
              <a:rPr sz="1800" spc="-210" dirty="0">
                <a:latin typeface="Arial" panose="020B0604020202020204"/>
                <a:cs typeface="Arial" panose="020B0604020202020204"/>
              </a:rPr>
              <a:t>PEMBERI</a:t>
            </a:r>
            <a:r>
              <a:rPr sz="1800" spc="-30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290" dirty="0">
                <a:latin typeface="Arial" panose="020B0604020202020204"/>
                <a:cs typeface="Arial" panose="020B0604020202020204"/>
              </a:rPr>
              <a:t>KERJA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8175" y="2900883"/>
            <a:ext cx="149352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5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14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15.000.000.-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18175" y="3450082"/>
            <a:ext cx="149352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6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75" dirty="0">
                <a:latin typeface="Arial" panose="020B0604020202020204"/>
                <a:cs typeface="Arial" panose="020B0604020202020204"/>
              </a:rPr>
              <a:t>10.000.000.-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18175" y="3998721"/>
            <a:ext cx="142938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6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75" dirty="0">
                <a:latin typeface="Arial" panose="020B0604020202020204"/>
                <a:cs typeface="Arial" panose="020B0604020202020204"/>
              </a:rPr>
              <a:t>2.500.000.-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18175" y="4547057"/>
            <a:ext cx="1429385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195" dirty="0">
                <a:uFill>
                  <a:solidFill>
                    <a:srgbClr val="000000"/>
                  </a:solidFill>
                </a:uFill>
                <a:latin typeface="Arial" panose="020B0604020202020204"/>
                <a:cs typeface="Arial" panose="020B0604020202020204"/>
              </a:rPr>
              <a:t>Rp</a:t>
            </a:r>
            <a:r>
              <a:rPr sz="1800" u="heavy" spc="-50" dirty="0">
                <a:uFill>
                  <a:solidFill>
                    <a:srgbClr val="000000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1800" u="heavy" spc="-75" dirty="0">
                <a:uFill>
                  <a:solidFill>
                    <a:srgbClr val="000000"/>
                  </a:solidFill>
                </a:uFill>
                <a:latin typeface="Arial" panose="020B0604020202020204"/>
                <a:cs typeface="Arial" panose="020B0604020202020204"/>
              </a:rPr>
              <a:t>7.500.000.-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59940" y="2900883"/>
            <a:ext cx="3081020" cy="2228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latin typeface="Arial" panose="020B0604020202020204"/>
                <a:cs typeface="Arial" panose="020B0604020202020204"/>
              </a:rPr>
              <a:t>(PPh </a:t>
            </a:r>
            <a:r>
              <a:rPr sz="1800" spc="-275" dirty="0">
                <a:latin typeface="Arial" panose="020B0604020202020204"/>
                <a:cs typeface="Arial" panose="020B0604020202020204"/>
              </a:rPr>
              <a:t>PASAL</a:t>
            </a:r>
            <a:r>
              <a:rPr sz="1800" spc="-23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21)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220980" marR="5080" indent="-208280">
              <a:lnSpc>
                <a:spcPct val="100000"/>
              </a:lnSpc>
              <a:spcBef>
                <a:spcPts val="5"/>
              </a:spcBef>
              <a:buAutoNum type="alphaLcPeriod" startAt="2"/>
              <a:tabLst>
                <a:tab pos="242570" algn="l"/>
              </a:tabLst>
            </a:pPr>
            <a:r>
              <a:rPr sz="1800" spc="-204" dirty="0">
                <a:latin typeface="Arial" panose="020B0604020202020204"/>
                <a:cs typeface="Arial" panose="020B0604020202020204"/>
              </a:rPr>
              <a:t>PPh </a:t>
            </a:r>
            <a:r>
              <a:rPr sz="1800" spc="-330" dirty="0">
                <a:latin typeface="Arial" panose="020B0604020202020204"/>
                <a:cs typeface="Arial" panose="020B0604020202020204"/>
              </a:rPr>
              <a:t>YG </a:t>
            </a:r>
            <a:r>
              <a:rPr sz="1800" spc="-185" dirty="0">
                <a:latin typeface="Arial" panose="020B0604020202020204"/>
                <a:cs typeface="Arial" panose="020B0604020202020204"/>
              </a:rPr>
              <a:t>DIPUNGUT </a:t>
            </a:r>
            <a:r>
              <a:rPr sz="1800" spc="-190" dirty="0">
                <a:latin typeface="Arial" panose="020B0604020202020204"/>
                <a:cs typeface="Arial" panose="020B0604020202020204"/>
              </a:rPr>
              <a:t>PIHAK </a:t>
            </a:r>
            <a:r>
              <a:rPr sz="1800" spc="-155" dirty="0">
                <a:latin typeface="Arial" panose="020B0604020202020204"/>
                <a:cs typeface="Arial" panose="020B0604020202020204"/>
              </a:rPr>
              <a:t>LAIN  </a:t>
            </a:r>
            <a:r>
              <a:rPr sz="1800" spc="-175" dirty="0">
                <a:latin typeface="Arial" panose="020B0604020202020204"/>
                <a:cs typeface="Arial" panose="020B0604020202020204"/>
              </a:rPr>
              <a:t>(PPh </a:t>
            </a:r>
            <a:r>
              <a:rPr sz="1800" spc="-275" dirty="0">
                <a:latin typeface="Arial" panose="020B0604020202020204"/>
                <a:cs typeface="Arial" panose="020B0604020202020204"/>
              </a:rPr>
              <a:t>PASAL</a:t>
            </a:r>
            <a:r>
              <a:rPr sz="1800" spc="-32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22)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220980" marR="31750" indent="-208280">
              <a:lnSpc>
                <a:spcPct val="100000"/>
              </a:lnSpc>
              <a:buAutoNum type="alphaLcPeriod" startAt="2"/>
              <a:tabLst>
                <a:tab pos="218440" algn="l"/>
              </a:tabLst>
            </a:pPr>
            <a:r>
              <a:rPr sz="1800" spc="-204" dirty="0">
                <a:latin typeface="Arial" panose="020B0604020202020204"/>
                <a:cs typeface="Arial" panose="020B0604020202020204"/>
              </a:rPr>
              <a:t>PPh </a:t>
            </a:r>
            <a:r>
              <a:rPr sz="1800" spc="-330" dirty="0">
                <a:latin typeface="Arial" panose="020B0604020202020204"/>
                <a:cs typeface="Arial" panose="020B0604020202020204"/>
              </a:rPr>
              <a:t>YG </a:t>
            </a:r>
            <a:r>
              <a:rPr sz="1800" spc="-215" dirty="0">
                <a:latin typeface="Arial" panose="020B0604020202020204"/>
                <a:cs typeface="Arial" panose="020B0604020202020204"/>
              </a:rPr>
              <a:t>DIPOTONG </a:t>
            </a:r>
            <a:r>
              <a:rPr sz="1800" spc="-190" dirty="0">
                <a:latin typeface="Arial" panose="020B0604020202020204"/>
                <a:cs typeface="Arial" panose="020B0604020202020204"/>
              </a:rPr>
              <a:t>PIHAK </a:t>
            </a:r>
            <a:r>
              <a:rPr sz="1800" spc="-150" dirty="0">
                <a:latin typeface="Arial" panose="020B0604020202020204"/>
                <a:cs typeface="Arial" panose="020B0604020202020204"/>
              </a:rPr>
              <a:t>LAIN  </a:t>
            </a:r>
            <a:r>
              <a:rPr sz="1800" spc="-55" dirty="0">
                <a:latin typeface="Arial" panose="020B0604020202020204"/>
                <a:cs typeface="Arial" panose="020B0604020202020204"/>
              </a:rPr>
              <a:t>( </a:t>
            </a:r>
            <a:r>
              <a:rPr sz="1800" spc="-210" dirty="0">
                <a:latin typeface="Arial" panose="020B0604020202020204"/>
                <a:cs typeface="Arial" panose="020B0604020202020204"/>
              </a:rPr>
              <a:t>PPh </a:t>
            </a:r>
            <a:r>
              <a:rPr sz="1800" spc="-275" dirty="0">
                <a:latin typeface="Arial" panose="020B0604020202020204"/>
                <a:cs typeface="Arial" panose="020B0604020202020204"/>
              </a:rPr>
              <a:t>PASAL</a:t>
            </a:r>
            <a:r>
              <a:rPr sz="1800" spc="-30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23)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220980" indent="-208280">
              <a:lnSpc>
                <a:spcPct val="100000"/>
              </a:lnSpc>
              <a:buAutoNum type="alphaLcPeriod" startAt="2"/>
              <a:tabLst>
                <a:tab pos="242570" algn="l"/>
              </a:tabLst>
            </a:pPr>
            <a:r>
              <a:rPr sz="1800" spc="-235" dirty="0">
                <a:latin typeface="Arial" panose="020B0604020202020204"/>
                <a:cs typeface="Arial" panose="020B0604020202020204"/>
              </a:rPr>
              <a:t>KREDIT </a:t>
            </a:r>
            <a:r>
              <a:rPr sz="1800" spc="-270" dirty="0">
                <a:latin typeface="Arial" panose="020B0604020202020204"/>
                <a:cs typeface="Arial" panose="020B0604020202020204"/>
              </a:rPr>
              <a:t>PAJAK </a:t>
            </a:r>
            <a:r>
              <a:rPr sz="1800" spc="-240" dirty="0">
                <a:latin typeface="Arial" panose="020B0604020202020204"/>
                <a:cs typeface="Arial" panose="020B0604020202020204"/>
              </a:rPr>
              <a:t>LUAR</a:t>
            </a:r>
            <a:r>
              <a:rPr sz="1800" spc="-29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245" dirty="0">
                <a:latin typeface="Arial" panose="020B0604020202020204"/>
                <a:cs typeface="Arial" panose="020B0604020202020204"/>
              </a:rPr>
              <a:t>NEGERI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69545">
              <a:lnSpc>
                <a:spcPct val="100000"/>
              </a:lnSpc>
            </a:pPr>
            <a:r>
              <a:rPr sz="1800" spc="-170" dirty="0">
                <a:latin typeface="Arial" panose="020B0604020202020204"/>
                <a:cs typeface="Arial" panose="020B0604020202020204"/>
              </a:rPr>
              <a:t>(PPh </a:t>
            </a:r>
            <a:r>
              <a:rPr sz="1800" spc="-275" dirty="0">
                <a:latin typeface="Arial" panose="020B0604020202020204"/>
                <a:cs typeface="Arial" panose="020B0604020202020204"/>
              </a:rPr>
              <a:t>PASAL</a:t>
            </a:r>
            <a:r>
              <a:rPr sz="1800" spc="-23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80" dirty="0">
                <a:latin typeface="Arial" panose="020B0604020202020204"/>
                <a:cs typeface="Arial" panose="020B0604020202020204"/>
              </a:rPr>
              <a:t>24)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169545" marR="949960" indent="-157480">
              <a:lnSpc>
                <a:spcPct val="100000"/>
              </a:lnSpc>
            </a:pPr>
            <a:r>
              <a:rPr sz="1800" spc="-170" dirty="0">
                <a:latin typeface="Arial" panose="020B0604020202020204"/>
                <a:cs typeface="Arial" panose="020B0604020202020204"/>
              </a:rPr>
              <a:t>JUMLAH </a:t>
            </a:r>
            <a:r>
              <a:rPr sz="1800" spc="-235" dirty="0">
                <a:latin typeface="Arial" panose="020B0604020202020204"/>
                <a:cs typeface="Arial" panose="020B0604020202020204"/>
              </a:rPr>
              <a:t>KREDIT </a:t>
            </a:r>
            <a:r>
              <a:rPr sz="1800" spc="-270" dirty="0">
                <a:latin typeface="Arial" panose="020B0604020202020204"/>
                <a:cs typeface="Arial" panose="020B0604020202020204"/>
              </a:rPr>
              <a:t>PAJAK  </a:t>
            </a:r>
            <a:r>
              <a:rPr sz="1800" spc="-229" dirty="0">
                <a:latin typeface="Arial" panose="020B0604020202020204"/>
                <a:cs typeface="Arial" panose="020B0604020202020204"/>
              </a:rPr>
              <a:t>SELISIH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13444" y="4822063"/>
            <a:ext cx="149352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u="heavy" spc="-190" dirty="0">
                <a:uFill>
                  <a:solidFill>
                    <a:srgbClr val="000000"/>
                  </a:solidFill>
                </a:uFill>
                <a:latin typeface="Arial" panose="020B0604020202020204"/>
                <a:cs typeface="Arial" panose="020B0604020202020204"/>
              </a:rPr>
              <a:t>Rp </a:t>
            </a:r>
            <a:r>
              <a:rPr sz="1800" u="heavy" spc="-75" dirty="0">
                <a:uFill>
                  <a:solidFill>
                    <a:srgbClr val="000000"/>
                  </a:solidFill>
                </a:uFill>
                <a:latin typeface="Arial" panose="020B0604020202020204"/>
                <a:cs typeface="Arial" panose="020B0604020202020204"/>
              </a:rPr>
              <a:t>35.000.000.- </a:t>
            </a:r>
            <a:r>
              <a:rPr sz="18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19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7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75" dirty="0">
                <a:latin typeface="Arial" panose="020B0604020202020204"/>
                <a:cs typeface="Arial" panose="020B0604020202020204"/>
              </a:rPr>
              <a:t>15.000.000.-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11755" y="5644997"/>
            <a:ext cx="6861175" cy="56832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75"/>
              </a:spcBef>
            </a:pPr>
            <a:r>
              <a:rPr sz="1800" spc="-275" dirty="0">
                <a:latin typeface="Arial" panose="020B0604020202020204"/>
                <a:cs typeface="Arial" panose="020B0604020202020204"/>
              </a:rPr>
              <a:t>BESARNYA </a:t>
            </a:r>
            <a:r>
              <a:rPr sz="1800" spc="-215" dirty="0">
                <a:latin typeface="Arial" panose="020B0604020202020204"/>
                <a:cs typeface="Arial" panose="020B0604020202020204"/>
              </a:rPr>
              <a:t>ANGSURAN </a:t>
            </a:r>
            <a:r>
              <a:rPr sz="1800" spc="-330" dirty="0">
                <a:latin typeface="Arial" panose="020B0604020202020204"/>
                <a:cs typeface="Arial" panose="020B0604020202020204"/>
              </a:rPr>
              <a:t>YG </a:t>
            </a:r>
            <a:r>
              <a:rPr sz="1800" spc="-240" dirty="0">
                <a:latin typeface="Arial" panose="020B0604020202020204"/>
                <a:cs typeface="Arial" panose="020B0604020202020204"/>
              </a:rPr>
              <a:t>HARUS </a:t>
            </a:r>
            <a:r>
              <a:rPr sz="1800" spc="-245" dirty="0">
                <a:latin typeface="Arial" panose="020B0604020202020204"/>
                <a:cs typeface="Arial" panose="020B0604020202020204"/>
              </a:rPr>
              <a:t>DIBAYAR </a:t>
            </a:r>
            <a:r>
              <a:rPr sz="1800" spc="-215" dirty="0">
                <a:latin typeface="Arial" panose="020B0604020202020204"/>
                <a:cs typeface="Arial" panose="020B0604020202020204"/>
              </a:rPr>
              <a:t>SENDIRI </a:t>
            </a:r>
            <a:r>
              <a:rPr sz="1800" spc="-240" dirty="0">
                <a:latin typeface="Arial" panose="020B0604020202020204"/>
                <a:cs typeface="Arial" panose="020B0604020202020204"/>
              </a:rPr>
              <a:t>SETIAP </a:t>
            </a:r>
            <a:r>
              <a:rPr sz="1800" spc="-185" dirty="0">
                <a:latin typeface="Arial" panose="020B0604020202020204"/>
                <a:cs typeface="Arial" panose="020B0604020202020204"/>
              </a:rPr>
              <a:t>BULAN </a:t>
            </a:r>
            <a:r>
              <a:rPr sz="1800" spc="-190" dirty="0">
                <a:latin typeface="Arial" panose="020B0604020202020204"/>
                <a:cs typeface="Arial" panose="020B0604020202020204"/>
              </a:rPr>
              <a:t>UNTUK  </a:t>
            </a:r>
            <a:r>
              <a:rPr sz="1800" spc="-200" dirty="0">
                <a:latin typeface="Arial" panose="020B0604020202020204"/>
                <a:cs typeface="Arial" panose="020B0604020202020204"/>
              </a:rPr>
              <a:t>TAHUN </a:t>
            </a:r>
            <a:r>
              <a:rPr sz="1800" spc="-90" dirty="0">
                <a:latin typeface="Arial" panose="020B0604020202020204"/>
                <a:cs typeface="Arial" panose="020B0604020202020204"/>
              </a:rPr>
              <a:t>2013 adalah </a:t>
            </a:r>
            <a:r>
              <a:rPr sz="1800" spc="-155" dirty="0">
                <a:latin typeface="Arial" panose="020B0604020202020204"/>
                <a:cs typeface="Arial" panose="020B0604020202020204"/>
              </a:rPr>
              <a:t>(Rp </a:t>
            </a:r>
            <a:r>
              <a:rPr sz="1800" spc="-85" dirty="0">
                <a:latin typeface="Arial" panose="020B0604020202020204"/>
                <a:cs typeface="Arial" panose="020B0604020202020204"/>
              </a:rPr>
              <a:t>15.000.000 </a:t>
            </a:r>
            <a:r>
              <a:rPr sz="1800" spc="-20" dirty="0">
                <a:latin typeface="Arial" panose="020B0604020202020204"/>
                <a:cs typeface="Arial" panose="020B0604020202020204"/>
              </a:rPr>
              <a:t>: </a:t>
            </a:r>
            <a:r>
              <a:rPr sz="1800" spc="-90" dirty="0">
                <a:latin typeface="Arial" panose="020B0604020202020204"/>
                <a:cs typeface="Arial" panose="020B0604020202020204"/>
              </a:rPr>
              <a:t>12 </a:t>
            </a:r>
            <a:r>
              <a:rPr sz="1800" spc="-155" dirty="0">
                <a:latin typeface="Arial" panose="020B0604020202020204"/>
                <a:cs typeface="Arial" panose="020B0604020202020204"/>
              </a:rPr>
              <a:t>= </a:t>
            </a:r>
            <a:r>
              <a:rPr sz="1800" spc="-190" dirty="0">
                <a:latin typeface="Arial" panose="020B0604020202020204"/>
                <a:cs typeface="Arial" panose="020B0604020202020204"/>
              </a:rPr>
              <a:t>Rp</a:t>
            </a:r>
            <a:r>
              <a:rPr sz="1800" spc="-18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75" dirty="0">
                <a:latin typeface="Arial" panose="020B0604020202020204"/>
                <a:cs typeface="Arial" panose="020B0604020202020204"/>
              </a:rPr>
              <a:t>1.250.000.-)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962" y="273558"/>
            <a:ext cx="8305800" cy="1866900"/>
          </a:xfrm>
          <a:custGeom>
            <a:avLst/>
            <a:gdLst/>
            <a:ahLst/>
            <a:cxnLst/>
            <a:rect l="l" t="t" r="r" b="b"/>
            <a:pathLst>
              <a:path w="8305800" h="1866900">
                <a:moveTo>
                  <a:pt x="7994650" y="0"/>
                </a:moveTo>
                <a:lnTo>
                  <a:pt x="311162" y="0"/>
                </a:lnTo>
                <a:lnTo>
                  <a:pt x="265180" y="3373"/>
                </a:lnTo>
                <a:lnTo>
                  <a:pt x="221292" y="13174"/>
                </a:lnTo>
                <a:lnTo>
                  <a:pt x="179981" y="28921"/>
                </a:lnTo>
                <a:lnTo>
                  <a:pt x="141728" y="50131"/>
                </a:lnTo>
                <a:lnTo>
                  <a:pt x="107014" y="76324"/>
                </a:lnTo>
                <a:lnTo>
                  <a:pt x="76320" y="107017"/>
                </a:lnTo>
                <a:lnTo>
                  <a:pt x="50128" y="141731"/>
                </a:lnTo>
                <a:lnTo>
                  <a:pt x="28919" y="179982"/>
                </a:lnTo>
                <a:lnTo>
                  <a:pt x="13173" y="221290"/>
                </a:lnTo>
                <a:lnTo>
                  <a:pt x="3373" y="265173"/>
                </a:lnTo>
                <a:lnTo>
                  <a:pt x="0" y="311150"/>
                </a:lnTo>
                <a:lnTo>
                  <a:pt x="0" y="1555750"/>
                </a:lnTo>
                <a:lnTo>
                  <a:pt x="3373" y="1601726"/>
                </a:lnTo>
                <a:lnTo>
                  <a:pt x="13173" y="1645609"/>
                </a:lnTo>
                <a:lnTo>
                  <a:pt x="28919" y="1686917"/>
                </a:lnTo>
                <a:lnTo>
                  <a:pt x="50128" y="1725168"/>
                </a:lnTo>
                <a:lnTo>
                  <a:pt x="76320" y="1759882"/>
                </a:lnTo>
                <a:lnTo>
                  <a:pt x="107014" y="1790575"/>
                </a:lnTo>
                <a:lnTo>
                  <a:pt x="141728" y="1816768"/>
                </a:lnTo>
                <a:lnTo>
                  <a:pt x="179981" y="1837978"/>
                </a:lnTo>
                <a:lnTo>
                  <a:pt x="221292" y="1853725"/>
                </a:lnTo>
                <a:lnTo>
                  <a:pt x="265180" y="1863526"/>
                </a:lnTo>
                <a:lnTo>
                  <a:pt x="311162" y="1866900"/>
                </a:lnTo>
                <a:lnTo>
                  <a:pt x="7994650" y="1866900"/>
                </a:lnTo>
                <a:lnTo>
                  <a:pt x="8040626" y="1863526"/>
                </a:lnTo>
                <a:lnTo>
                  <a:pt x="8084509" y="1853725"/>
                </a:lnTo>
                <a:lnTo>
                  <a:pt x="8125817" y="1837978"/>
                </a:lnTo>
                <a:lnTo>
                  <a:pt x="8164068" y="1816768"/>
                </a:lnTo>
                <a:lnTo>
                  <a:pt x="8198782" y="1790575"/>
                </a:lnTo>
                <a:lnTo>
                  <a:pt x="8229475" y="1759882"/>
                </a:lnTo>
                <a:lnTo>
                  <a:pt x="8255668" y="1725168"/>
                </a:lnTo>
                <a:lnTo>
                  <a:pt x="8276878" y="1686917"/>
                </a:lnTo>
                <a:lnTo>
                  <a:pt x="8292625" y="1645609"/>
                </a:lnTo>
                <a:lnTo>
                  <a:pt x="8302426" y="1601726"/>
                </a:lnTo>
                <a:lnTo>
                  <a:pt x="8305800" y="1555750"/>
                </a:lnTo>
                <a:lnTo>
                  <a:pt x="8305800" y="311150"/>
                </a:lnTo>
                <a:lnTo>
                  <a:pt x="8302426" y="265173"/>
                </a:lnTo>
                <a:lnTo>
                  <a:pt x="8292625" y="221290"/>
                </a:lnTo>
                <a:lnTo>
                  <a:pt x="8276878" y="179982"/>
                </a:lnTo>
                <a:lnTo>
                  <a:pt x="8255668" y="141731"/>
                </a:lnTo>
                <a:lnTo>
                  <a:pt x="8229475" y="107017"/>
                </a:lnTo>
                <a:lnTo>
                  <a:pt x="8198782" y="76324"/>
                </a:lnTo>
                <a:lnTo>
                  <a:pt x="8164068" y="50131"/>
                </a:lnTo>
                <a:lnTo>
                  <a:pt x="8125817" y="28921"/>
                </a:lnTo>
                <a:lnTo>
                  <a:pt x="8084509" y="13174"/>
                </a:lnTo>
                <a:lnTo>
                  <a:pt x="8040626" y="3373"/>
                </a:lnTo>
                <a:lnTo>
                  <a:pt x="7994650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81962" y="273558"/>
            <a:ext cx="8305800" cy="1866900"/>
          </a:xfrm>
          <a:custGeom>
            <a:avLst/>
            <a:gdLst/>
            <a:ahLst/>
            <a:cxnLst/>
            <a:rect l="l" t="t" r="r" b="b"/>
            <a:pathLst>
              <a:path w="8305800" h="1866900">
                <a:moveTo>
                  <a:pt x="0" y="311150"/>
                </a:moveTo>
                <a:lnTo>
                  <a:pt x="3373" y="265173"/>
                </a:lnTo>
                <a:lnTo>
                  <a:pt x="13173" y="221290"/>
                </a:lnTo>
                <a:lnTo>
                  <a:pt x="28919" y="179982"/>
                </a:lnTo>
                <a:lnTo>
                  <a:pt x="50128" y="141731"/>
                </a:lnTo>
                <a:lnTo>
                  <a:pt x="76320" y="107017"/>
                </a:lnTo>
                <a:lnTo>
                  <a:pt x="107014" y="76324"/>
                </a:lnTo>
                <a:lnTo>
                  <a:pt x="141728" y="50131"/>
                </a:lnTo>
                <a:lnTo>
                  <a:pt x="179981" y="28921"/>
                </a:lnTo>
                <a:lnTo>
                  <a:pt x="221292" y="13174"/>
                </a:lnTo>
                <a:lnTo>
                  <a:pt x="265180" y="3373"/>
                </a:lnTo>
                <a:lnTo>
                  <a:pt x="311162" y="0"/>
                </a:lnTo>
                <a:lnTo>
                  <a:pt x="7994650" y="0"/>
                </a:lnTo>
                <a:lnTo>
                  <a:pt x="8040626" y="3373"/>
                </a:lnTo>
                <a:lnTo>
                  <a:pt x="8084509" y="13174"/>
                </a:lnTo>
                <a:lnTo>
                  <a:pt x="8125817" y="28921"/>
                </a:lnTo>
                <a:lnTo>
                  <a:pt x="8164068" y="50131"/>
                </a:lnTo>
                <a:lnTo>
                  <a:pt x="8198782" y="76324"/>
                </a:lnTo>
                <a:lnTo>
                  <a:pt x="8229475" y="107017"/>
                </a:lnTo>
                <a:lnTo>
                  <a:pt x="8255668" y="141731"/>
                </a:lnTo>
                <a:lnTo>
                  <a:pt x="8276878" y="179982"/>
                </a:lnTo>
                <a:lnTo>
                  <a:pt x="8292625" y="221290"/>
                </a:lnTo>
                <a:lnTo>
                  <a:pt x="8302426" y="265173"/>
                </a:lnTo>
                <a:lnTo>
                  <a:pt x="8305800" y="311150"/>
                </a:lnTo>
                <a:lnTo>
                  <a:pt x="8305800" y="1555750"/>
                </a:lnTo>
                <a:lnTo>
                  <a:pt x="8302426" y="1601726"/>
                </a:lnTo>
                <a:lnTo>
                  <a:pt x="8292625" y="1645609"/>
                </a:lnTo>
                <a:lnTo>
                  <a:pt x="8276878" y="1686917"/>
                </a:lnTo>
                <a:lnTo>
                  <a:pt x="8255668" y="1725168"/>
                </a:lnTo>
                <a:lnTo>
                  <a:pt x="8229475" y="1759882"/>
                </a:lnTo>
                <a:lnTo>
                  <a:pt x="8198782" y="1790575"/>
                </a:lnTo>
                <a:lnTo>
                  <a:pt x="8164068" y="1816768"/>
                </a:lnTo>
                <a:lnTo>
                  <a:pt x="8125817" y="1837978"/>
                </a:lnTo>
                <a:lnTo>
                  <a:pt x="8084509" y="1853725"/>
                </a:lnTo>
                <a:lnTo>
                  <a:pt x="8040626" y="1863526"/>
                </a:lnTo>
                <a:lnTo>
                  <a:pt x="7994650" y="1866900"/>
                </a:lnTo>
                <a:lnTo>
                  <a:pt x="311162" y="1866900"/>
                </a:lnTo>
                <a:lnTo>
                  <a:pt x="265180" y="1863526"/>
                </a:lnTo>
                <a:lnTo>
                  <a:pt x="221292" y="1853725"/>
                </a:lnTo>
                <a:lnTo>
                  <a:pt x="179981" y="1837978"/>
                </a:lnTo>
                <a:lnTo>
                  <a:pt x="141728" y="1816768"/>
                </a:lnTo>
                <a:lnTo>
                  <a:pt x="107014" y="1790575"/>
                </a:lnTo>
                <a:lnTo>
                  <a:pt x="76320" y="1759882"/>
                </a:lnTo>
                <a:lnTo>
                  <a:pt x="50128" y="1725168"/>
                </a:lnTo>
                <a:lnTo>
                  <a:pt x="28919" y="1686917"/>
                </a:lnTo>
                <a:lnTo>
                  <a:pt x="13173" y="1645609"/>
                </a:lnTo>
                <a:lnTo>
                  <a:pt x="3373" y="1601726"/>
                </a:lnTo>
                <a:lnTo>
                  <a:pt x="0" y="1555750"/>
                </a:lnTo>
                <a:lnTo>
                  <a:pt x="0" y="311150"/>
                </a:lnTo>
                <a:close/>
              </a:path>
            </a:pathLst>
          </a:custGeom>
          <a:ln w="25908">
            <a:solidFill>
              <a:srgbClr val="0094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Besarnya PPh Pasal 25 untuk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bulan-bulan sebelum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batas  waktu penyampaian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SPT </a:t>
            </a:r>
            <a:r>
              <a:rPr sz="2400" spc="-35" dirty="0">
                <a:latin typeface="Times New Roman" panose="02020603050405020304"/>
                <a:cs typeface="Times New Roman" panose="02020603050405020304"/>
              </a:rPr>
              <a:t>Tahunan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adalah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sama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dengan  besarnya angsuran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untuk bulan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terakhir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tahun pajak 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lalu.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9561" y="2439161"/>
            <a:ext cx="8458200" cy="405841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29561" y="2439161"/>
            <a:ext cx="8458200" cy="4058920"/>
          </a:xfrm>
          <a:custGeom>
            <a:avLst/>
            <a:gdLst/>
            <a:ahLst/>
            <a:cxnLst/>
            <a:rect l="l" t="t" r="r" b="b"/>
            <a:pathLst>
              <a:path w="8458200" h="4058920">
                <a:moveTo>
                  <a:pt x="0" y="676401"/>
                </a:moveTo>
                <a:lnTo>
                  <a:pt x="1698" y="628103"/>
                </a:lnTo>
                <a:lnTo>
                  <a:pt x="6717" y="580719"/>
                </a:lnTo>
                <a:lnTo>
                  <a:pt x="14941" y="534366"/>
                </a:lnTo>
                <a:lnTo>
                  <a:pt x="26258" y="489157"/>
                </a:lnTo>
                <a:lnTo>
                  <a:pt x="40551" y="445208"/>
                </a:lnTo>
                <a:lnTo>
                  <a:pt x="57707" y="402631"/>
                </a:lnTo>
                <a:lnTo>
                  <a:pt x="77611" y="361544"/>
                </a:lnTo>
                <a:lnTo>
                  <a:pt x="100149" y="322058"/>
                </a:lnTo>
                <a:lnTo>
                  <a:pt x="125206" y="284290"/>
                </a:lnTo>
                <a:lnTo>
                  <a:pt x="152667" y="248354"/>
                </a:lnTo>
                <a:lnTo>
                  <a:pt x="182419" y="214365"/>
                </a:lnTo>
                <a:lnTo>
                  <a:pt x="214347" y="182436"/>
                </a:lnTo>
                <a:lnTo>
                  <a:pt x="248335" y="152682"/>
                </a:lnTo>
                <a:lnTo>
                  <a:pt x="284271" y="125219"/>
                </a:lnTo>
                <a:lnTo>
                  <a:pt x="322039" y="100160"/>
                </a:lnTo>
                <a:lnTo>
                  <a:pt x="361525" y="77621"/>
                </a:lnTo>
                <a:lnTo>
                  <a:pt x="402615" y="57714"/>
                </a:lnTo>
                <a:lnTo>
                  <a:pt x="445193" y="40557"/>
                </a:lnTo>
                <a:lnTo>
                  <a:pt x="489146" y="26262"/>
                </a:lnTo>
                <a:lnTo>
                  <a:pt x="534359" y="14944"/>
                </a:lnTo>
                <a:lnTo>
                  <a:pt x="580718" y="6718"/>
                </a:lnTo>
                <a:lnTo>
                  <a:pt x="628108" y="1698"/>
                </a:lnTo>
                <a:lnTo>
                  <a:pt x="676414" y="0"/>
                </a:lnTo>
                <a:lnTo>
                  <a:pt x="7781798" y="0"/>
                </a:lnTo>
                <a:lnTo>
                  <a:pt x="7830096" y="1698"/>
                </a:lnTo>
                <a:lnTo>
                  <a:pt x="7877480" y="6718"/>
                </a:lnTo>
                <a:lnTo>
                  <a:pt x="7923833" y="14944"/>
                </a:lnTo>
                <a:lnTo>
                  <a:pt x="7969042" y="26262"/>
                </a:lnTo>
                <a:lnTo>
                  <a:pt x="8012991" y="40557"/>
                </a:lnTo>
                <a:lnTo>
                  <a:pt x="8055568" y="57714"/>
                </a:lnTo>
                <a:lnTo>
                  <a:pt x="8096655" y="77621"/>
                </a:lnTo>
                <a:lnTo>
                  <a:pt x="8136141" y="100160"/>
                </a:lnTo>
                <a:lnTo>
                  <a:pt x="8173909" y="125219"/>
                </a:lnTo>
                <a:lnTo>
                  <a:pt x="8209845" y="152682"/>
                </a:lnTo>
                <a:lnTo>
                  <a:pt x="8243834" y="182436"/>
                </a:lnTo>
                <a:lnTo>
                  <a:pt x="8275763" y="214365"/>
                </a:lnTo>
                <a:lnTo>
                  <a:pt x="8305517" y="248354"/>
                </a:lnTo>
                <a:lnTo>
                  <a:pt x="8332980" y="284290"/>
                </a:lnTo>
                <a:lnTo>
                  <a:pt x="8358039" y="322058"/>
                </a:lnTo>
                <a:lnTo>
                  <a:pt x="8380578" y="361544"/>
                </a:lnTo>
                <a:lnTo>
                  <a:pt x="8400485" y="402631"/>
                </a:lnTo>
                <a:lnTo>
                  <a:pt x="8417642" y="445208"/>
                </a:lnTo>
                <a:lnTo>
                  <a:pt x="8431937" y="489157"/>
                </a:lnTo>
                <a:lnTo>
                  <a:pt x="8443255" y="534366"/>
                </a:lnTo>
                <a:lnTo>
                  <a:pt x="8451481" y="580719"/>
                </a:lnTo>
                <a:lnTo>
                  <a:pt x="8456501" y="628103"/>
                </a:lnTo>
                <a:lnTo>
                  <a:pt x="8458200" y="676401"/>
                </a:lnTo>
                <a:lnTo>
                  <a:pt x="8458200" y="3381997"/>
                </a:lnTo>
                <a:lnTo>
                  <a:pt x="8456501" y="3430303"/>
                </a:lnTo>
                <a:lnTo>
                  <a:pt x="8451481" y="3477693"/>
                </a:lnTo>
                <a:lnTo>
                  <a:pt x="8443255" y="3524052"/>
                </a:lnTo>
                <a:lnTo>
                  <a:pt x="8431937" y="3569265"/>
                </a:lnTo>
                <a:lnTo>
                  <a:pt x="8417642" y="3613218"/>
                </a:lnTo>
                <a:lnTo>
                  <a:pt x="8400485" y="3655796"/>
                </a:lnTo>
                <a:lnTo>
                  <a:pt x="8380578" y="3696886"/>
                </a:lnTo>
                <a:lnTo>
                  <a:pt x="8358039" y="3736372"/>
                </a:lnTo>
                <a:lnTo>
                  <a:pt x="8332980" y="3774140"/>
                </a:lnTo>
                <a:lnTo>
                  <a:pt x="8305517" y="3810076"/>
                </a:lnTo>
                <a:lnTo>
                  <a:pt x="8275763" y="3844064"/>
                </a:lnTo>
                <a:lnTo>
                  <a:pt x="8243834" y="3875992"/>
                </a:lnTo>
                <a:lnTo>
                  <a:pt x="8209845" y="3905744"/>
                </a:lnTo>
                <a:lnTo>
                  <a:pt x="8173909" y="3933205"/>
                </a:lnTo>
                <a:lnTo>
                  <a:pt x="8136141" y="3958262"/>
                </a:lnTo>
                <a:lnTo>
                  <a:pt x="8096655" y="3980800"/>
                </a:lnTo>
                <a:lnTo>
                  <a:pt x="8055568" y="4000704"/>
                </a:lnTo>
                <a:lnTo>
                  <a:pt x="8012991" y="4017860"/>
                </a:lnTo>
                <a:lnTo>
                  <a:pt x="7969042" y="4032153"/>
                </a:lnTo>
                <a:lnTo>
                  <a:pt x="7923833" y="4043470"/>
                </a:lnTo>
                <a:lnTo>
                  <a:pt x="7877480" y="4051694"/>
                </a:lnTo>
                <a:lnTo>
                  <a:pt x="7830096" y="4056713"/>
                </a:lnTo>
                <a:lnTo>
                  <a:pt x="7781798" y="4058412"/>
                </a:lnTo>
                <a:lnTo>
                  <a:pt x="676414" y="4058412"/>
                </a:lnTo>
                <a:lnTo>
                  <a:pt x="628108" y="4056713"/>
                </a:lnTo>
                <a:lnTo>
                  <a:pt x="580718" y="4051694"/>
                </a:lnTo>
                <a:lnTo>
                  <a:pt x="534359" y="4043470"/>
                </a:lnTo>
                <a:lnTo>
                  <a:pt x="489146" y="4032153"/>
                </a:lnTo>
                <a:lnTo>
                  <a:pt x="445193" y="4017860"/>
                </a:lnTo>
                <a:lnTo>
                  <a:pt x="402615" y="4000704"/>
                </a:lnTo>
                <a:lnTo>
                  <a:pt x="361525" y="3980800"/>
                </a:lnTo>
                <a:lnTo>
                  <a:pt x="322039" y="3958262"/>
                </a:lnTo>
                <a:lnTo>
                  <a:pt x="284271" y="3933205"/>
                </a:lnTo>
                <a:lnTo>
                  <a:pt x="248335" y="3905744"/>
                </a:lnTo>
                <a:lnTo>
                  <a:pt x="214347" y="3875992"/>
                </a:lnTo>
                <a:lnTo>
                  <a:pt x="182419" y="3844064"/>
                </a:lnTo>
                <a:lnTo>
                  <a:pt x="152667" y="3810076"/>
                </a:lnTo>
                <a:lnTo>
                  <a:pt x="125206" y="3774140"/>
                </a:lnTo>
                <a:lnTo>
                  <a:pt x="100149" y="3736372"/>
                </a:lnTo>
                <a:lnTo>
                  <a:pt x="77611" y="3696886"/>
                </a:lnTo>
                <a:lnTo>
                  <a:pt x="57707" y="3655796"/>
                </a:lnTo>
                <a:lnTo>
                  <a:pt x="40551" y="3613218"/>
                </a:lnTo>
                <a:lnTo>
                  <a:pt x="26258" y="3569265"/>
                </a:lnTo>
                <a:lnTo>
                  <a:pt x="14941" y="3524052"/>
                </a:lnTo>
                <a:lnTo>
                  <a:pt x="6717" y="3477693"/>
                </a:lnTo>
                <a:lnTo>
                  <a:pt x="1698" y="3430303"/>
                </a:lnTo>
                <a:lnTo>
                  <a:pt x="0" y="3381997"/>
                </a:lnTo>
                <a:lnTo>
                  <a:pt x="0" y="676401"/>
                </a:lnTo>
                <a:close/>
              </a:path>
            </a:pathLst>
          </a:custGeom>
          <a:ln w="25908">
            <a:solidFill>
              <a:srgbClr val="0094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59940" y="2391892"/>
            <a:ext cx="7851140" cy="411734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300" b="1" dirty="0">
                <a:latin typeface="Times New Roman" panose="02020603050405020304"/>
                <a:cs typeface="Times New Roman" panose="02020603050405020304"/>
              </a:rPr>
              <a:t>Contoh</a:t>
            </a:r>
            <a:r>
              <a:rPr sz="23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355600" marR="252095" indent="-342900">
              <a:lnSpc>
                <a:spcPct val="100000"/>
              </a:lnSpc>
              <a:spcBef>
                <a:spcPts val="55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300" b="1" dirty="0">
                <a:latin typeface="Times New Roman" panose="02020603050405020304"/>
                <a:cs typeface="Times New Roman" panose="02020603050405020304"/>
              </a:rPr>
              <a:t>Apabila SPT Tahunan PPh tahun 2000 disampaikan</a:t>
            </a:r>
            <a:r>
              <a:rPr sz="2300" b="1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pada  bulan Maret 2001, maka besarnya angsuran PPh yang  harus dibayar </a:t>
            </a:r>
            <a:r>
              <a:rPr sz="2300" b="1" spc="-5" dirty="0">
                <a:latin typeface="Times New Roman" panose="02020603050405020304"/>
                <a:cs typeface="Times New Roman" panose="02020603050405020304"/>
              </a:rPr>
              <a:t>wajib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pajak untuk bulan Januari dan  Februari 2001 adalah sama dengan angsuran bulan  Desember 2000, misalnya sebesar Rp</a:t>
            </a:r>
            <a:r>
              <a:rPr sz="23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1.000.000,00</a:t>
            </a: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00000"/>
              </a:lnSpc>
              <a:spcBef>
                <a:spcPts val="55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300" b="1" dirty="0">
                <a:latin typeface="Times New Roman" panose="02020603050405020304"/>
                <a:cs typeface="Times New Roman" panose="02020603050405020304"/>
              </a:rPr>
              <a:t>Apabila dalam bulan September 2000 diterbitkan Surat  Keputusan pengurangan angsuran PPh menjadi nihil,  sehingga angsuran PPh untuk bulan Oktober s.d.</a:t>
            </a:r>
            <a:r>
              <a:rPr sz="2300" b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Desember  2000 menjadi nihil, maka angsuran PPh untuk bulan  Januari dan Februari 2001 juga</a:t>
            </a:r>
            <a:r>
              <a:rPr sz="23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300" b="1" dirty="0">
                <a:latin typeface="Times New Roman" panose="02020603050405020304"/>
                <a:cs typeface="Times New Roman" panose="02020603050405020304"/>
              </a:rPr>
              <a:t>nihil.</a:t>
            </a:r>
            <a:endParaRPr sz="23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8162" y="761"/>
            <a:ext cx="8305800" cy="1295400"/>
          </a:xfrm>
          <a:custGeom>
            <a:avLst/>
            <a:gdLst/>
            <a:ahLst/>
            <a:cxnLst/>
            <a:rect l="l" t="t" r="r" b="b"/>
            <a:pathLst>
              <a:path w="8305800" h="1295400">
                <a:moveTo>
                  <a:pt x="8089900" y="0"/>
                </a:moveTo>
                <a:lnTo>
                  <a:pt x="215900" y="0"/>
                </a:lnTo>
                <a:lnTo>
                  <a:pt x="166395" y="5701"/>
                </a:lnTo>
                <a:lnTo>
                  <a:pt x="120951" y="21941"/>
                </a:lnTo>
                <a:lnTo>
                  <a:pt x="80864" y="47426"/>
                </a:lnTo>
                <a:lnTo>
                  <a:pt x="47430" y="80859"/>
                </a:lnTo>
                <a:lnTo>
                  <a:pt x="21943" y="120946"/>
                </a:lnTo>
                <a:lnTo>
                  <a:pt x="5701" y="166391"/>
                </a:lnTo>
                <a:lnTo>
                  <a:pt x="0" y="215900"/>
                </a:lnTo>
                <a:lnTo>
                  <a:pt x="0" y="1079500"/>
                </a:lnTo>
                <a:lnTo>
                  <a:pt x="5701" y="1129008"/>
                </a:lnTo>
                <a:lnTo>
                  <a:pt x="21943" y="1174453"/>
                </a:lnTo>
                <a:lnTo>
                  <a:pt x="47430" y="1214540"/>
                </a:lnTo>
                <a:lnTo>
                  <a:pt x="80864" y="1247973"/>
                </a:lnTo>
                <a:lnTo>
                  <a:pt x="120951" y="1273458"/>
                </a:lnTo>
                <a:lnTo>
                  <a:pt x="166395" y="1289698"/>
                </a:lnTo>
                <a:lnTo>
                  <a:pt x="215900" y="1295400"/>
                </a:lnTo>
                <a:lnTo>
                  <a:pt x="8089900" y="1295400"/>
                </a:lnTo>
                <a:lnTo>
                  <a:pt x="8139408" y="1289698"/>
                </a:lnTo>
                <a:lnTo>
                  <a:pt x="8184853" y="1273458"/>
                </a:lnTo>
                <a:lnTo>
                  <a:pt x="8224940" y="1247973"/>
                </a:lnTo>
                <a:lnTo>
                  <a:pt x="8258373" y="1214540"/>
                </a:lnTo>
                <a:lnTo>
                  <a:pt x="8283858" y="1174453"/>
                </a:lnTo>
                <a:lnTo>
                  <a:pt x="8300098" y="1129008"/>
                </a:lnTo>
                <a:lnTo>
                  <a:pt x="8305800" y="1079500"/>
                </a:lnTo>
                <a:lnTo>
                  <a:pt x="8305800" y="215900"/>
                </a:lnTo>
                <a:lnTo>
                  <a:pt x="8300098" y="166391"/>
                </a:lnTo>
                <a:lnTo>
                  <a:pt x="8283858" y="120946"/>
                </a:lnTo>
                <a:lnTo>
                  <a:pt x="8258373" y="80859"/>
                </a:lnTo>
                <a:lnTo>
                  <a:pt x="8224940" y="47426"/>
                </a:lnTo>
                <a:lnTo>
                  <a:pt x="8184853" y="21941"/>
                </a:lnTo>
                <a:lnTo>
                  <a:pt x="8139408" y="5701"/>
                </a:lnTo>
                <a:lnTo>
                  <a:pt x="8089900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58162" y="761"/>
            <a:ext cx="8305800" cy="1295400"/>
          </a:xfrm>
          <a:custGeom>
            <a:avLst/>
            <a:gdLst/>
            <a:ahLst/>
            <a:cxnLst/>
            <a:rect l="l" t="t" r="r" b="b"/>
            <a:pathLst>
              <a:path w="8305800" h="1295400">
                <a:moveTo>
                  <a:pt x="0" y="215900"/>
                </a:moveTo>
                <a:lnTo>
                  <a:pt x="5701" y="166391"/>
                </a:lnTo>
                <a:lnTo>
                  <a:pt x="21943" y="120946"/>
                </a:lnTo>
                <a:lnTo>
                  <a:pt x="47430" y="80859"/>
                </a:lnTo>
                <a:lnTo>
                  <a:pt x="80864" y="47426"/>
                </a:lnTo>
                <a:lnTo>
                  <a:pt x="120951" y="21941"/>
                </a:lnTo>
                <a:lnTo>
                  <a:pt x="166395" y="5701"/>
                </a:lnTo>
                <a:lnTo>
                  <a:pt x="215900" y="0"/>
                </a:lnTo>
                <a:lnTo>
                  <a:pt x="8089900" y="0"/>
                </a:lnTo>
                <a:lnTo>
                  <a:pt x="8139408" y="5701"/>
                </a:lnTo>
                <a:lnTo>
                  <a:pt x="8184853" y="21941"/>
                </a:lnTo>
                <a:lnTo>
                  <a:pt x="8224940" y="47426"/>
                </a:lnTo>
                <a:lnTo>
                  <a:pt x="8258373" y="80859"/>
                </a:lnTo>
                <a:lnTo>
                  <a:pt x="8283858" y="120946"/>
                </a:lnTo>
                <a:lnTo>
                  <a:pt x="8300098" y="166391"/>
                </a:lnTo>
                <a:lnTo>
                  <a:pt x="8305800" y="215900"/>
                </a:lnTo>
                <a:lnTo>
                  <a:pt x="8305800" y="1079500"/>
                </a:lnTo>
                <a:lnTo>
                  <a:pt x="8300098" y="1129008"/>
                </a:lnTo>
                <a:lnTo>
                  <a:pt x="8283858" y="1174453"/>
                </a:lnTo>
                <a:lnTo>
                  <a:pt x="8258373" y="1214540"/>
                </a:lnTo>
                <a:lnTo>
                  <a:pt x="8224940" y="1247973"/>
                </a:lnTo>
                <a:lnTo>
                  <a:pt x="8184853" y="1273458"/>
                </a:lnTo>
                <a:lnTo>
                  <a:pt x="8139408" y="1289698"/>
                </a:lnTo>
                <a:lnTo>
                  <a:pt x="8089900" y="1295400"/>
                </a:lnTo>
                <a:lnTo>
                  <a:pt x="215900" y="1295400"/>
                </a:lnTo>
                <a:lnTo>
                  <a:pt x="166395" y="1289698"/>
                </a:lnTo>
                <a:lnTo>
                  <a:pt x="120951" y="1273458"/>
                </a:lnTo>
                <a:lnTo>
                  <a:pt x="80864" y="1247973"/>
                </a:lnTo>
                <a:lnTo>
                  <a:pt x="47430" y="1214540"/>
                </a:lnTo>
                <a:lnTo>
                  <a:pt x="21943" y="1174453"/>
                </a:lnTo>
                <a:lnTo>
                  <a:pt x="5701" y="1129008"/>
                </a:lnTo>
                <a:lnTo>
                  <a:pt x="0" y="1079500"/>
                </a:lnTo>
                <a:lnTo>
                  <a:pt x="0" y="215900"/>
                </a:lnTo>
                <a:close/>
              </a:path>
            </a:pathLst>
          </a:custGeom>
          <a:ln w="25908">
            <a:solidFill>
              <a:srgbClr val="0094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75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PENGHITUNGAN ANGSURAN PPh 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25</a:t>
            </a:r>
            <a:r>
              <a:rPr sz="2400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5" dirty="0">
                <a:latin typeface="Times New Roman" panose="02020603050405020304"/>
                <a:cs typeface="Times New Roman" panose="02020603050405020304"/>
              </a:rPr>
              <a:t>WAJIB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34950" algn="ctr">
              <a:lnSpc>
                <a:spcPct val="100000"/>
              </a:lnSpc>
              <a:spcBef>
                <a:spcPts val="5"/>
              </a:spcBef>
            </a:pP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ORANG</a:t>
            </a:r>
            <a:r>
              <a:rPr sz="2400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PRIBADI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4761" y="1384553"/>
            <a:ext cx="9144000" cy="547420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24761" y="1384553"/>
            <a:ext cx="9144000" cy="5474335"/>
          </a:xfrm>
          <a:custGeom>
            <a:avLst/>
            <a:gdLst/>
            <a:ahLst/>
            <a:cxnLst/>
            <a:rect l="l" t="t" r="r" b="b"/>
            <a:pathLst>
              <a:path w="9144000" h="5474334">
                <a:moveTo>
                  <a:pt x="0" y="912368"/>
                </a:moveTo>
                <a:lnTo>
                  <a:pt x="1264" y="863908"/>
                </a:lnTo>
                <a:lnTo>
                  <a:pt x="5016" y="816108"/>
                </a:lnTo>
                <a:lnTo>
                  <a:pt x="11192" y="769030"/>
                </a:lnTo>
                <a:lnTo>
                  <a:pt x="19730" y="722738"/>
                </a:lnTo>
                <a:lnTo>
                  <a:pt x="30565" y="677294"/>
                </a:lnTo>
                <a:lnTo>
                  <a:pt x="43636" y="632761"/>
                </a:lnTo>
                <a:lnTo>
                  <a:pt x="58879" y="589203"/>
                </a:lnTo>
                <a:lnTo>
                  <a:pt x="76231" y="546683"/>
                </a:lnTo>
                <a:lnTo>
                  <a:pt x="95628" y="505262"/>
                </a:lnTo>
                <a:lnTo>
                  <a:pt x="117009" y="465006"/>
                </a:lnTo>
                <a:lnTo>
                  <a:pt x="140309" y="425975"/>
                </a:lnTo>
                <a:lnTo>
                  <a:pt x="165466" y="388235"/>
                </a:lnTo>
                <a:lnTo>
                  <a:pt x="192417" y="351847"/>
                </a:lnTo>
                <a:lnTo>
                  <a:pt x="221099" y="316874"/>
                </a:lnTo>
                <a:lnTo>
                  <a:pt x="251448" y="283380"/>
                </a:lnTo>
                <a:lnTo>
                  <a:pt x="283402" y="251428"/>
                </a:lnTo>
                <a:lnTo>
                  <a:pt x="316897" y="221080"/>
                </a:lnTo>
                <a:lnTo>
                  <a:pt x="351871" y="192401"/>
                </a:lnTo>
                <a:lnTo>
                  <a:pt x="388260" y="165452"/>
                </a:lnTo>
                <a:lnTo>
                  <a:pt x="426001" y="140296"/>
                </a:lnTo>
                <a:lnTo>
                  <a:pt x="465032" y="116998"/>
                </a:lnTo>
                <a:lnTo>
                  <a:pt x="505289" y="95619"/>
                </a:lnTo>
                <a:lnTo>
                  <a:pt x="546709" y="76223"/>
                </a:lnTo>
                <a:lnTo>
                  <a:pt x="589230" y="58873"/>
                </a:lnTo>
                <a:lnTo>
                  <a:pt x="632787" y="43631"/>
                </a:lnTo>
                <a:lnTo>
                  <a:pt x="677319" y="30562"/>
                </a:lnTo>
                <a:lnTo>
                  <a:pt x="722761" y="19728"/>
                </a:lnTo>
                <a:lnTo>
                  <a:pt x="769052" y="11191"/>
                </a:lnTo>
                <a:lnTo>
                  <a:pt x="816127" y="5016"/>
                </a:lnTo>
                <a:lnTo>
                  <a:pt x="863924" y="1264"/>
                </a:lnTo>
                <a:lnTo>
                  <a:pt x="912380" y="0"/>
                </a:lnTo>
                <a:lnTo>
                  <a:pt x="8231632" y="0"/>
                </a:lnTo>
                <a:lnTo>
                  <a:pt x="8280091" y="1264"/>
                </a:lnTo>
                <a:lnTo>
                  <a:pt x="8327891" y="5016"/>
                </a:lnTo>
                <a:lnTo>
                  <a:pt x="8374969" y="11191"/>
                </a:lnTo>
                <a:lnTo>
                  <a:pt x="8421261" y="19728"/>
                </a:lnTo>
                <a:lnTo>
                  <a:pt x="8466705" y="30562"/>
                </a:lnTo>
                <a:lnTo>
                  <a:pt x="8511238" y="43631"/>
                </a:lnTo>
                <a:lnTo>
                  <a:pt x="8554796" y="58873"/>
                </a:lnTo>
                <a:lnTo>
                  <a:pt x="8597316" y="76223"/>
                </a:lnTo>
                <a:lnTo>
                  <a:pt x="8638737" y="95619"/>
                </a:lnTo>
                <a:lnTo>
                  <a:pt x="8678993" y="116998"/>
                </a:lnTo>
                <a:lnTo>
                  <a:pt x="8718024" y="140296"/>
                </a:lnTo>
                <a:lnTo>
                  <a:pt x="8755764" y="165452"/>
                </a:lnTo>
                <a:lnTo>
                  <a:pt x="8792152" y="192401"/>
                </a:lnTo>
                <a:lnTo>
                  <a:pt x="8827125" y="221080"/>
                </a:lnTo>
                <a:lnTo>
                  <a:pt x="8860619" y="251428"/>
                </a:lnTo>
                <a:lnTo>
                  <a:pt x="8892571" y="283380"/>
                </a:lnTo>
                <a:lnTo>
                  <a:pt x="8922919" y="316874"/>
                </a:lnTo>
                <a:lnTo>
                  <a:pt x="8951598" y="351847"/>
                </a:lnTo>
                <a:lnTo>
                  <a:pt x="8978547" y="388235"/>
                </a:lnTo>
                <a:lnTo>
                  <a:pt x="9003703" y="425975"/>
                </a:lnTo>
                <a:lnTo>
                  <a:pt x="9027001" y="465006"/>
                </a:lnTo>
                <a:lnTo>
                  <a:pt x="9048380" y="505262"/>
                </a:lnTo>
                <a:lnTo>
                  <a:pt x="9067776" y="546683"/>
                </a:lnTo>
                <a:lnTo>
                  <a:pt x="9085126" y="589203"/>
                </a:lnTo>
                <a:lnTo>
                  <a:pt x="9100368" y="632761"/>
                </a:lnTo>
                <a:lnTo>
                  <a:pt x="9113437" y="677294"/>
                </a:lnTo>
                <a:lnTo>
                  <a:pt x="9124271" y="722738"/>
                </a:lnTo>
                <a:lnTo>
                  <a:pt x="9132808" y="769030"/>
                </a:lnTo>
                <a:lnTo>
                  <a:pt x="9138983" y="816108"/>
                </a:lnTo>
                <a:lnTo>
                  <a:pt x="9142735" y="863908"/>
                </a:lnTo>
                <a:lnTo>
                  <a:pt x="9144000" y="912368"/>
                </a:lnTo>
                <a:lnTo>
                  <a:pt x="9144000" y="4561827"/>
                </a:lnTo>
                <a:lnTo>
                  <a:pt x="9142735" y="4610283"/>
                </a:lnTo>
                <a:lnTo>
                  <a:pt x="9138983" y="4658080"/>
                </a:lnTo>
                <a:lnTo>
                  <a:pt x="9132808" y="4705155"/>
                </a:lnTo>
                <a:lnTo>
                  <a:pt x="9124271" y="4751446"/>
                </a:lnTo>
                <a:lnTo>
                  <a:pt x="9113437" y="4796888"/>
                </a:lnTo>
                <a:lnTo>
                  <a:pt x="9100368" y="4841420"/>
                </a:lnTo>
                <a:lnTo>
                  <a:pt x="9085126" y="4884977"/>
                </a:lnTo>
                <a:lnTo>
                  <a:pt x="9067776" y="4927498"/>
                </a:lnTo>
                <a:lnTo>
                  <a:pt x="9048380" y="4968918"/>
                </a:lnTo>
                <a:lnTo>
                  <a:pt x="9027001" y="5009175"/>
                </a:lnTo>
                <a:lnTo>
                  <a:pt x="9003703" y="5048206"/>
                </a:lnTo>
                <a:lnTo>
                  <a:pt x="8978547" y="5085947"/>
                </a:lnTo>
                <a:lnTo>
                  <a:pt x="8951598" y="5122336"/>
                </a:lnTo>
                <a:lnTo>
                  <a:pt x="8922919" y="5157310"/>
                </a:lnTo>
                <a:lnTo>
                  <a:pt x="8892571" y="5190805"/>
                </a:lnTo>
                <a:lnTo>
                  <a:pt x="8860619" y="5222759"/>
                </a:lnTo>
                <a:lnTo>
                  <a:pt x="8827125" y="5253108"/>
                </a:lnTo>
                <a:lnTo>
                  <a:pt x="8792152" y="5281790"/>
                </a:lnTo>
                <a:lnTo>
                  <a:pt x="8755764" y="5308741"/>
                </a:lnTo>
                <a:lnTo>
                  <a:pt x="8718024" y="5333898"/>
                </a:lnTo>
                <a:lnTo>
                  <a:pt x="8678993" y="5357198"/>
                </a:lnTo>
                <a:lnTo>
                  <a:pt x="8638737" y="5378579"/>
                </a:lnTo>
                <a:lnTo>
                  <a:pt x="8597316" y="5397976"/>
                </a:lnTo>
                <a:lnTo>
                  <a:pt x="8554796" y="5415328"/>
                </a:lnTo>
                <a:lnTo>
                  <a:pt x="8511238" y="5430571"/>
                </a:lnTo>
                <a:lnTo>
                  <a:pt x="8466705" y="5443642"/>
                </a:lnTo>
                <a:lnTo>
                  <a:pt x="8421261" y="5454477"/>
                </a:lnTo>
                <a:lnTo>
                  <a:pt x="8374969" y="5463015"/>
                </a:lnTo>
                <a:lnTo>
                  <a:pt x="8327891" y="5469191"/>
                </a:lnTo>
                <a:lnTo>
                  <a:pt x="8280091" y="5472943"/>
                </a:lnTo>
                <a:lnTo>
                  <a:pt x="8231632" y="5474207"/>
                </a:lnTo>
                <a:lnTo>
                  <a:pt x="912380" y="5474207"/>
                </a:lnTo>
                <a:lnTo>
                  <a:pt x="863924" y="5472943"/>
                </a:lnTo>
                <a:lnTo>
                  <a:pt x="816127" y="5469191"/>
                </a:lnTo>
                <a:lnTo>
                  <a:pt x="769052" y="5463015"/>
                </a:lnTo>
                <a:lnTo>
                  <a:pt x="722761" y="5454477"/>
                </a:lnTo>
                <a:lnTo>
                  <a:pt x="677319" y="5443642"/>
                </a:lnTo>
                <a:lnTo>
                  <a:pt x="632787" y="5430571"/>
                </a:lnTo>
                <a:lnTo>
                  <a:pt x="589230" y="5415328"/>
                </a:lnTo>
                <a:lnTo>
                  <a:pt x="546709" y="5397976"/>
                </a:lnTo>
                <a:lnTo>
                  <a:pt x="505289" y="5378579"/>
                </a:lnTo>
                <a:lnTo>
                  <a:pt x="465032" y="5357198"/>
                </a:lnTo>
                <a:lnTo>
                  <a:pt x="426001" y="5333898"/>
                </a:lnTo>
                <a:lnTo>
                  <a:pt x="388260" y="5308741"/>
                </a:lnTo>
                <a:lnTo>
                  <a:pt x="351871" y="5281790"/>
                </a:lnTo>
                <a:lnTo>
                  <a:pt x="316897" y="5253108"/>
                </a:lnTo>
                <a:lnTo>
                  <a:pt x="283402" y="5222759"/>
                </a:lnTo>
                <a:lnTo>
                  <a:pt x="251448" y="5190805"/>
                </a:lnTo>
                <a:lnTo>
                  <a:pt x="221099" y="5157310"/>
                </a:lnTo>
                <a:lnTo>
                  <a:pt x="192417" y="5122336"/>
                </a:lnTo>
                <a:lnTo>
                  <a:pt x="165466" y="5085947"/>
                </a:lnTo>
                <a:lnTo>
                  <a:pt x="140309" y="5048206"/>
                </a:lnTo>
                <a:lnTo>
                  <a:pt x="117009" y="5009175"/>
                </a:lnTo>
                <a:lnTo>
                  <a:pt x="95628" y="4968918"/>
                </a:lnTo>
                <a:lnTo>
                  <a:pt x="76231" y="4927498"/>
                </a:lnTo>
                <a:lnTo>
                  <a:pt x="58879" y="4884977"/>
                </a:lnTo>
                <a:lnTo>
                  <a:pt x="43636" y="4841420"/>
                </a:lnTo>
                <a:lnTo>
                  <a:pt x="30565" y="4796888"/>
                </a:lnTo>
                <a:lnTo>
                  <a:pt x="19730" y="4751446"/>
                </a:lnTo>
                <a:lnTo>
                  <a:pt x="11192" y="4705155"/>
                </a:lnTo>
                <a:lnTo>
                  <a:pt x="5016" y="4658080"/>
                </a:lnTo>
                <a:lnTo>
                  <a:pt x="1264" y="4610283"/>
                </a:lnTo>
                <a:lnTo>
                  <a:pt x="0" y="4561827"/>
                </a:lnTo>
                <a:lnTo>
                  <a:pt x="0" y="912368"/>
                </a:lnTo>
                <a:close/>
              </a:path>
            </a:pathLst>
          </a:custGeom>
          <a:ln w="25908">
            <a:solidFill>
              <a:srgbClr val="0094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63039" y="1632330"/>
            <a:ext cx="8627745" cy="2284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Contoh: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marR="5080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Si A adalah Pengusaha Warung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Makan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Jogjakarta yang memiliki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penjualan pada  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2010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sebesar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Rp760.000.000,-.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statusnya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kawin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dan mempunyai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1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(satu)  orang anak. Si 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menyelenggarakan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pencatatan untuk menghitung</a:t>
            </a:r>
            <a:r>
              <a:rPr sz="18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pajaknya.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marR="304165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Presentase 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norma =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20%.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Pajak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Pasal 25 yang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harus dibayar sebagai angsuran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berjalan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dihitung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sebagai</a:t>
            </a:r>
            <a:r>
              <a:rPr sz="18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berikut: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marR="141605" indent="-342900">
              <a:lnSpc>
                <a:spcPct val="100000"/>
              </a:lnSpc>
              <a:spcBef>
                <a:spcPts val="43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  <a:tab pos="704215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Jumlah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per</a:t>
            </a:r>
            <a:r>
              <a:rPr sz="1800" b="1" spc="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daran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setah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760.000.000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neto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 20% x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760.000.000 =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8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152.000.000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70775" y="3882390"/>
            <a:ext cx="2258060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35965">
              <a:lnSpc>
                <a:spcPct val="120000"/>
              </a:lnSpc>
              <a:spcBef>
                <a:spcPts val="100"/>
              </a:spcBef>
              <a:tabLst>
                <a:tab pos="474980" algn="l"/>
                <a:tab pos="1213485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Rp	63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00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0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89.000.000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3039" y="3882390"/>
            <a:ext cx="6476365" cy="267081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PTKP :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K/1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Kena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setahun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43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Wajib Pajak Orang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Pribadi</a:t>
            </a:r>
            <a:r>
              <a:rPr sz="18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terutang: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  <a:tab pos="28200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5% x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 Rp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50.000.000,00	=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8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2.500.000,00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43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15% x Rp 39.000.000,00 =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800" b="1" u="heavy" spc="-7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5.850.000,00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+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2812415">
              <a:lnSpc>
                <a:spcPct val="100000"/>
              </a:lnSpc>
              <a:spcBef>
                <a:spcPts val="43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8.350.000,00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43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Pasal 25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(angsuran)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harus dibayar si 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setiap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bulan: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8.350.000: 12 =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1800" b="1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695.833,-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63673" y="761"/>
            <a:ext cx="8305800" cy="1295400"/>
          </a:xfrm>
          <a:custGeom>
            <a:avLst/>
            <a:gdLst/>
            <a:ahLst/>
            <a:cxnLst/>
            <a:rect l="l" t="t" r="r" b="b"/>
            <a:pathLst>
              <a:path w="8305800" h="1295400">
                <a:moveTo>
                  <a:pt x="8089900" y="0"/>
                </a:moveTo>
                <a:lnTo>
                  <a:pt x="215900" y="0"/>
                </a:lnTo>
                <a:lnTo>
                  <a:pt x="166395" y="5701"/>
                </a:lnTo>
                <a:lnTo>
                  <a:pt x="120951" y="21941"/>
                </a:lnTo>
                <a:lnTo>
                  <a:pt x="80864" y="47426"/>
                </a:lnTo>
                <a:lnTo>
                  <a:pt x="47430" y="80859"/>
                </a:lnTo>
                <a:lnTo>
                  <a:pt x="21943" y="120946"/>
                </a:lnTo>
                <a:lnTo>
                  <a:pt x="5701" y="166391"/>
                </a:lnTo>
                <a:lnTo>
                  <a:pt x="0" y="215900"/>
                </a:lnTo>
                <a:lnTo>
                  <a:pt x="0" y="1079500"/>
                </a:lnTo>
                <a:lnTo>
                  <a:pt x="5701" y="1129008"/>
                </a:lnTo>
                <a:lnTo>
                  <a:pt x="21943" y="1174453"/>
                </a:lnTo>
                <a:lnTo>
                  <a:pt x="47430" y="1214540"/>
                </a:lnTo>
                <a:lnTo>
                  <a:pt x="80864" y="1247973"/>
                </a:lnTo>
                <a:lnTo>
                  <a:pt x="120951" y="1273458"/>
                </a:lnTo>
                <a:lnTo>
                  <a:pt x="166395" y="1289698"/>
                </a:lnTo>
                <a:lnTo>
                  <a:pt x="215900" y="1295400"/>
                </a:lnTo>
                <a:lnTo>
                  <a:pt x="8089900" y="1295400"/>
                </a:lnTo>
                <a:lnTo>
                  <a:pt x="8139408" y="1289698"/>
                </a:lnTo>
                <a:lnTo>
                  <a:pt x="8184853" y="1273458"/>
                </a:lnTo>
                <a:lnTo>
                  <a:pt x="8224940" y="1247973"/>
                </a:lnTo>
                <a:lnTo>
                  <a:pt x="8258373" y="1214540"/>
                </a:lnTo>
                <a:lnTo>
                  <a:pt x="8283858" y="1174453"/>
                </a:lnTo>
                <a:lnTo>
                  <a:pt x="8300098" y="1129008"/>
                </a:lnTo>
                <a:lnTo>
                  <a:pt x="8305800" y="1079500"/>
                </a:lnTo>
                <a:lnTo>
                  <a:pt x="8305800" y="215900"/>
                </a:lnTo>
                <a:lnTo>
                  <a:pt x="8300098" y="166391"/>
                </a:lnTo>
                <a:lnTo>
                  <a:pt x="8283858" y="120946"/>
                </a:lnTo>
                <a:lnTo>
                  <a:pt x="8258373" y="80859"/>
                </a:lnTo>
                <a:lnTo>
                  <a:pt x="8224940" y="47426"/>
                </a:lnTo>
                <a:lnTo>
                  <a:pt x="8184853" y="21941"/>
                </a:lnTo>
                <a:lnTo>
                  <a:pt x="8139408" y="5701"/>
                </a:lnTo>
                <a:lnTo>
                  <a:pt x="8089900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63673" y="761"/>
            <a:ext cx="8305800" cy="1295400"/>
          </a:xfrm>
          <a:custGeom>
            <a:avLst/>
            <a:gdLst/>
            <a:ahLst/>
            <a:cxnLst/>
            <a:rect l="l" t="t" r="r" b="b"/>
            <a:pathLst>
              <a:path w="8305800" h="1295400">
                <a:moveTo>
                  <a:pt x="0" y="215900"/>
                </a:moveTo>
                <a:lnTo>
                  <a:pt x="5701" y="166391"/>
                </a:lnTo>
                <a:lnTo>
                  <a:pt x="21943" y="120946"/>
                </a:lnTo>
                <a:lnTo>
                  <a:pt x="47430" y="80859"/>
                </a:lnTo>
                <a:lnTo>
                  <a:pt x="80864" y="47426"/>
                </a:lnTo>
                <a:lnTo>
                  <a:pt x="120951" y="21941"/>
                </a:lnTo>
                <a:lnTo>
                  <a:pt x="166395" y="5701"/>
                </a:lnTo>
                <a:lnTo>
                  <a:pt x="215900" y="0"/>
                </a:lnTo>
                <a:lnTo>
                  <a:pt x="8089900" y="0"/>
                </a:lnTo>
                <a:lnTo>
                  <a:pt x="8139408" y="5701"/>
                </a:lnTo>
                <a:lnTo>
                  <a:pt x="8184853" y="21941"/>
                </a:lnTo>
                <a:lnTo>
                  <a:pt x="8224940" y="47426"/>
                </a:lnTo>
                <a:lnTo>
                  <a:pt x="8258373" y="80859"/>
                </a:lnTo>
                <a:lnTo>
                  <a:pt x="8283858" y="120946"/>
                </a:lnTo>
                <a:lnTo>
                  <a:pt x="8300098" y="166391"/>
                </a:lnTo>
                <a:lnTo>
                  <a:pt x="8305800" y="215900"/>
                </a:lnTo>
                <a:lnTo>
                  <a:pt x="8305800" y="1079500"/>
                </a:lnTo>
                <a:lnTo>
                  <a:pt x="8300098" y="1129008"/>
                </a:lnTo>
                <a:lnTo>
                  <a:pt x="8283858" y="1174453"/>
                </a:lnTo>
                <a:lnTo>
                  <a:pt x="8258373" y="1214540"/>
                </a:lnTo>
                <a:lnTo>
                  <a:pt x="8224940" y="1247973"/>
                </a:lnTo>
                <a:lnTo>
                  <a:pt x="8184853" y="1273458"/>
                </a:lnTo>
                <a:lnTo>
                  <a:pt x="8139408" y="1289698"/>
                </a:lnTo>
                <a:lnTo>
                  <a:pt x="8089900" y="1295400"/>
                </a:lnTo>
                <a:lnTo>
                  <a:pt x="215900" y="1295400"/>
                </a:lnTo>
                <a:lnTo>
                  <a:pt x="166395" y="1289698"/>
                </a:lnTo>
                <a:lnTo>
                  <a:pt x="120951" y="1273458"/>
                </a:lnTo>
                <a:lnTo>
                  <a:pt x="80864" y="1247973"/>
                </a:lnTo>
                <a:lnTo>
                  <a:pt x="47430" y="1214540"/>
                </a:lnTo>
                <a:lnTo>
                  <a:pt x="21943" y="1174453"/>
                </a:lnTo>
                <a:lnTo>
                  <a:pt x="5701" y="1129008"/>
                </a:lnTo>
                <a:lnTo>
                  <a:pt x="0" y="1079500"/>
                </a:lnTo>
                <a:lnTo>
                  <a:pt x="0" y="215900"/>
                </a:lnTo>
                <a:close/>
              </a:path>
            </a:pathLst>
          </a:custGeom>
          <a:ln w="25908">
            <a:solidFill>
              <a:srgbClr val="0094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6065" y="268985"/>
            <a:ext cx="10519867" cy="75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PENGHITUNGAN ANGSURAN PPh </a:t>
            </a: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25</a:t>
            </a:r>
            <a:r>
              <a:rPr sz="2400" spc="-20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5" dirty="0">
                <a:latin typeface="Times New Roman" panose="02020603050405020304"/>
                <a:cs typeface="Times New Roman" panose="02020603050405020304"/>
              </a:rPr>
              <a:t>WAJIB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9370" algn="ctr">
              <a:lnSpc>
                <a:spcPct val="100000"/>
              </a:lnSpc>
              <a:spcBef>
                <a:spcPts val="5"/>
              </a:spcBef>
            </a:pPr>
            <a:r>
              <a:rPr sz="2400" spc="-40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BADAN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24761" y="1448561"/>
            <a:ext cx="9144000" cy="54101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24761" y="1448561"/>
            <a:ext cx="9144000" cy="5410200"/>
          </a:xfrm>
          <a:custGeom>
            <a:avLst/>
            <a:gdLst/>
            <a:ahLst/>
            <a:cxnLst/>
            <a:rect l="l" t="t" r="r" b="b"/>
            <a:pathLst>
              <a:path w="9144000" h="5410200">
                <a:moveTo>
                  <a:pt x="0" y="901700"/>
                </a:moveTo>
                <a:lnTo>
                  <a:pt x="1249" y="853814"/>
                </a:lnTo>
                <a:lnTo>
                  <a:pt x="4958" y="806579"/>
                </a:lnTo>
                <a:lnTo>
                  <a:pt x="11062" y="760057"/>
                </a:lnTo>
                <a:lnTo>
                  <a:pt x="19499" y="714310"/>
                </a:lnTo>
                <a:lnTo>
                  <a:pt x="30208" y="669401"/>
                </a:lnTo>
                <a:lnTo>
                  <a:pt x="43126" y="625392"/>
                </a:lnTo>
                <a:lnTo>
                  <a:pt x="58191" y="582345"/>
                </a:lnTo>
                <a:lnTo>
                  <a:pt x="75340" y="540323"/>
                </a:lnTo>
                <a:lnTo>
                  <a:pt x="94511" y="499388"/>
                </a:lnTo>
                <a:lnTo>
                  <a:pt x="115641" y="459602"/>
                </a:lnTo>
                <a:lnTo>
                  <a:pt x="138669" y="421029"/>
                </a:lnTo>
                <a:lnTo>
                  <a:pt x="163533" y="383729"/>
                </a:lnTo>
                <a:lnTo>
                  <a:pt x="190169" y="347765"/>
                </a:lnTo>
                <a:lnTo>
                  <a:pt x="218515" y="313200"/>
                </a:lnTo>
                <a:lnTo>
                  <a:pt x="248510" y="280096"/>
                </a:lnTo>
                <a:lnTo>
                  <a:pt x="280090" y="248516"/>
                </a:lnTo>
                <a:lnTo>
                  <a:pt x="313194" y="218521"/>
                </a:lnTo>
                <a:lnTo>
                  <a:pt x="347759" y="190174"/>
                </a:lnTo>
                <a:lnTo>
                  <a:pt x="383723" y="163538"/>
                </a:lnTo>
                <a:lnTo>
                  <a:pt x="421024" y="138674"/>
                </a:lnTo>
                <a:lnTo>
                  <a:pt x="459599" y="115646"/>
                </a:lnTo>
                <a:lnTo>
                  <a:pt x="499386" y="94514"/>
                </a:lnTo>
                <a:lnTo>
                  <a:pt x="540323" y="75343"/>
                </a:lnTo>
                <a:lnTo>
                  <a:pt x="582346" y="58193"/>
                </a:lnTo>
                <a:lnTo>
                  <a:pt x="625395" y="43128"/>
                </a:lnTo>
                <a:lnTo>
                  <a:pt x="669407" y="30210"/>
                </a:lnTo>
                <a:lnTo>
                  <a:pt x="714319" y="19500"/>
                </a:lnTo>
                <a:lnTo>
                  <a:pt x="760069" y="11062"/>
                </a:lnTo>
                <a:lnTo>
                  <a:pt x="806595" y="4958"/>
                </a:lnTo>
                <a:lnTo>
                  <a:pt x="853834" y="1249"/>
                </a:lnTo>
                <a:lnTo>
                  <a:pt x="901725" y="0"/>
                </a:lnTo>
                <a:lnTo>
                  <a:pt x="8242300" y="0"/>
                </a:lnTo>
                <a:lnTo>
                  <a:pt x="8290185" y="1249"/>
                </a:lnTo>
                <a:lnTo>
                  <a:pt x="8337420" y="4958"/>
                </a:lnTo>
                <a:lnTo>
                  <a:pt x="8383942" y="11062"/>
                </a:lnTo>
                <a:lnTo>
                  <a:pt x="8429689" y="19500"/>
                </a:lnTo>
                <a:lnTo>
                  <a:pt x="8474598" y="30210"/>
                </a:lnTo>
                <a:lnTo>
                  <a:pt x="8518607" y="43128"/>
                </a:lnTo>
                <a:lnTo>
                  <a:pt x="8561654" y="58193"/>
                </a:lnTo>
                <a:lnTo>
                  <a:pt x="8603676" y="75343"/>
                </a:lnTo>
                <a:lnTo>
                  <a:pt x="8644611" y="94514"/>
                </a:lnTo>
                <a:lnTo>
                  <a:pt x="8684397" y="115646"/>
                </a:lnTo>
                <a:lnTo>
                  <a:pt x="8722970" y="138674"/>
                </a:lnTo>
                <a:lnTo>
                  <a:pt x="8760270" y="163538"/>
                </a:lnTo>
                <a:lnTo>
                  <a:pt x="8796234" y="190174"/>
                </a:lnTo>
                <a:lnTo>
                  <a:pt x="8830799" y="218521"/>
                </a:lnTo>
                <a:lnTo>
                  <a:pt x="8863903" y="248516"/>
                </a:lnTo>
                <a:lnTo>
                  <a:pt x="8895483" y="280096"/>
                </a:lnTo>
                <a:lnTo>
                  <a:pt x="8925478" y="313200"/>
                </a:lnTo>
                <a:lnTo>
                  <a:pt x="8953825" y="347765"/>
                </a:lnTo>
                <a:lnTo>
                  <a:pt x="8980461" y="383729"/>
                </a:lnTo>
                <a:lnTo>
                  <a:pt x="9005325" y="421029"/>
                </a:lnTo>
                <a:lnTo>
                  <a:pt x="9028353" y="459602"/>
                </a:lnTo>
                <a:lnTo>
                  <a:pt x="9049485" y="499388"/>
                </a:lnTo>
                <a:lnTo>
                  <a:pt x="9068656" y="540323"/>
                </a:lnTo>
                <a:lnTo>
                  <a:pt x="9085806" y="582345"/>
                </a:lnTo>
                <a:lnTo>
                  <a:pt x="9100871" y="625392"/>
                </a:lnTo>
                <a:lnTo>
                  <a:pt x="9113789" y="669401"/>
                </a:lnTo>
                <a:lnTo>
                  <a:pt x="9124499" y="714310"/>
                </a:lnTo>
                <a:lnTo>
                  <a:pt x="9132937" y="760057"/>
                </a:lnTo>
                <a:lnTo>
                  <a:pt x="9139041" y="806579"/>
                </a:lnTo>
                <a:lnTo>
                  <a:pt x="9142750" y="853814"/>
                </a:lnTo>
                <a:lnTo>
                  <a:pt x="9144000" y="901700"/>
                </a:lnTo>
                <a:lnTo>
                  <a:pt x="9144000" y="4508474"/>
                </a:lnTo>
                <a:lnTo>
                  <a:pt x="9142750" y="4556363"/>
                </a:lnTo>
                <a:lnTo>
                  <a:pt x="9139041" y="4603602"/>
                </a:lnTo>
                <a:lnTo>
                  <a:pt x="9132937" y="4650127"/>
                </a:lnTo>
                <a:lnTo>
                  <a:pt x="9124499" y="4695876"/>
                </a:lnTo>
                <a:lnTo>
                  <a:pt x="9113789" y="4740788"/>
                </a:lnTo>
                <a:lnTo>
                  <a:pt x="9100871" y="4784799"/>
                </a:lnTo>
                <a:lnTo>
                  <a:pt x="9085806" y="4827847"/>
                </a:lnTo>
                <a:lnTo>
                  <a:pt x="9068656" y="4869871"/>
                </a:lnTo>
                <a:lnTo>
                  <a:pt x="9049485" y="4910807"/>
                </a:lnTo>
                <a:lnTo>
                  <a:pt x="9028353" y="4950594"/>
                </a:lnTo>
                <a:lnTo>
                  <a:pt x="9005325" y="4989169"/>
                </a:lnTo>
                <a:lnTo>
                  <a:pt x="8980461" y="5026470"/>
                </a:lnTo>
                <a:lnTo>
                  <a:pt x="8953825" y="5062434"/>
                </a:lnTo>
                <a:lnTo>
                  <a:pt x="8925478" y="5096999"/>
                </a:lnTo>
                <a:lnTo>
                  <a:pt x="8895483" y="5130104"/>
                </a:lnTo>
                <a:lnTo>
                  <a:pt x="8863903" y="5161684"/>
                </a:lnTo>
                <a:lnTo>
                  <a:pt x="8830799" y="5191679"/>
                </a:lnTo>
                <a:lnTo>
                  <a:pt x="8796234" y="5220026"/>
                </a:lnTo>
                <a:lnTo>
                  <a:pt x="8760270" y="5246662"/>
                </a:lnTo>
                <a:lnTo>
                  <a:pt x="8722970" y="5271526"/>
                </a:lnTo>
                <a:lnTo>
                  <a:pt x="8684397" y="5294554"/>
                </a:lnTo>
                <a:lnTo>
                  <a:pt x="8644611" y="5315686"/>
                </a:lnTo>
                <a:lnTo>
                  <a:pt x="8603676" y="5334857"/>
                </a:lnTo>
                <a:lnTo>
                  <a:pt x="8561654" y="5352006"/>
                </a:lnTo>
                <a:lnTo>
                  <a:pt x="8518607" y="5367071"/>
                </a:lnTo>
                <a:lnTo>
                  <a:pt x="8474598" y="5379989"/>
                </a:lnTo>
                <a:lnTo>
                  <a:pt x="8429689" y="5390698"/>
                </a:lnTo>
                <a:lnTo>
                  <a:pt x="8383942" y="5399136"/>
                </a:lnTo>
                <a:lnTo>
                  <a:pt x="8337420" y="5405241"/>
                </a:lnTo>
                <a:lnTo>
                  <a:pt x="8290185" y="5408949"/>
                </a:lnTo>
                <a:lnTo>
                  <a:pt x="8242300" y="5410199"/>
                </a:lnTo>
                <a:lnTo>
                  <a:pt x="901725" y="5410199"/>
                </a:lnTo>
                <a:lnTo>
                  <a:pt x="853834" y="5408949"/>
                </a:lnTo>
                <a:lnTo>
                  <a:pt x="806595" y="5405241"/>
                </a:lnTo>
                <a:lnTo>
                  <a:pt x="760069" y="5399136"/>
                </a:lnTo>
                <a:lnTo>
                  <a:pt x="714319" y="5390698"/>
                </a:lnTo>
                <a:lnTo>
                  <a:pt x="669407" y="5379989"/>
                </a:lnTo>
                <a:lnTo>
                  <a:pt x="625395" y="5367071"/>
                </a:lnTo>
                <a:lnTo>
                  <a:pt x="582346" y="5352006"/>
                </a:lnTo>
                <a:lnTo>
                  <a:pt x="540323" y="5334857"/>
                </a:lnTo>
                <a:lnTo>
                  <a:pt x="499386" y="5315686"/>
                </a:lnTo>
                <a:lnTo>
                  <a:pt x="459599" y="5294554"/>
                </a:lnTo>
                <a:lnTo>
                  <a:pt x="421024" y="5271526"/>
                </a:lnTo>
                <a:lnTo>
                  <a:pt x="383723" y="5246662"/>
                </a:lnTo>
                <a:lnTo>
                  <a:pt x="347759" y="5220026"/>
                </a:lnTo>
                <a:lnTo>
                  <a:pt x="313194" y="5191679"/>
                </a:lnTo>
                <a:lnTo>
                  <a:pt x="280090" y="5161684"/>
                </a:lnTo>
                <a:lnTo>
                  <a:pt x="248510" y="5130104"/>
                </a:lnTo>
                <a:lnTo>
                  <a:pt x="218515" y="5096999"/>
                </a:lnTo>
                <a:lnTo>
                  <a:pt x="190169" y="5062434"/>
                </a:lnTo>
                <a:lnTo>
                  <a:pt x="163533" y="5026470"/>
                </a:lnTo>
                <a:lnTo>
                  <a:pt x="138669" y="4989169"/>
                </a:lnTo>
                <a:lnTo>
                  <a:pt x="115641" y="4950594"/>
                </a:lnTo>
                <a:lnTo>
                  <a:pt x="94511" y="4910807"/>
                </a:lnTo>
                <a:lnTo>
                  <a:pt x="75340" y="4869871"/>
                </a:lnTo>
                <a:lnTo>
                  <a:pt x="58191" y="4827847"/>
                </a:lnTo>
                <a:lnTo>
                  <a:pt x="43126" y="4784799"/>
                </a:lnTo>
                <a:lnTo>
                  <a:pt x="30208" y="4740788"/>
                </a:lnTo>
                <a:lnTo>
                  <a:pt x="19499" y="4695876"/>
                </a:lnTo>
                <a:lnTo>
                  <a:pt x="11062" y="4650127"/>
                </a:lnTo>
                <a:lnTo>
                  <a:pt x="4958" y="4603602"/>
                </a:lnTo>
                <a:lnTo>
                  <a:pt x="1249" y="4556363"/>
                </a:lnTo>
                <a:lnTo>
                  <a:pt x="0" y="4508474"/>
                </a:lnTo>
                <a:lnTo>
                  <a:pt x="0" y="901700"/>
                </a:lnTo>
                <a:close/>
              </a:path>
            </a:pathLst>
          </a:custGeom>
          <a:ln w="25908">
            <a:solidFill>
              <a:srgbClr val="0094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02739" y="1265886"/>
            <a:ext cx="8783955" cy="545655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876300">
              <a:lnSpc>
                <a:spcPct val="100000"/>
              </a:lnSpc>
              <a:spcBef>
                <a:spcPts val="1090"/>
              </a:spcBef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Contoh: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285115" indent="-123825">
              <a:lnSpc>
                <a:spcPct val="100000"/>
              </a:lnSpc>
              <a:spcBef>
                <a:spcPts val="665"/>
              </a:spcBef>
              <a:tabLst>
                <a:tab pos="6415405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Koperasi Unit Desa A bergerak dibidang simpan pinjam. Pada tahun  2010 memiliki penerimaan bruto dalam setahun sebesar Rp 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500.000.000,-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dan seluruh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biaya-biaya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yang berkaitan dengan usaha  (sesuai ketentuan perpajakan) sebesar Rp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425.000.000,-.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dipotong atau dipungut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pihak lain</a:t>
            </a:r>
            <a:r>
              <a:rPr sz="22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adalah</a:t>
            </a:r>
            <a:r>
              <a:rPr sz="22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sebesar	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Rp16.000.000,00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Dengan demikian, penghasilan netonya</a:t>
            </a:r>
            <a:r>
              <a:rPr sz="22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adalah: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  <a:spcBef>
                <a:spcPts val="530"/>
              </a:spcBef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500.000.000,-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– Rp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425.000.000,-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= Rp</a:t>
            </a:r>
            <a:r>
              <a:rPr sz="22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75.000.000,-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Pajak Penghasilan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terutang :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Rp75.000.000,-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x 28% =</a:t>
            </a:r>
            <a:r>
              <a:rPr sz="22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Rp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</a:pPr>
            <a:r>
              <a:rPr sz="2200" b="1" dirty="0">
                <a:latin typeface="Times New Roman" panose="02020603050405020304"/>
                <a:cs typeface="Times New Roman" panose="02020603050405020304"/>
              </a:rPr>
              <a:t>21.000.000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yg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dipungut atau dipotong: Rp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21.000.000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- Rp16.000.000,00 = Rp 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5.000.000,00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355600" marR="520700" indent="-342900">
              <a:lnSpc>
                <a:spcPct val="100000"/>
              </a:lnSpc>
              <a:spcBef>
                <a:spcPts val="525"/>
              </a:spcBef>
              <a:buFont typeface="Times New Roman" panose="02020603050405020304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PPh Pasal 25 (angsuran)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harus dibayar KUD A setiap bulan: 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Rp5.000.000,-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: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12 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220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b="1" dirty="0">
                <a:latin typeface="Times New Roman" panose="02020603050405020304"/>
                <a:cs typeface="Times New Roman" panose="02020603050405020304"/>
              </a:rPr>
              <a:t>Rp416.666,-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2916" y="325882"/>
            <a:ext cx="1607185" cy="50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 panose="020B0604020202020204"/>
                <a:cs typeface="Arial" panose="020B0604020202020204"/>
              </a:rPr>
              <a:t>Lati</a:t>
            </a:r>
            <a:r>
              <a:rPr sz="3200" spc="-10" dirty="0">
                <a:latin typeface="Arial" panose="020B0604020202020204"/>
                <a:cs typeface="Arial" panose="020B0604020202020204"/>
              </a:rPr>
              <a:t>h</a:t>
            </a:r>
            <a:r>
              <a:rPr sz="3200" dirty="0">
                <a:latin typeface="Arial" panose="020B0604020202020204"/>
                <a:cs typeface="Arial" panose="020B0604020202020204"/>
              </a:rPr>
              <a:t>an: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2916" y="1029055"/>
            <a:ext cx="7948930" cy="5069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015"/>
              </a:lnSpc>
              <a:buSzPct val="160000"/>
              <a:buAutoNum type="arabicPeriod"/>
              <a:tabLst>
                <a:tab pos="463550" algn="l"/>
              </a:tabLst>
            </a:pPr>
            <a:r>
              <a:rPr sz="2000" b="1" dirty="0">
                <a:latin typeface="Arial" panose="020B0604020202020204"/>
                <a:cs typeface="Arial" panose="020B0604020202020204"/>
              </a:rPr>
              <a:t>Tn. Bejo (subjek pajak dalam negeri)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statusnya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menikah</a:t>
            </a:r>
            <a:r>
              <a:rPr sz="2000" b="1" spc="-16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dan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355600" marR="5080">
              <a:lnSpc>
                <a:spcPct val="100000"/>
              </a:lnSpc>
              <a:spcBef>
                <a:spcPts val="35"/>
              </a:spcBef>
            </a:pPr>
            <a:r>
              <a:rPr sz="2000" b="1" spc="-5" dirty="0">
                <a:latin typeface="Arial" panose="020B0604020202020204"/>
                <a:cs typeface="Arial" panose="020B0604020202020204"/>
              </a:rPr>
              <a:t>mempunyai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3 orang anak, tinggal di Jakarta. Pada bulan Juli  2014 memulai usaha bengkel mobil "Lari Cepat". Jumlah  penghasilan selama bulan Juli 2014 sebesar</a:t>
            </a:r>
            <a:r>
              <a:rPr sz="2000" b="1" spc="-14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Rp500.000.000,00. 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Biaya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– </a:t>
            </a:r>
            <a:r>
              <a:rPr sz="2000" b="1" spc="-10" dirty="0">
                <a:latin typeface="Arial" panose="020B0604020202020204"/>
                <a:cs typeface="Arial" panose="020B0604020202020204"/>
              </a:rPr>
              <a:t>biaya yang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dikeluarkan pada bulan Juli 2014 sebesar  Rp 450.000.000,00. Berapa besaran angsuran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PPh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pasal 25  bulan Juli</a:t>
            </a:r>
            <a:r>
              <a:rPr sz="2000" b="1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2014?</a:t>
            </a:r>
            <a:endParaRPr sz="2000">
              <a:latin typeface="Arial" panose="020B0604020202020204"/>
              <a:cs typeface="Arial" panose="020B0604020202020204"/>
            </a:endParaRPr>
          </a:p>
          <a:p>
            <a:pPr marL="293370" marR="8255" indent="-293370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293370" algn="l"/>
                <a:tab pos="1456055" algn="l"/>
                <a:tab pos="3658235" algn="l"/>
              </a:tabLst>
            </a:pPr>
            <a:r>
              <a:rPr sz="2000" b="1" dirty="0">
                <a:latin typeface="Arial" panose="020B0604020202020204"/>
                <a:cs typeface="Arial" panose="020B0604020202020204"/>
              </a:rPr>
              <a:t>Penghasilan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PT.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Maju Sejahtera tahun 2008 adalah sebesar Rp  350.000.000,00.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Sisa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kerugian tahun 2007 </a:t>
            </a:r>
            <a:r>
              <a:rPr sz="2000" b="1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masih dapat  dikompensasikan</a:t>
            </a:r>
            <a:r>
              <a:rPr sz="2000" b="1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sebesar	Rp 400.000.000,00.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Sisa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kerugian  </a:t>
            </a:r>
            <a:r>
              <a:rPr sz="2000" b="1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belum dikompensasikan sebesar Rp 50.000.000,00. Pada  tahun 2008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PPh </a:t>
            </a:r>
            <a:r>
              <a:rPr sz="2000" b="1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dipotong atau dipungut pihak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lain</a:t>
            </a:r>
            <a:r>
              <a:rPr sz="2000" b="1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adalah  sebesar	Rp18.000.000,00, dan tidak ada pajak </a:t>
            </a:r>
            <a:r>
              <a:rPr sz="2000" b="1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dibayar 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atau terutang di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luar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negeri. Hitunglah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PPh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pasal 25 untuk  tahun 2009 dan besar angsuran pajak bulanan PT. </a:t>
            </a:r>
            <a:r>
              <a:rPr sz="2000" b="1" spc="-5" dirty="0">
                <a:latin typeface="Arial" panose="020B0604020202020204"/>
                <a:cs typeface="Arial" panose="020B0604020202020204"/>
              </a:rPr>
              <a:t>Maju  </a:t>
            </a:r>
            <a:r>
              <a:rPr sz="2000" b="1" dirty="0">
                <a:latin typeface="Arial" panose="020B0604020202020204"/>
                <a:cs typeface="Arial" panose="020B0604020202020204"/>
              </a:rPr>
              <a:t>Sejahter!</a:t>
            </a:r>
            <a:endParaRPr sz="20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0645" y="188163"/>
            <a:ext cx="5607685" cy="442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24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1631" y="970914"/>
            <a:ext cx="6957059" cy="470852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R="276860" algn="ctr">
              <a:lnSpc>
                <a:spcPct val="100000"/>
              </a:lnSpc>
              <a:spcBef>
                <a:spcPts val="530"/>
              </a:spcBef>
            </a:pP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Pasal</a:t>
            </a:r>
            <a:r>
              <a:rPr sz="1800" b="1" i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24.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44780" marR="276225" indent="-132080">
              <a:lnSpc>
                <a:spcPct val="100000"/>
              </a:lnSpc>
              <a:spcBef>
                <a:spcPts val="435"/>
              </a:spcBef>
              <a:buChar char="-"/>
              <a:tabLst>
                <a:tab pos="14541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Merupakan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dari luar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negeri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yang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27660" algn="ctr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dapat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dikreditkan terhadap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</a:t>
            </a:r>
            <a:r>
              <a:rPr sz="18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WPDN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R="275590" algn="ctr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Pajak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WPDN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bersumber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dari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seluruh</a:t>
            </a:r>
            <a:r>
              <a:rPr sz="18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325755" algn="ctr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(penghasilan DN dan</a:t>
            </a:r>
            <a:r>
              <a:rPr sz="18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LN)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R="278130" algn="ctr">
              <a:lnSpc>
                <a:spcPct val="100000"/>
              </a:lnSpc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Penggabungan Penghasilan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luar</a:t>
            </a:r>
            <a:r>
              <a:rPr sz="1800" b="1" i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negeri.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77520" lvl="1" indent="-287020">
              <a:lnSpc>
                <a:spcPts val="2055"/>
              </a:lnSpc>
              <a:spcBef>
                <a:spcPts val="215"/>
              </a:spcBef>
              <a:buFont typeface="Wingdings" panose="05000000000000000000"/>
              <a:buChar char=""/>
              <a:tabLst>
                <a:tab pos="477520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Penggabungan penghasilan dari usaha 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dilakukan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dalam</a:t>
            </a:r>
            <a:r>
              <a:rPr sz="1800" b="1" spc="2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77520">
              <a:lnSpc>
                <a:spcPts val="2055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diperolehnya penghasilan tersebut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(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accrual</a:t>
            </a:r>
            <a:r>
              <a:rPr sz="1800" b="1" i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basis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77520" marR="5080" lvl="1" indent="-287020" algn="just">
              <a:lnSpc>
                <a:spcPts val="1940"/>
              </a:lnSpc>
              <a:spcBef>
                <a:spcPts val="465"/>
              </a:spcBef>
              <a:buFont typeface="Wingdings" panose="05000000000000000000"/>
              <a:buChar char=""/>
              <a:tabLst>
                <a:tab pos="477520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Penggabungan penghasilan lainnya dilakukan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 pajak 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diterimanya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tersebut (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cash</a:t>
            </a:r>
            <a:r>
              <a:rPr sz="1800" b="1" i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basis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77520" marR="5715" lvl="1" indent="-287020" algn="just">
              <a:lnSpc>
                <a:spcPct val="90000"/>
              </a:lnSpc>
              <a:spcBef>
                <a:spcPts val="410"/>
              </a:spcBef>
              <a:buFont typeface="Wingdings" panose="05000000000000000000"/>
              <a:buChar char=""/>
              <a:tabLst>
                <a:tab pos="477520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Penggabungan 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berupa dividen (pasal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18 </a:t>
            </a:r>
            <a:r>
              <a:rPr sz="1800" b="1" spc="5" dirty="0">
                <a:latin typeface="Times New Roman" panose="02020603050405020304"/>
                <a:cs typeface="Times New Roman" panose="02020603050405020304"/>
              </a:rPr>
              <a:t>ayat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UU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PPh)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dilakukan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 pajak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pada saat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perolehan  dividen tersebut di tetapkan sesuai dengan Keputusan Menteri  Keuangan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77520" lvl="1" indent="-287020">
              <a:lnSpc>
                <a:spcPct val="100000"/>
              </a:lnSpc>
              <a:spcBef>
                <a:spcPts val="215"/>
              </a:spcBef>
              <a:buFont typeface="Wingdings" panose="05000000000000000000"/>
              <a:buChar char=""/>
              <a:tabLst>
                <a:tab pos="47752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Kerugian dari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LN tidak boleh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digabungkan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9025" y="712724"/>
            <a:ext cx="401764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20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24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6581" y="1184910"/>
            <a:ext cx="7784465" cy="449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62380">
              <a:lnSpc>
                <a:spcPct val="120000"/>
              </a:lnSpc>
              <a:spcBef>
                <a:spcPts val="10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PT.Serba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Usaha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menerima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neto dari  luar negeri dalam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2009 sebagai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berikut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718185" indent="-53340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718185" algn="l"/>
                <a:tab pos="718820" algn="l"/>
              </a:tabLst>
            </a:pP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Hasil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usaha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negeri Jerman dalam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2009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sebesar</a:t>
            </a:r>
            <a:r>
              <a:rPr sz="1800" b="1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Rp.700.000.000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718185">
              <a:lnSpc>
                <a:spcPct val="100000"/>
              </a:lnSpc>
            </a:pPr>
            <a:r>
              <a:rPr sz="18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sebagai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penghasilan tahun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2009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(accrual</a:t>
            </a:r>
            <a:r>
              <a:rPr sz="1800" b="1" i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basis)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718185" marR="105410" indent="-533400">
              <a:lnSpc>
                <a:spcPct val="100000"/>
              </a:lnSpc>
              <a:spcBef>
                <a:spcPts val="430"/>
              </a:spcBef>
              <a:buAutoNum type="arabicPeriod" startAt="2"/>
              <a:tabLst>
                <a:tab pos="718185" algn="l"/>
                <a:tab pos="718820" algn="l"/>
              </a:tabLst>
            </a:pP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Dividen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dari Belanda untuk kepemilikan sahamn di”ABX Corp”  sebesar Rp.500.000.000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yaitu berasal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dari keuntungan 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2007 yang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ditetetapkan RUPS 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2008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dan dibayarkan 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2009</a:t>
            </a:r>
            <a:r>
              <a:rPr sz="18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sebagai 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penghasilan tahun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2009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(cash</a:t>
            </a:r>
            <a:r>
              <a:rPr sz="1800" b="1" i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basis)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718185" marR="106045" indent="-533400">
              <a:lnSpc>
                <a:spcPct val="100000"/>
              </a:lnSpc>
              <a:spcBef>
                <a:spcPts val="435"/>
              </a:spcBef>
              <a:buAutoNum type="arabicPeriod" startAt="2"/>
              <a:tabLst>
                <a:tab pos="718185" algn="l"/>
                <a:tab pos="718820" algn="l"/>
              </a:tabLst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Penghasilan Bunga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semester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II 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2009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sebesar Rp.350.000.000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dari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Bankok Bank di Thailand, bunga tersebut baru akan dibayar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awal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Januari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2010</a:t>
            </a:r>
            <a:r>
              <a:rPr sz="18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sebagai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penghasilan tahun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2010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(cash</a:t>
            </a:r>
            <a:r>
              <a:rPr sz="1800" b="1" i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basis)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718185" marR="5080" indent="-533400">
              <a:lnSpc>
                <a:spcPct val="100000"/>
              </a:lnSpc>
              <a:spcBef>
                <a:spcPts val="435"/>
              </a:spcBef>
              <a:buAutoNum type="arabicPeriod" startAt="2"/>
              <a:tabLst>
                <a:tab pos="718185" algn="l"/>
                <a:tab pos="718820" algn="l"/>
              </a:tabLst>
            </a:pP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Dividen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dari Inggris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kepemilikan saham di”DEF Corp”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diperjual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belikan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Bursa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Efek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sebesar Rp.600.000.000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yaitu berasal  dari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keuntungan 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2007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berdasarkan keputusan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Menteri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Keuangan  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2009 </a:t>
            </a:r>
            <a:r>
              <a:rPr sz="18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sebagai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penghasilan tahun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2009 (Kep.</a:t>
            </a:r>
            <a:r>
              <a:rPr sz="1800" b="1" i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Menkeu)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88642" y="753871"/>
            <a:ext cx="7016750" cy="4571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5080" algn="ctr">
              <a:lnSpc>
                <a:spcPct val="100000"/>
              </a:lnSpc>
              <a:spcBef>
                <a:spcPts val="105"/>
              </a:spcBef>
            </a:pPr>
            <a:r>
              <a:rPr sz="2900" b="1" dirty="0">
                <a:latin typeface="Times New Roman" panose="02020603050405020304"/>
                <a:cs typeface="Times New Roman" panose="02020603050405020304"/>
              </a:rPr>
              <a:t>Batas </a:t>
            </a:r>
            <a:r>
              <a:rPr sz="2900" b="1" spc="-5" dirty="0">
                <a:latin typeface="Times New Roman" panose="02020603050405020304"/>
                <a:cs typeface="Times New Roman" panose="02020603050405020304"/>
              </a:rPr>
              <a:t>Maksimum Kredit </a:t>
            </a:r>
            <a:r>
              <a:rPr sz="2900" b="1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900" b="1" spc="5" dirty="0">
                <a:latin typeface="Times New Roman" panose="02020603050405020304"/>
                <a:cs typeface="Times New Roman" panose="02020603050405020304"/>
              </a:rPr>
              <a:t>untuk</a:t>
            </a:r>
            <a:r>
              <a:rPr sz="29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900" b="1" dirty="0">
                <a:latin typeface="Times New Roman" panose="02020603050405020304"/>
                <a:cs typeface="Times New Roman" panose="02020603050405020304"/>
              </a:rPr>
              <a:t>setiap  Negara</a:t>
            </a:r>
            <a:endParaRPr sz="2900">
              <a:latin typeface="Times New Roman" panose="02020603050405020304"/>
              <a:cs typeface="Times New Roman" panose="02020603050405020304"/>
            </a:endParaRPr>
          </a:p>
          <a:p>
            <a:pPr marL="1816735">
              <a:lnSpc>
                <a:spcPct val="100000"/>
              </a:lnSpc>
              <a:spcBef>
                <a:spcPts val="15"/>
              </a:spcBef>
            </a:pPr>
            <a:r>
              <a:rPr sz="2500" b="1" spc="-5" dirty="0">
                <a:latin typeface="Times New Roman" panose="02020603050405020304"/>
                <a:cs typeface="Times New Roman" panose="02020603050405020304"/>
              </a:rPr>
              <a:t>(per Country</a:t>
            </a:r>
            <a:r>
              <a:rPr sz="25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b="1" spc="-5" dirty="0">
                <a:latin typeface="Times New Roman" panose="02020603050405020304"/>
                <a:cs typeface="Times New Roman" panose="02020603050405020304"/>
              </a:rPr>
              <a:t>Limitation</a:t>
            </a:r>
            <a:r>
              <a:rPr sz="2200" b="1" spc="-5" dirty="0">
                <a:latin typeface="Times New Roman" panose="02020603050405020304"/>
                <a:cs typeface="Times New Roman" panose="02020603050405020304"/>
              </a:rPr>
              <a:t>)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Times New Roman" panose="02020603050405020304"/>
              <a:cs typeface="Times New Roman" panose="02020603050405020304"/>
            </a:endParaRPr>
          </a:p>
          <a:p>
            <a:pPr marL="12700" marR="90805" algn="just">
              <a:lnSpc>
                <a:spcPct val="100000"/>
              </a:lnSpc>
            </a:pPr>
            <a:r>
              <a:rPr sz="3600" b="1" spc="-235" dirty="0">
                <a:latin typeface="Arial" panose="020B0604020202020204"/>
                <a:cs typeface="Arial" panose="020B0604020202020204"/>
              </a:rPr>
              <a:t>Apabila </a:t>
            </a:r>
            <a:r>
              <a:rPr sz="3600" b="1" spc="-275" dirty="0">
                <a:latin typeface="Arial" panose="020B0604020202020204"/>
                <a:cs typeface="Arial" panose="020B0604020202020204"/>
              </a:rPr>
              <a:t>penghasilan </a:t>
            </a:r>
            <a:r>
              <a:rPr sz="3600" b="1" spc="-185" dirty="0">
                <a:latin typeface="Arial" panose="020B0604020202020204"/>
                <a:cs typeface="Arial" panose="020B0604020202020204"/>
              </a:rPr>
              <a:t>luar </a:t>
            </a:r>
            <a:r>
              <a:rPr sz="3600" b="1" spc="-229" dirty="0">
                <a:latin typeface="Arial" panose="020B0604020202020204"/>
                <a:cs typeface="Arial" panose="020B0604020202020204"/>
              </a:rPr>
              <a:t>negeri  </a:t>
            </a:r>
            <a:r>
              <a:rPr sz="3600" b="1" spc="-245" dirty="0">
                <a:latin typeface="Arial" panose="020B0604020202020204"/>
                <a:cs typeface="Arial" panose="020B0604020202020204"/>
              </a:rPr>
              <a:t>berasal </a:t>
            </a:r>
            <a:r>
              <a:rPr sz="3600" b="1" spc="-185" dirty="0">
                <a:latin typeface="Arial" panose="020B0604020202020204"/>
                <a:cs typeface="Arial" panose="020B0604020202020204"/>
              </a:rPr>
              <a:t>dari </a:t>
            </a:r>
            <a:r>
              <a:rPr sz="3600" b="1" spc="-220" dirty="0">
                <a:latin typeface="Arial" panose="020B0604020202020204"/>
                <a:cs typeface="Arial" panose="020B0604020202020204"/>
              </a:rPr>
              <a:t>beberapa </a:t>
            </a:r>
            <a:r>
              <a:rPr sz="3600" b="1" spc="-229" dirty="0">
                <a:latin typeface="Arial" panose="020B0604020202020204"/>
                <a:cs typeface="Arial" panose="020B0604020202020204"/>
              </a:rPr>
              <a:t>negara, </a:t>
            </a:r>
            <a:r>
              <a:rPr sz="3600" b="1" spc="-254" dirty="0">
                <a:latin typeface="Arial" panose="020B0604020202020204"/>
                <a:cs typeface="Arial" panose="020B0604020202020204"/>
              </a:rPr>
              <a:t>maka  </a:t>
            </a:r>
            <a:r>
              <a:rPr sz="3600" b="1" spc="-220" dirty="0">
                <a:latin typeface="Arial" panose="020B0604020202020204"/>
                <a:cs typeface="Arial" panose="020B0604020202020204"/>
              </a:rPr>
              <a:t>perhitungan </a:t>
            </a:r>
            <a:r>
              <a:rPr sz="3600" b="1" spc="-250" dirty="0">
                <a:latin typeface="Arial" panose="020B0604020202020204"/>
                <a:cs typeface="Arial" panose="020B0604020202020204"/>
              </a:rPr>
              <a:t>batas </a:t>
            </a:r>
            <a:r>
              <a:rPr sz="3600" b="1" spc="-290" dirty="0">
                <a:latin typeface="Arial" panose="020B0604020202020204"/>
                <a:cs typeface="Arial" panose="020B0604020202020204"/>
              </a:rPr>
              <a:t>maksimum  </a:t>
            </a:r>
            <a:r>
              <a:rPr sz="3600" b="1" spc="-155" dirty="0">
                <a:latin typeface="Arial" panose="020B0604020202020204"/>
                <a:cs typeface="Arial" panose="020B0604020202020204"/>
              </a:rPr>
              <a:t>kredit </a:t>
            </a:r>
            <a:r>
              <a:rPr sz="3600" b="1" spc="-215" dirty="0">
                <a:latin typeface="Arial" panose="020B0604020202020204"/>
                <a:cs typeface="Arial" panose="020B0604020202020204"/>
              </a:rPr>
              <a:t>pajak</a:t>
            </a:r>
            <a:r>
              <a:rPr sz="3600" b="1" spc="570" dirty="0">
                <a:latin typeface="Arial" panose="020B0604020202020204"/>
                <a:cs typeface="Arial" panose="020B0604020202020204"/>
              </a:rPr>
              <a:t> </a:t>
            </a:r>
            <a:r>
              <a:rPr sz="3600" b="1" spc="-229" dirty="0">
                <a:latin typeface="Arial" panose="020B0604020202020204"/>
                <a:cs typeface="Arial" panose="020B0604020202020204"/>
              </a:rPr>
              <a:t>dilakukan </a:t>
            </a:r>
            <a:r>
              <a:rPr sz="3600" b="1" spc="-210" dirty="0">
                <a:latin typeface="Arial" panose="020B0604020202020204"/>
                <a:cs typeface="Arial" panose="020B0604020202020204"/>
              </a:rPr>
              <a:t>untuk  </a:t>
            </a:r>
            <a:r>
              <a:rPr sz="3600" b="1" spc="-310" dirty="0">
                <a:latin typeface="Arial" panose="020B0604020202020204"/>
                <a:cs typeface="Arial" panose="020B0604020202020204"/>
              </a:rPr>
              <a:t>masing-masing</a:t>
            </a:r>
            <a:r>
              <a:rPr sz="3600" b="1" spc="-170" dirty="0">
                <a:latin typeface="Arial" panose="020B0604020202020204"/>
                <a:cs typeface="Arial" panose="020B0604020202020204"/>
              </a:rPr>
              <a:t> </a:t>
            </a:r>
            <a:r>
              <a:rPr sz="3600" b="1" spc="-254" dirty="0">
                <a:latin typeface="Arial" panose="020B0604020202020204"/>
                <a:cs typeface="Arial" panose="020B0604020202020204"/>
              </a:rPr>
              <a:t>negara</a:t>
            </a:r>
            <a:endParaRPr sz="36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9025" y="674065"/>
            <a:ext cx="401891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20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24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74493" y="1346839"/>
            <a:ext cx="7232650" cy="430593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575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Batas Maksimum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Kredit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adalah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nilai yang terendah dari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unsur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3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perhitungan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berikut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660400" indent="-533400">
              <a:lnSpc>
                <a:spcPct val="100000"/>
              </a:lnSpc>
              <a:spcBef>
                <a:spcPts val="435"/>
              </a:spcBef>
              <a:buAutoNum type="arabicPeriod"/>
              <a:tabLst>
                <a:tab pos="659765" algn="l"/>
                <a:tab pos="6610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Jumlah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terhutang/dibayar diluar</a:t>
            </a: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negeri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660400" indent="-53340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659765" algn="l"/>
                <a:tab pos="6610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Jumlah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untuk seluruh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660400" marR="5080" indent="-533400">
              <a:lnSpc>
                <a:spcPct val="100000"/>
              </a:lnSpc>
              <a:spcBef>
                <a:spcPts val="435"/>
              </a:spcBef>
              <a:buAutoNum type="arabicPeriod"/>
              <a:tabLst>
                <a:tab pos="659765" algn="l"/>
                <a:tab pos="6610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(Penghasilan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luar negeri :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Seluruh 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Kena Pajak)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atas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seluruh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(tarif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17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UU</a:t>
            </a:r>
            <a:r>
              <a:rPr sz="18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PPh)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27000">
              <a:lnSpc>
                <a:spcPct val="100000"/>
              </a:lnSpc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Ilustrasi-1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0" marR="393700">
              <a:lnSpc>
                <a:spcPct val="12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PT.Cemara 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neto dalam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2009</a:t>
            </a:r>
            <a:r>
              <a:rPr sz="18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sebagai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berikut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659765" algn="l"/>
                <a:tab pos="6610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luar negeri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Rp.500.000.000 dengan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b="1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40%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0" marR="1085850">
              <a:lnSpc>
                <a:spcPct val="120000"/>
              </a:lnSpc>
              <a:spcBef>
                <a:spcPts val="5"/>
              </a:spcBef>
              <a:buAutoNum type="arabicPeriod"/>
              <a:tabLst>
                <a:tab pos="659765" algn="l"/>
                <a:tab pos="6610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usaha di Indonesia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Rp.750.000.000,-  Besarnya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Kena Pajak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</a:t>
            </a:r>
            <a:r>
              <a:rPr sz="18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Rp.1.250.000.000,--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9025" y="888872"/>
            <a:ext cx="401764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20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24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1593" y="1519554"/>
            <a:ext cx="634873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Penghitungan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Kredit Pajak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Yang Diperbolehkan (PPh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Pasal 24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)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17941" y="2507360"/>
            <a:ext cx="1840864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Rp.200.000.000,-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17941" y="3165728"/>
            <a:ext cx="1840864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Rp.350.000.000,-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1593" y="2123313"/>
            <a:ext cx="3949065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 marR="640080" indent="-621665">
              <a:lnSpc>
                <a:spcPct val="120000"/>
              </a:lnSpc>
              <a:spcBef>
                <a:spcPts val="1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dibayar diluar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negeri</a:t>
            </a:r>
            <a:r>
              <a:rPr sz="18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  40%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8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Rp.500.000.000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621665" marR="5080" indent="-621665">
              <a:lnSpc>
                <a:spcPct val="120000"/>
              </a:lnSpc>
              <a:buAutoNum type="arabicPeriod"/>
              <a:tabLst>
                <a:tab pos="621665" algn="l"/>
                <a:tab pos="62230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sesuai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psl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17</a:t>
            </a:r>
            <a:r>
              <a:rPr sz="18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  28%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Rp.1.250.000.000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621665" indent="-62166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berdasarkan perbandingan</a:t>
            </a:r>
            <a:r>
              <a:rPr sz="18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1593" y="3824478"/>
            <a:ext cx="7230745" cy="97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500.000.000 : 1.250.000.000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Rp.350.000.000,- =</a:t>
            </a:r>
            <a:r>
              <a:rPr sz="18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Rp.140.000.000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kredit pajak (psl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24)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Rp.140.000.000,--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1717" y="652729"/>
            <a:ext cx="361315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1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24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67736" y="1097407"/>
            <a:ext cx="7506970" cy="5012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marR="508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Dalam hal penghasilan luar negeri berasal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dari beberapa negara, maka 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besarnya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batas maksimum kredit pajak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dihitung untuk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masing-masing </a:t>
            </a: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negara  (per country</a:t>
            </a:r>
            <a:r>
              <a:rPr sz="1800" b="1" i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i="1" dirty="0">
                <a:latin typeface="Times New Roman" panose="02020603050405020304"/>
                <a:cs typeface="Times New Roman" panose="02020603050405020304"/>
              </a:rPr>
              <a:t>limitation).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r>
              <a:rPr sz="1800" b="1" i="1" spc="-5" dirty="0">
                <a:latin typeface="Times New Roman" panose="02020603050405020304"/>
                <a:cs typeface="Times New Roman" panose="02020603050405020304"/>
              </a:rPr>
              <a:t>Ilustrasi-2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1430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PT.Dianawati 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2009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sbb</a:t>
            </a:r>
            <a:r>
              <a:rPr sz="1800" b="1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876300" marR="55245" indent="-457200">
              <a:lnSpc>
                <a:spcPct val="100000"/>
              </a:lnSpc>
              <a:spcBef>
                <a:spcPts val="435"/>
              </a:spcBef>
              <a:buAutoNum type="arabicPeriod"/>
              <a:tabLst>
                <a:tab pos="876300" algn="l"/>
                <a:tab pos="876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A,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Rp.400.000.000,--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20%.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876300" marR="125095" indent="-45720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876300" algn="l"/>
                <a:tab pos="876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B, memperoleh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Rp.500.000.000,--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 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180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15%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876300" indent="-457200">
              <a:lnSpc>
                <a:spcPct val="100000"/>
              </a:lnSpc>
              <a:spcBef>
                <a:spcPts val="435"/>
              </a:spcBef>
              <a:buAutoNum type="arabicPeriod"/>
              <a:tabLst>
                <a:tab pos="876300" algn="l"/>
                <a:tab pos="8769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usaha di Indonesia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Rp.350.000.000,--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 panose="02020603050405020304"/>
              <a:buAutoNum type="arabicPeriod"/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Penghitungan Kredit Pajak Yang Diperbolehkan (PPh Pasal 24 )</a:t>
            </a:r>
            <a:r>
              <a:rPr sz="1600" b="1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:</a:t>
            </a: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876300" lvl="1" indent="-457200">
              <a:lnSpc>
                <a:spcPct val="100000"/>
              </a:lnSpc>
              <a:spcBef>
                <a:spcPts val="425"/>
              </a:spcBef>
              <a:buAutoNum type="alphaLcPeriod"/>
              <a:tabLst>
                <a:tab pos="876300" algn="l"/>
                <a:tab pos="876935" algn="l"/>
              </a:tabLst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Penghasilan kena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pajakRp.1.250.000.000,--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876300" lvl="1" indent="-457200">
              <a:lnSpc>
                <a:spcPct val="100000"/>
              </a:lnSpc>
              <a:spcBef>
                <a:spcPts val="435"/>
              </a:spcBef>
              <a:buAutoNum type="alphaLcPeriod"/>
              <a:tabLst>
                <a:tab pos="876300" algn="l"/>
                <a:tab pos="8769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(sesuai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tarif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17)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047115">
              <a:lnSpc>
                <a:spcPct val="100000"/>
              </a:lnSpc>
              <a:spcBef>
                <a:spcPts val="430"/>
              </a:spcBef>
              <a:tabLst>
                <a:tab pos="4991735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28%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Rp.1.250.000.000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Rp.350.000.000,--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1717" y="690829"/>
            <a:ext cx="361315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PAJAK PENGHASILAN PASAL</a:t>
            </a:r>
            <a:r>
              <a:rPr sz="1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24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1593" y="1184910"/>
            <a:ext cx="7670800" cy="40347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c. Batas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maksimum kredit pajak (pph psal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24) masing-masing negara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241300">
              <a:lnSpc>
                <a:spcPct val="100000"/>
              </a:lnSpc>
              <a:spcBef>
                <a:spcPts val="43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5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 20%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Rp.400.000.000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</a:t>
            </a:r>
            <a:r>
              <a:rPr sz="1800" b="1" spc="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80.000.000,-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  <a:tabLst>
                <a:tab pos="584200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(400.000.000/1.250.000.000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 X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Rp.350.000.000)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Rp.112.000.000,-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 adalah</a:t>
            </a:r>
            <a:r>
              <a:rPr sz="18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Rp.80.000.000,--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18288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Negara B</a:t>
            </a:r>
            <a:r>
              <a:rPr sz="1800" b="1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terhutang 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 : 15%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X Rp.500.000.000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</a:t>
            </a:r>
            <a:r>
              <a:rPr sz="1800" b="1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75.000.000,-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5"/>
              </a:spcBef>
              <a:tabLst>
                <a:tab pos="5842000" algn="l"/>
              </a:tabLst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- (500.000.000/1.250.000.000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 X</a:t>
            </a:r>
            <a:r>
              <a:rPr sz="1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Rp.350.000.000)	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18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Rp.140.000.000,-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41148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Besarnya PPh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negara B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</a:t>
            </a: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Rp.75.000.000,--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</a:pPr>
            <a:r>
              <a:rPr sz="1800" b="1" dirty="0">
                <a:latin typeface="Times New Roman" panose="02020603050405020304"/>
                <a:cs typeface="Times New Roman" panose="02020603050405020304"/>
              </a:rPr>
              <a:t>Total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PPh pasal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24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 sebesar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Rp.155.000.000,-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13507</Words>
  <Application>WPS Presentation</Application>
  <PresentationFormat>Widescreen</PresentationFormat>
  <Paragraphs>330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1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Comic Sans MS</vt:lpstr>
      <vt:lpstr>Times New Roman</vt:lpstr>
      <vt:lpstr>Verdana</vt:lpstr>
      <vt:lpstr>Wingdings</vt:lpstr>
      <vt:lpstr>Arial</vt:lpstr>
      <vt:lpstr>Georgia</vt:lpstr>
      <vt:lpstr>Trebuchet MS</vt:lpstr>
      <vt:lpstr>Office Theme</vt:lpstr>
      <vt:lpstr>1_Office Theme</vt:lpstr>
      <vt:lpstr>PowerPoint 演示文稿</vt:lpstr>
      <vt:lpstr>PPH pasal 24</vt:lpstr>
      <vt:lpstr>PAJAK PENGHASILAN PASAL 24</vt:lpstr>
      <vt:lpstr>PAJAK PENGHASILAN PASAL 24</vt:lpstr>
      <vt:lpstr>PowerPoint 演示文稿</vt:lpstr>
      <vt:lpstr>PAJAK PENGHASILAN PASAL 24</vt:lpstr>
      <vt:lpstr>PAJAK PENGHASILAN PASAL 24</vt:lpstr>
      <vt:lpstr>PAJAK PENGHASILAN PASAL 24</vt:lpstr>
      <vt:lpstr>PAJAK PENGHASILAN PASAL 24</vt:lpstr>
      <vt:lpstr>PowerPoint 演示文稿</vt:lpstr>
      <vt:lpstr>PowerPoint 演示文稿</vt:lpstr>
      <vt:lpstr>PowerPoint 演示文稿</vt:lpstr>
      <vt:lpstr>PowerPoint 演示文稿</vt:lpstr>
      <vt:lpstr>PAJAK PENGHASILAN PASAL 24</vt:lpstr>
      <vt:lpstr>PowerPoint 演示文稿</vt:lpstr>
      <vt:lpstr>Penghasilan Final (PPh Final) adalah sebagai berikut:</vt:lpstr>
      <vt:lpstr>PAJAK PENGHASILAN PASAL 24</vt:lpstr>
      <vt:lpstr>PowerPoint 演示文稿</vt:lpstr>
      <vt:lpstr>Definisi</vt:lpstr>
      <vt:lpstr>Cara Penghitungan</vt:lpstr>
      <vt:lpstr>TAHUN BERJALAN</vt:lpstr>
      <vt:lpstr>Besarnya PPh Pasal 25 untuk bulan-bulan sebelum batas  waktu penyampaian SPT Tahunan PPh adalah sama dengan  besarnya angsuran PPh untuk bulan terakhir tahun pajak  yang lalu.</vt:lpstr>
      <vt:lpstr>PAJAK ORANG PRIBADI</vt:lpstr>
      <vt:lpstr>PAJAK BADAN</vt:lpstr>
      <vt:lpstr>Latihan: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PPh Pasal 24 dan 25</dc:title>
  <dc:creator>USER</dc:creator>
  <cp:lastModifiedBy>USER</cp:lastModifiedBy>
  <cp:revision>1</cp:revision>
  <dcterms:created xsi:type="dcterms:W3CDTF">2019-03-26T11:57:48Z</dcterms:created>
  <dcterms:modified xsi:type="dcterms:W3CDTF">2019-03-26T11:57:48Z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