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sldIdLst>
    <p:sldId id="326" r:id="rId4"/>
    <p:sldId id="327" r:id="rId5"/>
    <p:sldId id="300" r:id="rId6"/>
    <p:sldId id="328" r:id="rId7"/>
    <p:sldId id="329" r:id="rId8"/>
    <p:sldId id="330" r:id="rId9"/>
    <p:sldId id="331" r:id="rId10"/>
    <p:sldId id="325" r:id="rId11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8">
          <p15:clr>
            <a:srgbClr val="A4A3A4"/>
          </p15:clr>
        </p15:guide>
        <p15:guide id="2" pos="5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3" autoAdjust="0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BA166EC-68A0-46C1-B588-D765070EB3F3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11D129-8857-47B5-B5AD-CA158AB7D7D6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A1995B2-2054-4552-B9D8-F9A523233DD4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CF07B0-78E5-4F95-8EA8-7289F126EBA7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158264-7C21-4C71-A444-464158B6EAA3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EC4D59E-D79C-4F87-9229-2102570150DF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05B8B7-8FEE-4042-A036-DF028CEC9A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07888B-3C26-497B-AD2B-C3EAE1342FE8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FB78533-4D4F-4295-947C-8ED241200F34}" type="datetime1">
              <a:rPr lang="da-DK"/>
              <a:pPr>
                <a:defRPr/>
              </a:pPr>
              <a:t>13-09-2019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588" y="1062038"/>
            <a:ext cx="5389282" cy="56356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BISNIS OFFLINE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1" y="2417668"/>
            <a:ext cx="1860177" cy="1562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07" y="4772398"/>
            <a:ext cx="1798824" cy="1562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485" y="2417668"/>
            <a:ext cx="1851772" cy="156266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832310" y="3339076"/>
            <a:ext cx="906183" cy="4437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 rot="20072508">
            <a:off x="7117133" y="2689410"/>
            <a:ext cx="766483" cy="1879786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 rot="1908692">
            <a:off x="2449834" y="2132453"/>
            <a:ext cx="1210236" cy="772454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Barang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jasa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1908692">
            <a:off x="6458107" y="1803071"/>
            <a:ext cx="1210236" cy="772454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Toko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offline</a:t>
            </a:r>
          </a:p>
        </p:txBody>
      </p:sp>
      <p:sp>
        <p:nvSpPr>
          <p:cNvPr id="14" name="Oval Callout 13"/>
          <p:cNvSpPr/>
          <p:nvPr/>
        </p:nvSpPr>
        <p:spPr>
          <a:xfrm rot="1908692">
            <a:off x="6867718" y="4934951"/>
            <a:ext cx="1441988" cy="856304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Jual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beli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langsung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8" y="4772395"/>
            <a:ext cx="1729441" cy="1562663"/>
          </a:xfrm>
          <a:prstGeom prst="rect">
            <a:avLst/>
          </a:prstGeom>
        </p:spPr>
      </p:pic>
      <p:sp>
        <p:nvSpPr>
          <p:cNvPr id="16" name="Notched Right Arrow 15"/>
          <p:cNvSpPr/>
          <p:nvPr/>
        </p:nvSpPr>
        <p:spPr>
          <a:xfrm rot="10800000">
            <a:off x="2945821" y="5766661"/>
            <a:ext cx="1048871" cy="37651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 rot="1908692">
            <a:off x="2168167" y="4218846"/>
            <a:ext cx="2604180" cy="856304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Buyer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membawa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barang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yg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dibeli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scr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langsung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6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2038"/>
            <a:ext cx="5671671" cy="56356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BISNIS ONLINE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02" y="2423552"/>
            <a:ext cx="1938057" cy="15836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63473" y="2218298"/>
            <a:ext cx="5432610" cy="3577851"/>
            <a:chOff x="3106273" y="2155405"/>
            <a:chExt cx="5432610" cy="3577851"/>
          </a:xfrm>
        </p:grpSpPr>
        <p:sp>
          <p:nvSpPr>
            <p:cNvPr id="9" name="Rounded Rectangle 8"/>
            <p:cNvSpPr/>
            <p:nvPr/>
          </p:nvSpPr>
          <p:spPr>
            <a:xfrm>
              <a:off x="5378823" y="3515846"/>
              <a:ext cx="1250576" cy="7933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2">
                      <a:lumMod val="10000"/>
                    </a:schemeClr>
                  </a:solidFill>
                </a:rPr>
                <a:t>Toko</a:t>
              </a: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 Online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378823" y="2155405"/>
              <a:ext cx="1264024" cy="8306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</a:rPr>
                <a:t>Website/blog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247966" y="3441888"/>
              <a:ext cx="1290917" cy="89422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</a:rPr>
                <a:t>Facebook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106273" y="3465419"/>
              <a:ext cx="1653983" cy="89422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</a:rPr>
                <a:t>Mall online : </a:t>
              </a:r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</a:rPr>
                <a:t>bursamuslim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34479" y="4839027"/>
              <a:ext cx="1139264" cy="89422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</a:rPr>
                <a:t>Forum : </a:t>
              </a:r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</a:rPr>
                <a:t>kaskus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Striped Right Arrow 13"/>
            <p:cNvSpPr/>
            <p:nvPr/>
          </p:nvSpPr>
          <p:spPr>
            <a:xfrm>
              <a:off x="4881280" y="3774702"/>
              <a:ext cx="376518" cy="245969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riped Right Arrow 15"/>
            <p:cNvSpPr/>
            <p:nvPr/>
          </p:nvSpPr>
          <p:spPr>
            <a:xfrm rot="10800000">
              <a:off x="6750423" y="3799682"/>
              <a:ext cx="376518" cy="245969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riped Right Arrow 16"/>
            <p:cNvSpPr/>
            <p:nvPr/>
          </p:nvSpPr>
          <p:spPr>
            <a:xfrm rot="5400000">
              <a:off x="5815851" y="3127959"/>
              <a:ext cx="376518" cy="245969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riped Right Arrow 17"/>
            <p:cNvSpPr/>
            <p:nvPr/>
          </p:nvSpPr>
          <p:spPr>
            <a:xfrm rot="16200000">
              <a:off x="5802402" y="4451139"/>
              <a:ext cx="376518" cy="245969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urved Down Arrow 19"/>
          <p:cNvSpPr/>
          <p:nvPr/>
        </p:nvSpPr>
        <p:spPr>
          <a:xfrm>
            <a:off x="2501153" y="2285066"/>
            <a:ext cx="2716303" cy="68734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3035" y="2423552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Internet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606" y="4974101"/>
            <a:ext cx="2228850" cy="1704975"/>
          </a:xfrm>
          <a:prstGeom prst="rect">
            <a:avLst/>
          </a:prstGeom>
        </p:spPr>
      </p:pic>
      <p:sp>
        <p:nvSpPr>
          <p:cNvPr id="23" name="Curved Up Arrow 22"/>
          <p:cNvSpPr/>
          <p:nvPr/>
        </p:nvSpPr>
        <p:spPr>
          <a:xfrm rot="19924137">
            <a:off x="5437289" y="5657229"/>
            <a:ext cx="2458056" cy="71747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4295" y="6446511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Internet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7591" y="2069125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penjual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3992" y="4594523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pembeli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7" y="5029667"/>
            <a:ext cx="1938057" cy="1447706"/>
          </a:xfrm>
          <a:prstGeom prst="rect">
            <a:avLst/>
          </a:prstGeom>
        </p:spPr>
      </p:pic>
      <p:sp>
        <p:nvSpPr>
          <p:cNvPr id="28" name="Up Arrow 27"/>
          <p:cNvSpPr/>
          <p:nvPr/>
        </p:nvSpPr>
        <p:spPr>
          <a:xfrm>
            <a:off x="1062318" y="4108544"/>
            <a:ext cx="470647" cy="6552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Callout 28"/>
          <p:cNvSpPr/>
          <p:nvPr/>
        </p:nvSpPr>
        <p:spPr>
          <a:xfrm>
            <a:off x="6204557" y="1355498"/>
            <a:ext cx="1277472" cy="69298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SEO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7848369" y="2615086"/>
            <a:ext cx="1277472" cy="69298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Fans Page</a:t>
            </a:r>
          </a:p>
        </p:txBody>
      </p:sp>
    </p:spTree>
    <p:extLst>
      <p:ext uri="{BB962C8B-B14F-4D97-AF65-F5344CB8AC3E}">
        <p14:creationId xmlns:p14="http://schemas.microsoft.com/office/powerpoint/2010/main" val="387056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838200" y="1401857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2400" b="1" dirty="0" err="1">
                <a:solidFill>
                  <a:srgbClr val="171717"/>
                </a:solidFill>
              </a:rPr>
              <a:t>Bisnis</a:t>
            </a:r>
            <a:r>
              <a:rPr lang="en-US" sz="2400" b="1" dirty="0">
                <a:solidFill>
                  <a:srgbClr val="171717"/>
                </a:solidFill>
              </a:rPr>
              <a:t> Online</a:t>
            </a:r>
          </a:p>
        </p:txBody>
      </p:sp>
      <p:grpSp>
        <p:nvGrpSpPr>
          <p:cNvPr id="22533" name="Group 44"/>
          <p:cNvGrpSpPr>
            <a:grpSpLocks/>
          </p:cNvGrpSpPr>
          <p:nvPr/>
        </p:nvGrpSpPr>
        <p:grpSpPr bwMode="auto">
          <a:xfrm>
            <a:off x="533400" y="2231046"/>
            <a:ext cx="4762500" cy="3489696"/>
            <a:chOff x="533400" y="2500313"/>
            <a:chExt cx="4762500" cy="2495550"/>
          </a:xfrm>
        </p:grpSpPr>
        <p:sp>
          <p:nvSpPr>
            <p:cNvPr id="31" name="Rektangel 30"/>
            <p:cNvSpPr>
              <a:spLocks noChangeArrowheads="1"/>
            </p:cNvSpPr>
            <p:nvPr/>
          </p:nvSpPr>
          <p:spPr bwMode="auto">
            <a:xfrm>
              <a:off x="1260475" y="2500313"/>
              <a:ext cx="4000500" cy="35401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1260475" y="3357563"/>
              <a:ext cx="4000500" cy="352425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4" name="Rektangel 33"/>
            <p:cNvSpPr>
              <a:spLocks noChangeArrowheads="1"/>
            </p:cNvSpPr>
            <p:nvPr/>
          </p:nvSpPr>
          <p:spPr bwMode="auto">
            <a:xfrm>
              <a:off x="1260475" y="378618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5" name="Rektangel 34"/>
            <p:cNvSpPr>
              <a:spLocks noChangeArrowheads="1"/>
            </p:cNvSpPr>
            <p:nvPr/>
          </p:nvSpPr>
          <p:spPr bwMode="auto">
            <a:xfrm>
              <a:off x="1260475" y="292893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20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6" name="Rektangel 35"/>
            <p:cNvSpPr>
              <a:spLocks noChangeArrowheads="1"/>
            </p:cNvSpPr>
            <p:nvPr/>
          </p:nvSpPr>
          <p:spPr bwMode="auto">
            <a:xfrm>
              <a:off x="1260475" y="4214813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7" name="Rektangel 36"/>
            <p:cNvSpPr>
              <a:spLocks noChangeArrowheads="1"/>
            </p:cNvSpPr>
            <p:nvPr/>
          </p:nvSpPr>
          <p:spPr bwMode="auto">
            <a:xfrm>
              <a:off x="1260475" y="464343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2544" name="Tekstboks 44"/>
            <p:cNvSpPr txBox="1">
              <a:spLocks noChangeArrowheads="1"/>
            </p:cNvSpPr>
            <p:nvPr/>
          </p:nvSpPr>
          <p:spPr bwMode="auto">
            <a:xfrm>
              <a:off x="1295400" y="2540000"/>
              <a:ext cx="4000500" cy="2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rgbClr val="171717"/>
                  </a:solidFill>
                </a:rPr>
                <a:t>Pasar</a:t>
              </a:r>
              <a:r>
                <a:rPr lang="en-US" sz="2000" dirty="0">
                  <a:solidFill>
                    <a:srgbClr val="171717"/>
                  </a:solidFill>
                </a:rPr>
                <a:t> yang </a:t>
              </a:r>
              <a:r>
                <a:rPr lang="en-US" sz="2000" dirty="0" err="1">
                  <a:solidFill>
                    <a:srgbClr val="171717"/>
                  </a:solidFill>
                </a:rPr>
                <a:t>luas</a:t>
              </a:r>
              <a:endParaRPr lang="da-DK" sz="2000" dirty="0"/>
            </a:p>
          </p:txBody>
        </p:sp>
        <p:sp>
          <p:nvSpPr>
            <p:cNvPr id="22546" name="Tekstboks 46"/>
            <p:cNvSpPr txBox="1">
              <a:spLocks noChangeArrowheads="1"/>
            </p:cNvSpPr>
            <p:nvPr/>
          </p:nvSpPr>
          <p:spPr bwMode="auto">
            <a:xfrm>
              <a:off x="1295400" y="3398838"/>
              <a:ext cx="4000500" cy="2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Modal </a:t>
              </a:r>
              <a:r>
                <a:rPr lang="en-US" sz="2000" dirty="0" err="1">
                  <a:solidFill>
                    <a:schemeClr val="tx2"/>
                  </a:solidFill>
                </a:rPr>
                <a:t>lebih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kecil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22547" name="Tekstboks 47"/>
            <p:cNvSpPr txBox="1">
              <a:spLocks noChangeArrowheads="1"/>
            </p:cNvSpPr>
            <p:nvPr/>
          </p:nvSpPr>
          <p:spPr bwMode="auto">
            <a:xfrm>
              <a:off x="1295400" y="4259263"/>
              <a:ext cx="4000500" cy="2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rgbClr val="171717"/>
                  </a:solidFill>
                </a:rPr>
                <a:t>Dapat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dijalankan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paruh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waktu</a:t>
              </a:r>
              <a:endParaRPr lang="da-DK" sz="2000" dirty="0"/>
            </a:p>
          </p:txBody>
        </p:sp>
        <p:sp>
          <p:nvSpPr>
            <p:cNvPr id="22548" name="Tekstboks 48"/>
            <p:cNvSpPr txBox="1">
              <a:spLocks noChangeArrowheads="1"/>
            </p:cNvSpPr>
            <p:nvPr/>
          </p:nvSpPr>
          <p:spPr bwMode="auto">
            <a:xfrm>
              <a:off x="1295400" y="2970213"/>
              <a:ext cx="4000500" cy="2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rgbClr val="171717"/>
                  </a:solidFill>
                </a:rPr>
                <a:t>Promosi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murah</a:t>
              </a:r>
              <a:endParaRPr lang="da-DK" sz="2000" dirty="0"/>
            </a:p>
          </p:txBody>
        </p:sp>
        <p:sp>
          <p:nvSpPr>
            <p:cNvPr id="22549" name="Tekstboks 49"/>
            <p:cNvSpPr txBox="1">
              <a:spLocks noChangeArrowheads="1"/>
            </p:cNvSpPr>
            <p:nvPr/>
          </p:nvSpPr>
          <p:spPr bwMode="auto">
            <a:xfrm>
              <a:off x="1295400" y="3829050"/>
              <a:ext cx="4000500" cy="2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rgbClr val="171717"/>
                  </a:solidFill>
                </a:rPr>
                <a:t>Sistem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kerja</a:t>
              </a:r>
              <a:r>
                <a:rPr lang="en-US" sz="2000" dirty="0">
                  <a:solidFill>
                    <a:srgbClr val="171717"/>
                  </a:solidFill>
                </a:rPr>
                <a:t> 24 jam</a:t>
              </a:r>
              <a:endParaRPr lang="da-DK" sz="2000" dirty="0"/>
            </a:p>
          </p:txBody>
        </p:sp>
        <p:sp>
          <p:nvSpPr>
            <p:cNvPr id="22550" name="Tekstboks 50"/>
            <p:cNvSpPr txBox="1">
              <a:spLocks noChangeArrowheads="1"/>
            </p:cNvSpPr>
            <p:nvPr/>
          </p:nvSpPr>
          <p:spPr bwMode="auto">
            <a:xfrm>
              <a:off x="1295400" y="4687888"/>
              <a:ext cx="4000500" cy="2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rgbClr val="171717"/>
                  </a:solidFill>
                </a:rPr>
                <a:t>Dapat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dilakukan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dimana</a:t>
              </a:r>
              <a:r>
                <a:rPr lang="en-US" sz="2000" dirty="0">
                  <a:solidFill>
                    <a:srgbClr val="171717"/>
                  </a:solidFill>
                </a:rPr>
                <a:t> </a:t>
              </a:r>
              <a:r>
                <a:rPr lang="en-US" sz="2000" dirty="0" err="1">
                  <a:solidFill>
                    <a:srgbClr val="171717"/>
                  </a:solidFill>
                </a:rPr>
                <a:t>saja</a:t>
              </a:r>
              <a:endParaRPr lang="da-DK" sz="2000" dirty="0"/>
            </a:p>
          </p:txBody>
        </p:sp>
        <p:sp>
          <p:nvSpPr>
            <p:cNvPr id="22551" name="Tekstboks 53"/>
            <p:cNvSpPr txBox="1">
              <a:spLocks noChangeArrowheads="1"/>
            </p:cNvSpPr>
            <p:nvPr/>
          </p:nvSpPr>
          <p:spPr bwMode="auto">
            <a:xfrm>
              <a:off x="533400" y="3365500"/>
              <a:ext cx="304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171717"/>
                  </a:solidFill>
                  <a:latin typeface="Zapf Dingbats" charset="2"/>
                </a:rPr>
                <a:t>✓</a:t>
              </a:r>
              <a:endParaRPr lang="da-DK">
                <a:solidFill>
                  <a:srgbClr val="171717"/>
                </a:solidFill>
              </a:endParaRPr>
            </a:p>
          </p:txBody>
        </p:sp>
        <p:grpSp>
          <p:nvGrpSpPr>
            <p:cNvPr id="22553" name="Gruppe 75"/>
            <p:cNvGrpSpPr>
              <a:grpSpLocks/>
            </p:cNvGrpSpPr>
            <p:nvPr/>
          </p:nvGrpSpPr>
          <p:grpSpPr bwMode="auto">
            <a:xfrm>
              <a:off x="876300" y="4646613"/>
              <a:ext cx="344488" cy="344487"/>
              <a:chOff x="876300" y="4646613"/>
              <a:chExt cx="344488" cy="344487"/>
            </a:xfrm>
          </p:grpSpPr>
          <p:sp>
            <p:nvSpPr>
              <p:cNvPr id="24" name="Rektangel 23"/>
              <p:cNvSpPr>
                <a:spLocks noChangeArrowheads="1"/>
              </p:cNvSpPr>
              <p:nvPr/>
            </p:nvSpPr>
            <p:spPr bwMode="auto">
              <a:xfrm>
                <a:off x="876300" y="46466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5" name="Tekstboks 74"/>
              <p:cNvSpPr txBox="1">
                <a:spLocks noChangeArrowheads="1"/>
              </p:cNvSpPr>
              <p:nvPr/>
            </p:nvSpPr>
            <p:spPr bwMode="auto">
              <a:xfrm>
                <a:off x="890588" y="46831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6</a:t>
                </a:r>
              </a:p>
            </p:txBody>
          </p:sp>
        </p:grpSp>
        <p:grpSp>
          <p:nvGrpSpPr>
            <p:cNvPr id="22554" name="Gruppe 77"/>
            <p:cNvGrpSpPr>
              <a:grpSpLocks/>
            </p:cNvGrpSpPr>
            <p:nvPr/>
          </p:nvGrpSpPr>
          <p:grpSpPr bwMode="auto">
            <a:xfrm>
              <a:off x="876300" y="4208463"/>
              <a:ext cx="344488" cy="342900"/>
              <a:chOff x="876300" y="4208463"/>
              <a:chExt cx="344488" cy="342900"/>
            </a:xfrm>
          </p:grpSpPr>
          <p:sp>
            <p:nvSpPr>
              <p:cNvPr id="21" name="Rektangel 20"/>
              <p:cNvSpPr>
                <a:spLocks noChangeArrowheads="1"/>
              </p:cNvSpPr>
              <p:nvPr/>
            </p:nvSpPr>
            <p:spPr bwMode="auto">
              <a:xfrm>
                <a:off x="876300" y="4208463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7" name="Tekstboks 76"/>
              <p:cNvSpPr txBox="1">
                <a:spLocks noChangeArrowheads="1"/>
              </p:cNvSpPr>
              <p:nvPr/>
            </p:nvSpPr>
            <p:spPr bwMode="auto">
              <a:xfrm>
                <a:off x="890588" y="4238625"/>
                <a:ext cx="322262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5</a:t>
                </a:r>
              </a:p>
            </p:txBody>
          </p:sp>
        </p:grpSp>
        <p:grpSp>
          <p:nvGrpSpPr>
            <p:cNvPr id="22555" name="Gruppe 79"/>
            <p:cNvGrpSpPr>
              <a:grpSpLocks/>
            </p:cNvGrpSpPr>
            <p:nvPr/>
          </p:nvGrpSpPr>
          <p:grpSpPr bwMode="auto">
            <a:xfrm>
              <a:off x="876300" y="3790950"/>
              <a:ext cx="344488" cy="347663"/>
              <a:chOff x="876300" y="3790950"/>
              <a:chExt cx="344488" cy="347663"/>
            </a:xfrm>
          </p:grpSpPr>
          <p:sp>
            <p:nvSpPr>
              <p:cNvPr id="14" name="Rektangel 13"/>
              <p:cNvSpPr>
                <a:spLocks noChangeArrowheads="1"/>
              </p:cNvSpPr>
              <p:nvPr/>
            </p:nvSpPr>
            <p:spPr bwMode="auto">
              <a:xfrm>
                <a:off x="876300" y="3790950"/>
                <a:ext cx="344488" cy="347663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9" name="Tekstboks 78"/>
              <p:cNvSpPr txBox="1">
                <a:spLocks noChangeArrowheads="1"/>
              </p:cNvSpPr>
              <p:nvPr/>
            </p:nvSpPr>
            <p:spPr bwMode="auto">
              <a:xfrm>
                <a:off x="890588" y="3822700"/>
                <a:ext cx="322262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4</a:t>
                </a:r>
              </a:p>
            </p:txBody>
          </p:sp>
        </p:grpSp>
        <p:grpSp>
          <p:nvGrpSpPr>
            <p:cNvPr id="22556" name="Gruppe 81"/>
            <p:cNvGrpSpPr>
              <a:grpSpLocks/>
            </p:cNvGrpSpPr>
            <p:nvPr/>
          </p:nvGrpSpPr>
          <p:grpSpPr bwMode="auto">
            <a:xfrm>
              <a:off x="876300" y="3363913"/>
              <a:ext cx="344488" cy="344487"/>
              <a:chOff x="876300" y="3363913"/>
              <a:chExt cx="344488" cy="344487"/>
            </a:xfrm>
          </p:grpSpPr>
          <p:sp>
            <p:nvSpPr>
              <p:cNvPr id="12" name="Rektangel 11"/>
              <p:cNvSpPr>
                <a:spLocks noChangeArrowheads="1"/>
              </p:cNvSpPr>
              <p:nvPr/>
            </p:nvSpPr>
            <p:spPr bwMode="auto">
              <a:xfrm>
                <a:off x="876300" y="33639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81" name="Tekstboks 80"/>
              <p:cNvSpPr txBox="1">
                <a:spLocks noChangeArrowheads="1"/>
              </p:cNvSpPr>
              <p:nvPr/>
            </p:nvSpPr>
            <p:spPr bwMode="auto">
              <a:xfrm>
                <a:off x="890588" y="34004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3</a:t>
                </a:r>
              </a:p>
            </p:txBody>
          </p:sp>
        </p:grpSp>
        <p:grpSp>
          <p:nvGrpSpPr>
            <p:cNvPr id="22557" name="Gruppe 83"/>
            <p:cNvGrpSpPr>
              <a:grpSpLocks/>
            </p:cNvGrpSpPr>
            <p:nvPr/>
          </p:nvGrpSpPr>
          <p:grpSpPr bwMode="auto">
            <a:xfrm>
              <a:off x="876300" y="2936875"/>
              <a:ext cx="344488" cy="344488"/>
              <a:chOff x="876300" y="2936875"/>
              <a:chExt cx="344488" cy="344488"/>
            </a:xfrm>
          </p:grpSpPr>
          <p:sp>
            <p:nvSpPr>
              <p:cNvPr id="10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83" name="Tekstboks 82"/>
              <p:cNvSpPr txBox="1">
                <a:spLocks noChangeArrowheads="1"/>
              </p:cNvSpPr>
              <p:nvPr/>
            </p:nvSpPr>
            <p:spPr bwMode="auto">
              <a:xfrm>
                <a:off x="890588" y="2986088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2</a:t>
                </a:r>
              </a:p>
            </p:txBody>
          </p:sp>
        </p:grpSp>
        <p:grpSp>
          <p:nvGrpSpPr>
            <p:cNvPr id="22558" name="Gruppe 85"/>
            <p:cNvGrpSpPr>
              <a:grpSpLocks/>
            </p:cNvGrpSpPr>
            <p:nvPr/>
          </p:nvGrpSpPr>
          <p:grpSpPr bwMode="auto">
            <a:xfrm>
              <a:off x="876300" y="2511425"/>
              <a:ext cx="344488" cy="342900"/>
              <a:chOff x="876300" y="2511425"/>
              <a:chExt cx="344488" cy="342900"/>
            </a:xfrm>
          </p:grpSpPr>
          <p:sp>
            <p:nvSpPr>
              <p:cNvPr id="8" name="Rektangel 7"/>
              <p:cNvSpPr>
                <a:spLocks noChangeArrowheads="1"/>
              </p:cNvSpPr>
              <p:nvPr/>
            </p:nvSpPr>
            <p:spPr bwMode="auto">
              <a:xfrm>
                <a:off x="876300" y="2511425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85" name="Tekstboks 84"/>
              <p:cNvSpPr txBox="1">
                <a:spLocks noChangeArrowheads="1"/>
              </p:cNvSpPr>
              <p:nvPr/>
            </p:nvSpPr>
            <p:spPr bwMode="auto">
              <a:xfrm>
                <a:off x="890588" y="2547938"/>
                <a:ext cx="3222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1</a:t>
                </a:r>
              </a:p>
            </p:txBody>
          </p:sp>
        </p:grpSp>
      </p:grpSp>
      <p:sp>
        <p:nvSpPr>
          <p:cNvPr id="41" name="Rektangel 40"/>
          <p:cNvSpPr>
            <a:spLocks noChangeArrowheads="1"/>
          </p:cNvSpPr>
          <p:nvPr/>
        </p:nvSpPr>
        <p:spPr bwMode="auto">
          <a:xfrm>
            <a:off x="5683250" y="2268413"/>
            <a:ext cx="2946400" cy="2946400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058" y="473496"/>
            <a:ext cx="2550459" cy="69924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Kenapa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Pilih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809" y="2447802"/>
            <a:ext cx="2595281" cy="26087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152" y="928969"/>
            <a:ext cx="7287526" cy="845237"/>
          </a:xfrm>
        </p:spPr>
        <p:txBody>
          <a:bodyPr/>
          <a:lstStyle/>
          <a:p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Apa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yang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dipersiapkan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untuk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berjualan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online</a:t>
            </a:r>
          </a:p>
        </p:txBody>
      </p:sp>
      <p:sp>
        <p:nvSpPr>
          <p:cNvPr id="5" name="Oval 4"/>
          <p:cNvSpPr/>
          <p:nvPr/>
        </p:nvSpPr>
        <p:spPr>
          <a:xfrm>
            <a:off x="3691721" y="3739488"/>
            <a:ext cx="1760560" cy="100993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</a:rPr>
              <a:t>Berjualan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 online</a:t>
            </a:r>
          </a:p>
        </p:txBody>
      </p:sp>
      <p:sp>
        <p:nvSpPr>
          <p:cNvPr id="13" name="AutoShape 5" descr="data:image/jpeg;base64,/9j/4AAQSkZJRgABAQAAAQABAAD/2wCEAAkGBxQSEhQUEhQWFhUXFRQYFRgVFRcVGBgcFxcXFhgVFxcYHCggGBwnHBQXITEiJSkrLi4uFx8zODMsNygtLisBCgoKDg0OGhAQGywlICQsLCwsMCwtLCwsLCwsLCwsLCwsLCwsLCwsLC8sLCwsLCwsLCwsLCwsLCwsLCwsLCwsLP/AABEIAJIA3AMBIgACEQEDEQH/xAAcAAABBQEBAQAAAAAAAAAAAAAGAgMEBQcAAQj/xABCEAACAQIEAwUEBwYEBgMAAAABAgMAEQQFEiEGMUETIlFhcTKBkbEHFCNSocHRU2KT0uHwM0JykhUWFyRzgjRDg//EABoBAAIDAQEAAAAAAAAAAAAAAAABAgMEBQb/xAAsEQACAgEDAgMHBQAAAAAAAAAAAQIDEQQSITFBE1GRBRVCUmGBoRQicbHh/9oADAMBAAIRAxEAPwDaxXtq6hvijiX6ueziAaUi5vuqDpcdT5Um8AEZWvClZXJxVjNV+2tvy0rb05UX8K8U/WLpKAJB4cm93ShTRJxYQtHQNxvn2Jw86xxLGEaMMGZS5Y6iGA3AFu766qPgb8qo+MMo+sQHSLyR99B1Nh3kH+oXHrappkDN/wDmvHHk0fL9kP5qTJxNmAIBKXPIdkN/TvUT8IsjAwsoYEiSP3c19OtvWjVMKoGyqPdvU/2Y7lT8TOOPQytMdm7C6x3H/hH5tUXFZxmkYu+leu8S38OWq9bDIhtYUO8T5asqjWpuu9x0A53PQUVxjKWGxXTlGDcUsmZnifMPvp/CH81IPE2YffT+EP5qssxwiLvG1x13vbp4VEjwxYFgNhzNjb0HifSum9DUo7nJpfY4q9rXuexQTf3I7cRZha+pbf8AiX+amm4mx/31/hD+anEjLmyKSTyFrH4dKlw5V98gn7qHYWPIycvcoP51TZRpq4bnPg1V6vV2S2qvkrTxLjvvp/CH60luJcb99P4a/rVhm2VPG6gC+vkFDHe3IdeW/wAfCqzMMHLHYyKVHLe3hfcA3Hvq2rRU2RUoy6+op66+EnGUFwceJcZ+0X+GP1rv+ZsX+1X+GP1qvZyKSsm/Kr/dMPmZH3jZ8qLMcR4v9qv8MfrSxxFi/wBqv8MfrUKGx6VJ7AUvdcF8TK5e1pL4USY+IMUf/sQ//mP1p1eIcSLktGQOd49vHoaYiw9unPYeZ8KI+GMh7adFYdyO0kvmb9xfeRf0WsOr08KMKLeTZodXPUZbXCCfK8M0kMbyRhHZFZlG+kkXIqUcvHhV32Vd2VYjoYKFsuHhTD5aPCr6N0ZnVWBZCA4B3UncA+FevBQmNrANPlo8KZOWDwHwolaCmjh6YBHaswzdCZZGPMu1/ifyrTgaH89yXXdl68/WqpLKJJ8mH8W5+YW0JYuRffkB4mofA3EWIfH4ZNjqkANhawsS1j/pBqZxrwXi3xGqKFnBAG1rC37xIAoo+j/gr6jeechpyulQvsxg+1v1Y/KoJJItZpWVZuJWkTk8bEEX5i1ww8iDV1HKCKzTLW7XFTupsAI1DDbvLcmx62DCjPL8S6gdp3v3gLW/1L+YqyLyVNYKHOcCcPidSCwY9rH0Aa/fjPlff0Y+FWC8WIQNKHzBNreXnVtnOC7aIhd3HejPiw5C/QHdffWf41NLBx7L7nyYcwfA/oa1aZRlPbLv0MuqlOMN0O3UIYs/kLjfSL7bXq5xmYqYyFIdiD3fb3t1VelZ9NNtfypvCZ1JHcRuVvztXRlot3MeDnLWbMqXOSzgyaYujlAoub6l2UX37p5k9BVnIgRgjRhQysYxayqTy1eZ6mkYbOdWG1l+0ZbXB5tI3sggclG3rapeIc4qIBlUOu10J59RY+t73rmay+cp7Jdjfo9PCEN8O4I5xlTQSBhYozC+45nmq8rCpWJd0OqI6kXSXc2FtgNKmxLbdAKIBChCriAgIB7xNvLqbXOw99djEjVNWINgTpVI2vy3sQdtrXJvWCSz0RtzjqRkzH7aNNDXdVJ0m50tuLjp53/GrXMsjhlkjiYAi+q225FzvbnsTtVZBjSmId+0BjkdFiCgHQqoBZuQ3IY733PlUlTGZRJJqSQkgAtvp3XUFHU3P9aK5OPMWKSUuGjNeMMIIsZPGosA4sBysyqwt8apdNaHxbk0mJxYWFbgRKNRI8WPePPwqDi+BJo1LGSLYbi5Hu3r2On1dfhQ3S5aR5q6mxWS2x4TBOA2qdhhqYXF/AVMweRSubKpJHPy9d6sYcB2d9Xtctjffw2q6y6C6MyQrc5J4GcBgxqLsNkF/Hc9APT5itN4byvsIQG/xHOuTyJ5J/6iw91UHDWWapFB9mO0j/vOfZX5t/6r40bCvL6i12zcvQ9RRTGqtRQnTXaaU/I2FzbYUP4fPycEZp9Ecuh7orEgMLgAE7k8qzSnFPHc0xg5PgZ4Mj1LiJrf42JlI/0qSi/gKIWSqTKcTHg8tSWVtKJEHc+o1W9d7VR/Rfn2IzA4vFTaljLokKf5FVQWNvvN3lBb9KVPEET1DzZJrzx6Bk0dNlKlstI0VYUkla9YX9KSK8eZRzIHrTGVLwIZWBG+kX9KHM6yTtbfaOotYqptf4b1aZ7xnl+Ha0s0ZcclVtb+mlbmh48XSzm+HwcixdZsRbDpa4uVDbnY+VVuJJMtcqyxYlAUaVA2A/OrnDbVDwMoa4vq5EHncHkb9anKaklgTeSbDJb8qF+JsvALWFlkuy/uyDmPQ7H/AHeVESNScZhhMhja4B3BFrgjkRcW+N6knteURaysMAYsIugA2sSNR323t+FRs+wGHCgQkk9bm3zqXiPo9ftCZMZMVJvoUIvuJA291JxWUYCEKkh3dtG7sWGxYnne9hWxe1lCSeGznv2JKyLxJejyLynKCFVOoXtHFwAXl2QHyVBf1NEH/CJEdHWS0a2uoPPbl4bk86QYxMh7IPGzMO9YXF+VwTvt48vdTEeLxGHlUORIrltrAt3QTyAG1/GufZa7ZOb7m+NPhQVfkRs0jXtS8jEogXXe25v3Y18v8x9D7oGPzBJFEanu/vbk3N7nzvVL9JWBzGV4kwkTlADJIyMoBd+Si5FwqAe9jQYOGs6/Yy/7k/nrVpp1V8uOWZNTTdY8RkkjWMuwa9kFAsQRcoI1IBN92PL3U7Bh2jRgFZtZvrUi9h0ud738SayUcNZ3+wm/3J/NSzw5npt9liD4faL/AD1lsipSb8zXWnGCT7GwDPhFbu2JUA67g7bDkK6fFT4hbouled1Fr263NY9/yvnn7Cf/AHJ/PSl4az0XtDiB6Ovy11sqtrqilGPP1MdlFtknunx5I04TO62Mm3mTv8BUaFRrPXTvt1Y7KBfzPyprhvgHESYWNsTip4ZiG1x6IjpsxA3IN9gDz60R5LwiMM4d8RJNbcB1jVb/AHjpFzbpv4eFWW6tSi4xWMldOhcJqUnnBf5PheyjCndj3nPix3PuHL3Cp4eqyTFgdaYkzGwJHQViOkV30jZ2uGjhBYqXksCDa9lY2Pl/Ssh4nxgfFYeTcKI5CRc2Gnr670SfSLE8qGbWDpsra7lFubKVF+6xOxb0FZZi8zdwqm1lDJcb8yL/ACrDbp83qz6YKq3OGoU0/wBvccONmeAh5mETyghCSwJvctpvyF7+or6k4XwsMeEhXD/4WhSvibi5Zj1JO5r5KkdmZTbZRZQOgr6j+jJCMswwY79mDzva/KtieOC2UsvISkUjTThFIqQjy9Cf0g4VHwrmRXZVs5WOQxFguxUsN9NjuKKQajYvDiQWPLe4te4PMWNMDFMoxMx7uAwkcXnDEZH9Wmcbeu1XUPBOLxB1YmWx/eYysPQA6R8a1CLDKosBt4creVhsKfA/v+gowQ2Puwdy3KzhkjUsWVVCXNgT1Gw5W5VaIKk4uPUjAG5tceo3HyqJh2uL+NBND609EKbVa9nfSNqhN4ROCyyJj358zt03Pu86G8m4cdsRJisVYyHaFLbRqB7R/fP4VdrKb07JjkQKJHVGdtK6mC6jz0i53NugrLjLNrk4xwhOMwLsmmI6TsdiAfXyqPFK8S/b6LjWSxtfQo1MxI5CwNShl325nDnkO54bWtz5b0K8cY1/q76U7TtZEgsblRHdWlJ3FrgW99XRWODJOTk8sH5uPsU2ns5cGDI7aA0cp7mrQgJBG+pWBPlTn/UDElpSsuC0L3Y/s5r6j7Orffk3IDlQq2GnHaFcFGWiI7EaHvp7Z3JI7Tv90h77e1S4cFKXhQ4GPspBG8h0ye33ybN2ndsSBbzq1FYWrx/irxoJsFqI1veOb2GRZU078+zJPwrx/pKxAV3E2B0kkQ3jm3syk6t/2ZJ6bgdKDxFihF2oy9O2VljIMcuyCDshde052st6ky5bKXki/wCHqY1id4u5MdT9ioA1CTvXYFdI8KYBf/1BxIcIZcDeMMcR3JtgJAp07/dZfHc+6kSfSViFjJaTBBmI7Luy7gSMrat+dgPDe9Cf1bEECT6guuZpEnPZzCy9pGRt2ncvYm/lTGZwlFkEmCVViYLAWWZQQ83iX7+zE3oDGTauE84fEwJK7RksgJ7PVo2Z1JXVvyXrVox1A/l19KyjIMVKcO+HAEY7BgNGqwuXe41En/NV3hsxnOXRTROQYyjuvUpbSw9BcH3VXK3BdChsLJMLuajT4BiCB1Bqyy2cSxoxtdgD67V2b45cPHrYEi4Fhz3qSknyVyi08MqsPkweNo5EurKVZSNiD4+NDkf0Y9nsoDC57zAXtfYG3MitJjlI5qfnTv1gdbj1BH5VVfTG1Ybf2J1XSqeV+TFJvo1ihxCz42Nlw+olhCQyjfu9oALhSOZG1Hv/AE/wDgSYbXBfdXwszRg362BKt7xRaZkIsSLEbj+/WqbL8j+rz6sPJoha/aQnddXRo/udbj0ojCUOFyiMmpvL4ZUPw5mMP/xsyLj7uLhV7+WpLfKibKBL2S/WSna27/ZX0X8r3NTDXlXlZGU16abQ04aYHlq9t768rm8zagZ6T6CqbCtpd08GPwO4q0c7enjVPmSMHLx7t2Z7vK7L7N/W/wCFNLIDWcZwUskTJr7SJTrNhZmAaxt7QBvarDM5DyFZVxVlOMkw31hotLEEtGpJdedyF5nx53ql4T+kaeC0eKBmjBst79qnlv7Q9d6ptju4RdW1HqjY4V8epsPfWOfSVmAxOYiCUyqIpBFHoCab3XU/eNybkb+VaFw9njYkh3UKC4MY39gnbUPHbn12NB/EGT5i2Pxckansm7Xsjqi5kALYFr32vShDA7J5KrJOLnhHaLPiSkZjR0fsmV76t+8bLy6WpfEuex44xRTdoumPtBoSO1zC8rHQzk3IIFxt3RXgyDNtEK6CftGMnfh5XWxO/hen4shzf6y76TotOFOuG1jG6oLXva+kVYUg/LLhO9Oe3GsSxabQ7fYBSwbVv6eVqflwuEUtGWn/AO3Msl9EHe70IItq7vTf1qSvDOeWtoa3O2vD/rTo4az25Ohrtz+0w+/rvvyFAiF2WDa51T/923hAdNsSo2732m4Gw6XPSvYhg1tJfEf9mUQ9yHvasROwIN+6LseXQD0q2wPDediSIujaVdSe/h7AagW/OpWG4fzoSz6ojoZJ9F2w9i1iY+vmLUYAHxhcHZYQ+IH1js5wxSLu3WXukavI/hVNmTL2sL9nOiaYkQyoF1aI1jvfkRZQdqPnOY4TCxmbCK8naMC7tFdFsAqgC+xuaR2jS4MiZQSrbAgG1mIBHhtULJbUXU172FvD2E+zjbblY/Lf++tPZSAuBxAtfSku3qTUTgfGlokDrpLCzL4EbbH3UQZVlnYExEllcMCW5kHx+NZc9jbjuQGDJhIJFbdHj9bN3SB8R8KuuJPtIsOPvSx3prEZbeJYwTpSVTb7wANgfHmD7qfzVLSYVAL2Ja3pb+tSqTTKb2ml/LCAuP7BPyrwTDxHv2+dJw7EqP7/ALNLvf8Au9azEJe3UC3iRUXBgOge3t95bcgpA0/hY++nJMGpNwWU+KsR8RyI9RVbksUqx9nqU9mzR2ZCDpU2TdWA9m3SgC+A2FJryPVbvW9xJ+de0wIEbU8pqJE1SFNMQqSQKCTyHr+VUeP4iVfZUn/V3flvV1Jy+dD82RoWvuaAEYPGyzqxZiqnZezGn1NzcmkrGIUILEsTcluo6Dc7f1qc7JEm1gByoJzzOC9wOVWweHkTWSVjccdXdJPlzWh7O8gGJKyRRx9qGBfVcBx93bkD1vTOGxDA+I8D+tEuW4tdItz67cvU1qfgz5a5I5nHglYPDlVXUArWFwpuAfAE9KsI5KgnEUtJKx2JZ4JxZZo1SoWqtiep8BqGBkpJPKpKS+VQlNPIaWAJqy+VOxyA32qGpp/Dnc+n60xETiHDB4HW1+6SPdv+VZe8F1kS3MbfnWvYhLgjyrNM1whhlII2vced96qsjuRdRPbIf4SwJWNdXtAX953owjfUqk+0p3oSyrG6TaiTCTXPrsfyrFwjfLksxUSTFo2MjBazKpsD1JBH5391SIedqpszy3t8TNo2dEBQj7wKEfIitVHLMOobSeOuAolYruovvuOXw866Ga7Hpp9q/nyPpUHh7Mu2j32ddnHmNuVSp8ECwbw/u1aJx2vDM1disipIlhr+FNxiznzAPv5H8qUGuLj+lIDd9eh3v/tJ+HdqJMlGk0s03emBTRNUhXqvhkqSr1IRILVWZ3mkcCapGtfkBux8gKml6Gs+dWbcA7Wudz6CmkAO5lxC099A0qNgPzND005v3qs8ZhdJ1Lt5VAdwdrAmpDHcOtherHATWcqPuaj6k2H4A/GoOH35bnkPftV/FwzKjFhY3tz5jyqLASklSonpxMkm8B8akR5PL4D41HIz2F6sIHqPHlkngPjUmLASDp+NLIh9Wp9DTSYN/Cnlw7j/AC/KjIDqmn8M3ePpTEaHqtqfQ26H4UZESr1TcQZasqHx6VY/WAPH4VV5pnEaLve/+k08AZe+NMMuh9t7X8D+lFmS5strO1redCPE+GGIZiSygnmpAPyqbw8yDa12G123O1L9A7eUzQtXsWGgyizd3OhO7v7bAcvJTzNXHD0KxWRRZdO9zc873JPO5vQtqtv16VdxzjQCeVhWxaWNUGkZZ3Ob5HM1Q4TECddo5DaTwVujflRNDIGAI6ihmHM/rF4ZkUI3dBudXLYnwN6ZyjEPhX7KUnY6QehQcn9Rf4HyqG3xFjuv6MUp/p55+CX4f+hW0W9/ltSoowCDudutKBr1OdZToHrUiltSL0xAlDNUyOSh+DE1ZQz7XqYD+Y5rHCO8wB6C+5oCzHihVcixO9zt+FSM/wAAJ2aTct0seXhQzoZSUnQ/uta4qS4AsJOIkYbDeomGIYEnneqfG4LTutTssl1KT4UsjCjhDBa8Qu3dUhj4bHb8a0kUOcH5f2MAZtpJO83kP8q/341fhqgwH1pxajq1Oq1IB4UsCmVanA1Ah0V7am9dKDUwFWrwiu1V4TQA24oez7Ba1P4UQsaiYkXFAGX4vBGxF6qfrPZPubeNF2cx6XPnQXxJDyb3VdVa6+gpR3F8md61AW1/E/kKk4XGm9mJPr+XhQRluKsw3ohixG9OVsp9RKKQYRy2GoH2e9fwtRRj8u+txowIU2DBlN+Y/rQJl+Mos4GxBQPhyBZSWjYX3UnkfArcDbpaq3JxeURnXGyO2QSRDQqrZjYAX2PIeXpT0Z/s17qpJaq3yWJYWD1jTeqvGakXoAyvD4qpWKzIIm7WB2vQ9DiKpOJcWXOg8h5/A1PIFpmvEBiOmBxqbe53A9POqHF8RYrSQ5Vh46bGqDEwuDfmOhp2PFm1m3HnQ2xk+LPR7MgsTyvyPvFEvBMYkmC7Fb6iPIdPjagfFwBl23+Y/Wr76LMUVlkHgnX1/pUQNtWelieh5Md508uN86QF+s1OrNVCmM86fTF0xF4JacWSqZMV508uJoAthJShJVWuJpwYigCx7SuL1AE9d9YoAmNJUeZ6Yaeo02IoApuIo7i/WgXOG1IfKjXNp7g1n+YzgMw6GgaB1MUAb1fw40NYg9KFpIQrN6m3pXuFxOk7H1FNMGaJgsVyol4fzILPESxAuRsbAhhazbbjkfcKzLA5lfrVtDmHn76beRG+6qSXqnyDMxPh45BzKgN6jY/iKnGSoAPs9I10yXrzVQBiUdC/FDHtefQfKurqkAxAxI3phxXV1AxQO9E/B6gdqQBclLnryrq6kAVKaeQ11dQBIjNSYzXV1AiQhqQhrq6gB5TTqmurqAHAa8Jrq6gBDGosxr2uoAos0OxrP829qurqGNFDjeY9DURK6uoQFhgOfuqwJrq6mI036KpCUnBJIDLYX2Fx0FHhrq6kB5XV1d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278610" y="2524161"/>
            <a:ext cx="1102341" cy="70968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Produk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/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Barang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80" y="4653888"/>
            <a:ext cx="1951310" cy="16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51" y="5302583"/>
            <a:ext cx="1524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38" y="5554640"/>
            <a:ext cx="1008905" cy="8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2123437" y="4159384"/>
            <a:ext cx="1397685" cy="4253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28497" y="2994490"/>
            <a:ext cx="466082" cy="64946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2"/>
          </p:cNvCxnSpPr>
          <p:nvPr/>
        </p:nvCxnSpPr>
        <p:spPr>
          <a:xfrm flipV="1">
            <a:off x="5344129" y="3233844"/>
            <a:ext cx="1485652" cy="61776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31" idx="1"/>
          </p:cNvCxnSpPr>
          <p:nvPr/>
        </p:nvCxnSpPr>
        <p:spPr>
          <a:xfrm>
            <a:off x="5344129" y="4653888"/>
            <a:ext cx="1485651" cy="80521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33" idx="0"/>
          </p:cNvCxnSpPr>
          <p:nvPr/>
        </p:nvCxnSpPr>
        <p:spPr>
          <a:xfrm flipH="1">
            <a:off x="4665991" y="4940490"/>
            <a:ext cx="13134" cy="61415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32" idx="3"/>
          </p:cNvCxnSpPr>
          <p:nvPr/>
        </p:nvCxnSpPr>
        <p:spPr>
          <a:xfrm flipH="1">
            <a:off x="2778351" y="4749423"/>
            <a:ext cx="1021521" cy="108179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92" y="2101080"/>
            <a:ext cx="1067511" cy="90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3" y="3184208"/>
            <a:ext cx="1578058" cy="13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Box 1036"/>
          <p:cNvSpPr txBox="1"/>
          <p:nvPr/>
        </p:nvSpPr>
        <p:spPr>
          <a:xfrm>
            <a:off x="643541" y="2879002"/>
            <a:ext cx="13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komputer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38" name="TextBox 1037"/>
          <p:cNvSpPr txBox="1"/>
          <p:nvPr/>
        </p:nvSpPr>
        <p:spPr>
          <a:xfrm>
            <a:off x="4286427" y="2374710"/>
            <a:ext cx="105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kamera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39" name="TextBox 1038"/>
          <p:cNvSpPr txBox="1"/>
          <p:nvPr/>
        </p:nvSpPr>
        <p:spPr>
          <a:xfrm>
            <a:off x="7110484" y="4239680"/>
            <a:ext cx="18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Akses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internet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1357491" y="4940490"/>
            <a:ext cx="131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Rek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. bank</a:t>
            </a:r>
          </a:p>
        </p:txBody>
      </p:sp>
      <p:sp>
        <p:nvSpPr>
          <p:cNvPr id="1041" name="TextBox 1040"/>
          <p:cNvSpPr txBox="1"/>
          <p:nvPr/>
        </p:nvSpPr>
        <p:spPr>
          <a:xfrm>
            <a:off x="4361496" y="6359858"/>
            <a:ext cx="8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kurir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9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505" y="1038155"/>
            <a:ext cx="7478594" cy="563562"/>
          </a:xfrm>
        </p:spPr>
        <p:txBody>
          <a:bodyPr/>
          <a:lstStyle/>
          <a:p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Apa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yg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dipersiapkan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untuk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belanja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online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3" y="3156912"/>
            <a:ext cx="1578058" cy="13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2" y="5227947"/>
            <a:ext cx="1524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3822404" y="3156912"/>
            <a:ext cx="1897039" cy="1334808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03206" y="3824316"/>
            <a:ext cx="11499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00" y="3200798"/>
            <a:ext cx="1578058" cy="13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814979" y="3824316"/>
            <a:ext cx="11499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0072" y="2682206"/>
            <a:ext cx="124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Pembeli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4895" y="2788422"/>
            <a:ext cx="122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Penjual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Line Callout 1 (Accent Bar) 17"/>
          <p:cNvSpPr/>
          <p:nvPr/>
        </p:nvSpPr>
        <p:spPr>
          <a:xfrm>
            <a:off x="3583568" y="2389216"/>
            <a:ext cx="1187355" cy="583872"/>
          </a:xfrm>
          <a:prstGeom prst="accentCallout1">
            <a:avLst>
              <a:gd name="adj1" fmla="val 18750"/>
              <a:gd name="adj2" fmla="val -8333"/>
              <a:gd name="adj3" fmla="val 230271"/>
              <a:gd name="adj4" fmla="val -5557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Akses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internet</a:t>
            </a:r>
          </a:p>
        </p:txBody>
      </p:sp>
      <p:sp>
        <p:nvSpPr>
          <p:cNvPr id="19" name="Line Callout 1 (Accent Bar) 18"/>
          <p:cNvSpPr/>
          <p:nvPr/>
        </p:nvSpPr>
        <p:spPr>
          <a:xfrm>
            <a:off x="6964907" y="5172712"/>
            <a:ext cx="1187355" cy="583872"/>
          </a:xfrm>
          <a:prstGeom prst="accentCallout1">
            <a:avLst>
              <a:gd name="adj1" fmla="val 18750"/>
              <a:gd name="adj2" fmla="val -8333"/>
              <a:gd name="adj3" fmla="val -225533"/>
              <a:gd name="adj4" fmla="val -7511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Akses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internet</a:t>
            </a:r>
          </a:p>
        </p:txBody>
      </p:sp>
      <p:cxnSp>
        <p:nvCxnSpPr>
          <p:cNvPr id="21" name="Straight Arrow Connector 20"/>
          <p:cNvCxnSpPr>
            <a:stCxn id="6" idx="0"/>
          </p:cNvCxnSpPr>
          <p:nvPr/>
        </p:nvCxnSpPr>
        <p:spPr>
          <a:xfrm flipV="1">
            <a:off x="1800262" y="4535606"/>
            <a:ext cx="0" cy="692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974" y="1106393"/>
            <a:ext cx="5424085" cy="563562"/>
          </a:xfrm>
        </p:spPr>
        <p:txBody>
          <a:bodyPr/>
          <a:lstStyle/>
          <a:p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Skema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transaksi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online</a:t>
            </a:r>
          </a:p>
        </p:txBody>
      </p:sp>
      <p:sp>
        <p:nvSpPr>
          <p:cNvPr id="5" name="AutoShape 2" descr="data:image/jpeg;base64,/9j/4AAQSkZJRgABAQAAAQABAAD/2wCEAAkGBxQSEBUUEhQWFRUWGBcaGBgYFBsYFxgcHhcWFxgaFxcYHyggGBslHBcUITEhJSkrLi4uGR8zODMsNyotLisBCgoKDg0OGxAQGywkICUsLywsNC81LCw0LCwsLCwvLywuLCwsLyw0LCwsLSw0LDQsLCwsLSwsLCwsLCwvLCwsLP/AABEIALQBGAMBEQACEQEDEQH/xAAbAAEAAgMBAQAAAAAAAAAAAAAABAUCAwYBB//EAEsQAAIAAwQFBgsGAgoBBQEAAAECAAMRBBIhMQUGE0FRFCJhcZGhFRYXMlJTgZKT0dIjQmKxwfAHYyRUZHJzgqOy4eIzNUODs/E0/8QAGwEBAAIDAQEAAAAAAAAAAAAAAAEEAgMFBgf/xAA9EQABAwEEBwUIAAYDAAMBAAABAAIRAwQSITEFE0FRYZGhFVJx0fAUFiIygbHB4QYjM0JTYmNy8TSy4iT/2gAMAwEAAhEDEQA/APt02ZdFTGLnBokoo3Lfw98adfwUSnLfw98NfwSU5b+Hvhr+CSnLfw98NfwSU5b+Hvhr+CSnLfw98NfwSU5b+Hvhr+CSnLfw98NfwSV7ys+j++yGuO5JTlZ9H99kTrjuSU5WfR/fZDXHckpys+j++yGuO5JTlZ9H99kNcdySnKz6P77Ia47klOVn0f32Q1x3JKcrPo/vshrjuSU5WfR/fZDXHckpys+j++yGuO5JTlZ9H99kNcdySnKz6P77Ia47klOVn0f32Q1x3JKcrPo/vshrjuSU5WfR/fZDXHckpys+j++yGuO5JTlh9H99kRrjuSV5y38PfDX8ElOW/h74a/gkpy38PfDX8ElOW/h74a/gkpy38PfDX8ElOW/h74a/gkpy38PfDX8ElOW/h74a/gkqRJm3hWNzHhwlStdt832xhW+VQVAiooSCJBEgiQRIIkEUuxSxiYsUWjNSFAGni1sezy5d7ZlNoxmKpF4Xqqh5zgAipiwrpsl2gKznRMxgTlhicgmhdY5c6WGcrLY7U3C9aLLmMhcmgovNzMEtFifSfAkjDGNrgDHipA1gs2z2m3l3A10sWAANLwBrlhj1QWHsde9cuGYnLYvbJp+zTWCy58t2KlgA4JujM06MYKKlkr0xL2ECYy2rOy6WlTlcyHWaUGKqwrUiqg1yBpgcoKKlnqUiNYC2d/XkqvR+s7M8wTpOwSU9x3achCuQpVcM631xygrVWwBrW6t94uEgAHLHHorKXp2zsyKJyFnoVF7zqiq06SMQIKsbLWDS4tMDPgln07ZpkzZpOls4BN0MK80kNh0UPZBH2Wuxt9zCBvjesRp+zbPabZLl67ergWpeoOOAJw3YwU+x171y4Zz/AB91Fm6yylnhCyCSbPtttf5tNossDKhrUY19kFsbYajqV4A3r127GOUqVa9Nyl2iq6GZLRnKFrtKLe5xpzcKZ5A1gtdOy1HXSQYJiYnbGG9R9L6e2EqQ9wOZzKoAmBVBKF632FKYZwWdnsmte9sxdBOU5GMlpTWYLNCTlSUuw2pczQwFZuyC1Aoa4Yg76UgszYSad6mS43rsRGyZUzw3LUztqyIkpkF4zBU3kDC8tBdOOAxrBafZXuDLgJLp2bjGG9bDp2zBEfbS7sytw3gQ1M6U4b+EFHsle8W3DIz4KPYNPo8yYj0RlnvJQXqmZdRHJAphg2PCkFnVsb2ta5uILQ48JJH4U6zaTkzLgSYrbRSyUPnKDQkcQCRBaX0KjJvNIgweBK1WyWA2G+KlVoBwWgrRGpEgiQRIIkESCJBFNsGR6/0izQyUhZW3zfbGVb5UKgRUUJBEgiQRIIkESCKXYpgoQeMWKDtikKp0poB59qlzWaUElOjqVlHb83Eptb1LhNa4ZGkWF0aFrZSouYASXAg4/DjtiMx4qtsuo7Ik1NthPSYk3mk4l3eWyVOF28QVyOO+Csv0qHOa658hBHIAg+MYHYttm1QcBCzpfWfImsw2rX1lVoDtZjEHE5UA4QWD9JNJMAxdc3+0QXbfhaFtl6qOrIVmhSky1uCExG3BC0xpVag9NILE6QaQQWzIYM+55rfq1q89mmvMmTA5eXLQ0D1JUtzmZ2YkmvRBa7ZbWV2BjWwASdm3ZgAvLXqyXS0LfX7a0S52K1AC7Kqkb67M9sQpp24Mcwx8rS3nOPVatJaszZtqE0zhs1myJioVYlNmQSi0e4AaE1u1xiVlRt9OnRuXMSHAnDGdpwnDxhLPqqy7HnqdlMtLmqEhtsHABFcheFeNN0EdpAOv/CfiDRnldjy+i0ydVZ6yggtACiaGEsbXZBLl24PtL92vOu3qVwpBZu0hSc8vLMYifhmZmflidkxKjLqIwWTSeA0iUFRghpfE7aqzLWhWlRdPGu4QW06XbL/gwc6TjsuwR48VNtmrE2ZMnttUlidKmIyor0dmQIGmBnKkqakFQCcj0lop29jGMbdJLSCCYwAMwMJx4khStM6vNOkWeWrS6yGRvtJZdHuyylClRga1zgtdntjaVSo8g/ECMDBEmc4UC2anvNeXMMyXLeVLVUEqUVlq6zjMU7MsQVoaFTvxgt9PSTGNcy6SHGTJkkFsHGM+P0Ui1aszGmPNExBMM6VOSqFkDJK2RVhUEg4moIIwgtbLcxrRTLTF0tOOMF04YLRN1RmXFuzlWbtZs1poR1ZGmMpYSQrgBaChVrwOBgs26RYHGWktgNjDEAbcM+IiFvs2qzS7W1pWaLzzJhZSpumW6oCueDhkreGeAOUFg/SAfQFFzcABH/YE4+EHJNX9WZlnmSmeajpJlzJSASyrXWZWBY3iCcNwEEtVuZWa4NaQXEE4ziARhgri1zQxFMRTOKlZwJXKK0RqRIIkESCJBEgiQRTbBkev9Is0MlIWVt832xlW+VCqjSFrEqU8xioCgnnNdWv3QScqmg9sUytlnomtUawA4nZieOHAKHq3pXlNnWY1wPiHVGvBTXAZmhpQ06YhpkKzpGyey1zTExsJET6KtIyVFIIkESCJBFjMlhgQwBBzBgi0CxL+P4sz6ozvu3oveRrxf4sz6oax29E5GvF/izPqhrHb0Tka8X+LM+qGsdvRORrxf4sz6oax29E5GvF/izPqhrHb0Tka8X+LM+qGsdvRORrxf4sz6oax29E5GvF/izPqhrHb0Tka8X+LM+qGsdvRORrxf4sz6oax29E5GvF/izPqhrHb0Tka8X+LM+qGsdvRORrxf4sz6oax29E5GvF/izPqhrHb0Tka8X+LM+qGsdvReNYEOBvEcDMcj2gtQwvu3pKkAUjBF7BEgiQRIIkEUbSFtSRLaZMNFWlaCpxIAwHSRG2jRfWeGMzK11araTS92S3SZodVZcQwBB6CKjOMHNLSWnMLJrg4AhWFgyPX+kb6GSzCytvm+2Mq3yoVxH8REc2Pm4gOCwoSSKEDLcCbxJ9GKL8l2tAOYLV8WcYeuIw+qpv4fzjJk2ma4OzRakUNTdvNVa4E+eDjuEYsMAldLT1MVqtKk35iYH1gY7dxH1XW2TTspg9+skpcLCaVWgcEobwYrQ0O+NgcvP1bBVYW3PjvTF2TlnhAOHgpb2+UCAZssE0oC6gmoJFMcagE+yEhaG2es4EhhgcCos/TslXlgut2YrsJl9dnRSoPOrTEsIguEwt7NH13tcQ0y0gEQZxnZ9FNa1ywyoXS8wqq3heYcVGZETKrCjULS8NMDMwYHiVE0XpdZ4W6pF5C+JXABylCAa5itaU6YAyt9psbqE3iDBjbundHWeCsYlVEgiQRIIkESCJBEgiQRIIkESCJBEgiQRIIkESCJBFHtltlygDMYKCaDM1NK0FOgGNlOi+oYYJWt9RrMXFbJE5XUMhDKcQQagxi9jmOuuEFZNcHCWmQvZ0wKpZsAoJJpuAqcBENBcQ0ZqXENElZI1QCMiKiBEGEBkStVstSSkLzDdUUqaE5kAYAVzIjKnTdUddaJKxqVG023nZLlP4i2l1WUqOyghywUkVoUArTdzjHY0NTY4uLgDl+VytK1HtDQ0kDGeisNRp7PZKuzOQ5ALEk0uoaVO6pMVtKsa2v8IAw2eJVnRznOo/EZx/AXXWDI9f6RWoZLoBZW3zfbGVb5UKptK2czJE2WtLzo6iuVSpAr0RTK3WWqKVZlR2QIPIqssOhXFhmWd2W8+2F4VIG0ZiDQ09LKMbpuwrta3MdbW2hgMNu4H/UDyWNt1ZUy5YlES2RgxNX55uFDeZWD5E0IOGWUCzBZUdKvD3Gr8QIjZhjOAII2Y4LSdVRQi8oF2zAC6SF2TlyAWJNGrTPDpiLi2drmZg5vOYxviBkAMM8vBJmrThryTJYo1pIDyiy0nMDSgYUuge2FxG6UYW3XtdlTyMH4B4HNeSNVLkyWRMvIgk1DFwayhRSLrhTlWjA0x4wDIR+l79NwLYJLsruTjiMQTyIlS9C6DMhkYuGuyTKwWlftWmVzyxpSMmthV7ZbxaGuaGxL72f+obHRXcZLmpBEgiQRYTJgWl4gVIAqaVJNAOskgQReu4AqSAOk0gpDSTAWUFCQRIIkESCJBEgipdLazSbPOWSyzXmMt4LLS9hjniNyk9QiJGS3U7O97bwyVc+v1mUkFJ4INCDKAIO8EXox1jcluFgrESApug9bJFrmmXLEwMFLc9LtQCAaEE44iMg4HJaqtmqUhLgr6JWhIIkEVXpuxPNMi4StybeZgVvKLjiovAgmpG4xbstZlMPvCZbEY44jcq1opueW3TEGehVa2g5iTpYll9ityhDiqkOWmFgSK3q1NAa5cItC2U303XwLxnZnhAjDZxVc2Z7HgNm7htyxk8+Ch2mwTZElnYsCZVpV/tCasz/AGAArnjhTjG5lanWqBjR/c0jDYB8S1vpvpMLjucDjtJ+FSho+07QUHNMyzTCxmUoERVmKVzrUE9MajWoXDjjDxlvJgytmqrXhGUtOe4CRCjeB7SyTQy0vhObfF28s4MSorWlzecTGz2qztcwg5Tsxgtj77sFqNnrua4EZxt2h0/ZWmuqE2XmqWO0l4AV+9wEVdGECviYwP2Vm3gmlgJxH3UzVxSLJIBFDs1wPVGm2mbQ8jeVtsoiiydwV9YMj1/pEUMlZCytvm+2Mq3yoVAiooSCLitYdetjNaVIRXKEhnYm7UZhQM6ZVrGsv3L0lg/h/XUxUrOInEAZxxJ8lVeUO0eqk9j/AFRGsKv+7Vm77unknlDtHqpPY/1Q1hT3as3fd08k8odo9VJ7H+qGsKe7Vm77unknlDtHqpPY/wBUNYU92rN33dPJPKHaPVSex/qhrCnu1Zu+7p5J5Q7R6qT2P9UNYU92rN33dPJPKHaPVSex/qhrCnu1Zu+7p5LRa9ep8wAFEFGVuY0xCSpqASr1KmmIyMBVIT3bs/fd08lZ2XWWqlTKTnoKslSys2BBONRU4GtQIi01qoYHUyJ9T0XOq6GbTkycCY4jYZ378FstmmRNtCyJ0u80xc72EksCUuJTOl0ljjiRlhG2m9jgBE3gPpKxZY30qDrRSdAYcu9dzk7pkAZYb8Vs1VnzbNaOTzxQTKhKMGAddwuk0BFa14CNVOm5hIOS2aUFG1UBXpYFucgjA+IgkcOK7aNy82kESCJBEgiQRfN9MzlkWx51oa6zMwAIqKFCqgUr9yKLhab14Mw8QvQ0KlmFIU2uxw3557lIk6dlutUYUvVqFOd8ORid+APGI/8A6yMGDmN8qdZZgYLtnHdG7koHKUlWhZ6MAZd3m7iAoShPSN/TG6zWe11KoaKe7aMBz3LVbLXZBZ3X379hzzGzerPyhN/Vx8Q/THquw2988v2vDdsHudVtfXiaHCGyEOaUUswY1wFAVqaxiNDMIkVMPAeayOlXg3TTx9cFrTX9yaCzgk5ATCSfZdiToRoxNTp+1A0u4mAzqspuvkxaXrNdriKuRXqqsQNCsOVToPNSdLPbnTj14LKVrxNZSy2Qsq1qwZiBQVNSFoMIHQzAYNTHwHmg0o8iRTw9cFrbX5wATZgAcjtDQ0NDQ3ccYkaEblrOn7UHSzgJudV55Qm/q4+Ifpiew29/p+1HbB7nVWWg9dEnzBLmJs2Y0U3ryk7gTQUJiratEvosvtN4DPYVYs2k2VXXHCCV1UchdRIIptgyPX+kWaGSkLK2+b7YyrfKhUCKihBBF8N0l/55v+LM/wB7RXOa+n2b+iz/AKt+wUaIW5dCJFhaTKvTGlzNmS9wMSXotAbwKjG/lStAKiN0U4C5hfbW1Xw0Fs4TGWO7Hd5LOfY9HliwnuoLnmqDRVMxVBBaWTghZiMa0GIgRTzlYsq28ANuA4DE7TdJ2O2mB5rXbLBZEeX9qa7SUJqCpULcBmkEDzgwoaMfO6IgtYIx3LOlXtT2u+DCHXTvM/DtyjeBlxWM2XZBNm3GVlrLMu+JoUKb21C3cS45lL2HndEPgkx+fqjXWo02XgQcZi7nhdmcIOMxjltW20WPR5Zis+YoLmihTRVqaC8UrTpobopUNEltPesWVbeGgOpg4Z7z4T5TsIWE+y2EgETmU7JKqATzxLF6lZfOq9N4reY4BQGginv2LJlW2gkFgPxHHhOH92EDgchnOEbS9nsqSxyeY0x75qTXzKGlBcUZgVPT2Q4MAwK2WapaXv8A5zQ0Rs38z66x7PZ1ZFLEA1IFTQ4Ymh/zLGTB8Kmq7+YWjcDzw/C3XJklhMViGTEEgMRgd5jLFuK0GnTrt1bsiui/hrZ3a0TZ8wkkpdBY4m8yuTQ40ooNcsYgXjiVxNO1KbabaDSJmSNwAj85L6JGS8ykESCJBEgiQRcLr5o8zHUy5W1a+KgFAcEIrVyBvG+Nj6bn0gG71aslVtN8uCrtHSUlvZxMs5X7SYSpuXqNKu1BBI84Nkd0a2AsfTpk44np5q286xlSqBhgOs/ZaNOSlaZaHlySku5JCsbpJoQDka9vGOxo5sWq8ciPwVw9KuDrFdGYP5Co7NJZ2AQVOJp1AsSScgACa9Eelc4NEleSY0udDV2dot9q2rHk0tirtRlOFUnAvQ1xq5ApQHHeTWOY2nRuj4zl9xguu6rXvH4AcfsceqiLarSwlTEsq0ExZqkGtTiKAE81SXXDLBY2FlIEtL9keuOC1h9YhrgzbPrhj9ltM20sB/R5ZMwAtmSL0x1vMMcCzlqCoFEO6kY3aQ/uOH4A8vusi6th8Ax/JPnxjBReVTydqslSrAkipK1E/aNW9TPY04UG7IbLlMC4XZeUfla79Um+G4f/AKk5+CnNabUAn9GQkEm6Cb4xK1bHGt4G8K5k4XjGq5RJPxn169QtxfXEfAPz6x9SuQtslkmEOt1syBkLwDClMKUIpHRY4FoIMhcmo1zXEOEFapbEEEYEGojIiRCwBgyF9xMeBC9skEU2wZHr/SLNDJSFlbfN9sZVvlQqBFRQkEXx3WTQ82TaJlVYqzsysASCGYkVpkcY0uaQV9A0bpGhXoNF4BwABBwyGfgqrYt6Le6Yxgrpa2n3hzCbFvRb3TCCo1tPvDmE2Lei3umEFTrafeHMLzYt6Le6YQmtYf7hzCxArljELMkDErPYt6Le6YmFhrafeHMJsW9FvdMITW0+8OYTYt6Le6YQU1tPvDmFJ0fYrXNdZcioUnnKyAyzuqbykZbhjhmIsUXQCCFwNNauWVhVALdgPxHwIx/AldrrALVLaWOSm0LlUFWC4il4Mrc3eSSMBnWNzbhGK8lTr1GH4HEeBKuNX9EOk57RMdyzrdCkgIKlSSEAFCbq5kmkYufIgLUTK6GNahIIkESCJBEgipJ2iJjMSWGJJ85qY+yLArACIUyuf07oaek1Zl3agUyc1BH4iMMz2xnSbRqPvON08/spqWqsyncaJG7BRJ1omsrKbM9GBB+16OqOgxtFjg4VRhwKoVK1R7C00jjhmFSyNG2lGvIjBhXEEbwQd+8Ej2x1nW6yuEFw6rhtsVqaZa09FMZ7ec2mnEnzhmWDE9oB9gjULRYhtHVbjStx39FEm2q0yQqlnQUF0V3AqRSnAqvZFmmbPXksg7/qq9Q2mjAdI3fRb7Na7a4vI8wjDIimBqOwmNVV9kpOuvgFbaftlRt5kkLYhtqqqoHQKKc0gV5zNU451dsemNZtFjJkuB9eHBZijbQIAI5cfNeibb/Sm7t43YCHtFh3jqmqt3HooM7Rloc1ZGJoBU0yACgZ7gAI2tt1lGAcOq0usVpcZLT0VloDVabNmqZi3ZYILV303CKtr0pSawimZJ6KxZdGVC8GoIA6r6fHmF6FIIptgyPX+kWaGSkLK2+b7YyrfKhUCKihIItc1FbzgD1gGJxRYcjl+gvuiElRCcil+gvuiElITkUv0F90QkpCqtZLG+wY2ZJd4VqCgNVpjTgYgkkYFXbA6ztrA1wY3jYd/hvXzDQcmbyhBKQNMU5MKgZg3hwxjQ0GcF7vSFWz+zONY/C4bMztEeK+v2axLcW+iF6C8QoArvoNwixJXzl90uJaIGzatvIpfoL7ohJWMJyKX6C+6ISUhZypKr5qgdQpESi2QUpBEgi03WJNGoAaZDhFqnTaWgkKUaUwFS9PYIz1TNyHDNZSq1IJrSn5RorNDTgoK2RpRIIkESCJWCJWCJWCL5tr6J+1Xa0KCuzYDcaYE8cI9Noh1G4QzB20fkLz+lW1bwLsW7P2rn+H232VCAJOJXDnMTvrw/fXR0u6ianw4u27h+1b0W2qKfxYN2bz+l2FY466qz2ZjZqnJC0zJ6hxLLAOwLAbyAQCRxpURDmObmizjBEgiQRTbBkev9Is0MlIWVt832xlW+VCoEVFC5PW/TTSJqDaOi3WNEIBZiVCjEcAxjqWGjrBC1VKlwSudlaUtb3mMxqCpAqDkAxDVGOHCkWLRSbTcA1Y0ahqAkry1a72pHZV2dFJArLNabq87hSODUcQ8jivcWPQljrUGVDekgE47Yx2LV4+2v8AlfDP1RrvlWfd6xf7c/0sk16thNAJZJyAlEk9QDRN8qD/AA/YQJN7mPJePr5bASDsgRmDKII6wWwhfKkfw/YiJF7mPJRrNrXaEZ5iJJBal9hKPUKm9hWF8rJ2g7KQ1ji6BMC9zgRzUnx7tlK/ZUrSuzNK40Fb2eB7DC+Vh7v2KY+LmPJeePtr/lfDP1RF8qfd6xf7c/0nj7a/5Xwz9UL5T3esX+3P9Ky0Jr9MMxVtKpcYgX1BUrXeQSQRxyp0xIfvVO2/w7TFMus5MjYcZ+2K+hRtXkF4TEEwJUjFVbaQauFAOqPLP01aCZaAAuwLBTAxlbbPpCgxzJqaR3LNp2zCi3WmHRjgVVfYn3jdGC5WZpxsRjTGPZ0hScAWkY+C8nWfVDnAzEnerTROlJjLWnNOROZ6ujpjyn8RaQp2d4p0XS8fMMwBx48N2exd7RFCpWZeqj4dh2n9egrWzW5iwBpQ4Rw7HpatUrNZUAg4YLp17ExrC5uxWMeiXMSCLldO66JImGXLTaMpoxvUUHeBgakR17Lol1Zl95gHJcu06TbSfcaJjNVnlCb1C/EP0xa7Db3+n7Vftg9zr+k8oTeoX4h+mHYbe/0/adsHudf0nlCb1C/EP0w7Db3+n7Ttg9zr+lHt2uwnJcmWZWX/ABD9MZs0NcN5tQg+H7WLtLBwh1OR4/pbpev5UACzqAMhtD9MYdiN755ftZdsf6df0sj/ABCb1C/EP0w7Db3zy/adsHudf0uwtBDsL1cQy4PdwINcnGOAxIqN0UxLRguwQHHH1Kg265LTbCTtZoAuAuCahaC4Wc3TThn1mNFor02ACoYnALdQoF7jdw8ZI4b1H1c1sS0vs2QypmYBNQ1MxiAQw4ERnatHupUxVaZaeEEeIVClbA6q6i7BwJGBkGNxXRxzldSCKbYMj1/pFmhkpCytvm+2Mq3yoVAiooXDadVptomm7KpKe4C811PmI9aKpH36eyOjRMMELEiVUWi3zUUi/KA3gTGI70jbMqIXMWh6uSd5jj2n+qV9F0MSbDTnd+SpWjNFPaDSXdrUgAtRjRSxouZFAcQI1NYXZK3XtTKAl8x4cYzyUmyaKtMthNWW32boR+LnGl0jMErTDO8tK3hGQY4YrVUtVnqNNMu+YH6YfcT9IM5FXUu12qhBsa1K4My41BEuoz515yanOpxNBGyXd1c80rLIiqYnIc+UD6YZJZ7baS6qLIih3IowIUlBaCRQDdeehoa3N8A50xd9Yo+jZ7pdrSYGzODc+8CcRnsWqTMtStM/oiuGeUKXeaDJYpRaZgsTU76ncYgXhs9BbHNszg3+aQQHePxicfAZKonaLtE52mLIajm8AoF2jFqUpn5rdhjAsc4zCustNnpMDC8YYY8P/Qok/R7ogdwFBoVBIDMDvVcyM8egxiWkCStza7Huutx37hwlRGFRSMVvBgrrtIa9zZkq4ksSmBQhxMJIusDkVxBpQjgYzLyvP0P4fpU6l97rwxwI3gjOdi7HVjWFbZKOF2Yg567sa0Zeg0PV3xkXSw+C87pHRrrHWG1pOB/B4jqodvtgkyzMYMwFMFFWNWCig34kR4ahSNV4YCBO/wAJV97rokqHL1gkMBRibzBRRS1auqAgrUUq6HPJgd8WDYKwmRkJ3bCdvgR4ghaxWaVE8Z7PMAVg112ROcMGvy74pTzhiq4ZlhuxiwzR9oou1jCA5snDMQY+m0+A3rB1WnUF1wwOHNTvDcjJXBIa7QA4G8ikY4Cm0TtwisbHXPxOHH7n8FbBVZkFaSnusDwMaKFXVVG1ImDKyqMvtLd6lTdIEigFMsa9NY6tfTL6jC1rbpwxncZ3KnTsLWukmVNsVpvjpGcdiwW4WlmODhn5hUrRZzSdwXxe0GrsTnU/nH0xghoXgnmXFYJSuOW+mfsjI8FiInFdDPs1iY4TCvOoLhYrdJcqWLqSGoFBpgLwNMCIptfaBs/9w3dF0HMsp2x4bvr1WGkrLYqO0qa1aNdQZVvKqirCpFCWPHLCJpvr4BwWNWnZoJa7fAW8WawMqDaFG5l9qvuRr92oIxah7hSMb9oBJic4y3rO5ZSAL0HCeXmtdksNiDIXnkgbMsDUA488YLlhuNaEb8pfUtEGG71DKNlkS7dKpdIS0WYwlNeT7rbyKA44Ch6N2VTnFmmXFoLhiqdUNDyGHBfXVJ5vXXfwbgOmPMlevGxV1ullpMxnBUqj0xJqBLJDZC6a7uiKRsLa1qbUeZAIw5euK3PtBp2dzW4GDivnmrhpbJFPWJ+YrHrbaJs7/Arx1kMV2eIX2KPFL1yQRTbBkev9Is0MlIWVt832xlW+VCoEVFC+U602ec1stARGKl6jcDzEFRXDdHRouAYJWJXMWmxTqkXVB4GbLB/3Rtvt3rYKNQiQ08its0UZhnicjUZ7iM449pM1SvoGh2ltipgiM/uV7InMhvISpoRUZ0IIPaCRGkGMl0Xsa8Q4SFMOnLT6592/gSR2EmnD2CMtY7eq/sVn7gV1obaz5RZrUyMXmJiQFF2VtkLYYAzDTdkadGxkuGfrNULVqqFS6KQIAB2zi66QMcwP2tk2zWhkT+kyhcqwvEX7zSS7Bt33nW7gBexJziSHEZ+oWLalnDnfynY4YZQHQI27AZzwwha9MSZ8oOy2vaJLclecGY/aJQ9Jq7HgDLeIeHN/uWVlfQqkNNKC4Y4EDI9IH1BCpfDlow+2fClMeAIHczdsa9Y7euh7FZ+4PX/gUe122ZNIMxy5UUFdw4RiXE5rbTo06QIYInFR6Hdid3XuiFskDE5LvdIaggSxsmJclRjkATzj7BWNxYNi8dQ/iKqKhNWC2DkMSdn7XVaD0Kllk3EzI5zb2MHgBhA3LjWm2VLVW1lQ+HAbgoLoCKEAjA48QQQfYQD7I8C1xGIXaIlRxo6V6pN33BuYMN3pAHrAjb7RV7x58I+yw1bdy88FyaU2UugyFwU827w9HDqifaa0zfPPjP3TVt3L1dGyRlKljGuCDPDHLPmrj0CBtFY5uPP1vTVt3KZLS8QMq4VibLTbUrMY7ImFFVxawuGwLfN0cyit69lgFpWppnWPQVtC0SyKUg4ZnDPHoubTt773x5KdYrLcFTixzO7qHRHTs1mp2dlxn7PEqpVquqOly+eaw6qzZc1mlreRiSKbqmtDHrbHpSmaYbVMEdV5u1aMqXy6niD0VT4Dn+rPaPnFvtGzd7ofJVezrT3ft5p4Dn+rPaPnDtGzd7ofJOz7T3ft5p4Dn+rPaPnDtGzd7ofJOz7T3ft5qNa7E8qm0UrXLL9I30bRTrTqzMLRWs9SjF8RK2WbRk2Yt5EJHGo/UxhVtlGk6690H6rOlY61Vt5jZH0W3wHP9We0fONfaNm73Q+S2dn2nu/bzUpbJbBkH94fONBtFgOccj5KyKVvGU8wvHsdsIoQ5H94fOJFosLcQRyPkodSt7hBnmFcao6szBOWbNF1UNQN5O75xU0hpJj6Zp0sZzPBb7Do57HipUwjYvoMefXbSCKbYMj1/pFmhkpCytvm+2Mq3yoVAiooSsEXN6waoSrS+0qUc5kb+v8A/Igtac11LFpe0WRtxsFu4/jb+FUeTtfWnu+mIuN4q/7y2juN6+aeTpfWnu+mFxvFR7y2juN6+aeTpfWnu+mFxvFPeW0dxvXzTydL60930wuN4qfea0dxvXzTydL60930w1beKe8to7jevmnk5X1p7vphcbxT3mtHcb1808nS+tPd9MLjeKj3ltHcb1808nS+tPd9MLjeKe8to7jevmrHQ2pEqTMDsS5XEVyB45CJDWjJVLXpu02llww0HONvOV1USuQvCIIqptGPXBlpuqDX20jkP0LZ3OJBcOAj8hXW2+oBEBeeDZnpJ3xj2HZ+87p5Ke0Km4evqng2Z6Sd8Ow7P3ndPJO0Km4evqng2Z6Sd8Ow7P3ndPJO0Km4evqttm0ewYFmFBjQVx7Y32fRVCg++JJGUx+AtdW2VKjbuAVlHSVVIIkESsESsESsEXzbX1J+1G1N5BXZsBTA0wJG/AR6bRD6JYQzB23zC8/pVlW8HOxbs/auv4frPEqjUEnErhzmJ314fvro6XfRdU+HF23cOCuaMZVFP4sG7N54rr6xx11ErBErBEgiQRIIptgyPX+kWaGSkLK2+b7YyrfKhUCKiheMwGeEDggBOSptN6wCQOZKecfw0CjrOZ9gMazVaujY9HiufjqNYOOfrxIVXo3XJprMpkbO6Kks53mgF26OnsjTWtBY34RituktG07FTa/WXpMCBzxkqZbtYGkyTNKBxiQL10kDziMDgMd24xqo2mqYvgQcvW5ULFSZaK7aRdF7AHPHoqPyj/2f/V/6xa1i9J7s/wDL0/aeUf8As/8Aq/8AWGsT3Z/5en7Tyj/2f/V/6w1ie7P/AC9P2nlH/s/+r/1hrE92f+Xp+08o/wDZ/wDV/wCsNYnuz/y9P2nlH/s/+r/1hrE92f8Al6ftWug9d5M+YJbqZTsaLUhlY7hewoT0iMmvlULboGtZ2Go0hwGewjjG5dTGa4aQRIIkESCJBEgiQRIIoq21TFnUDekLG2W/Zy2e6WuitBQE9VYyZZb7g0HNY1HXGl2cKhn66Kgq0iYBl5y/OLrdDudk8dVzn6SawS5h6LR5QJXqZnasZdiVO8Oq19r0+6ei0WzXWzzUuTJDsvAlYzZoeswy14B+qh2laLhBaei2pr9JAAElwBkKrGPYlXvjqp7Xpd09Fl5QJXqZnasR2JU7w6p2vT7p6J5QJXqZnasOxKneHVO16fdPRPKBK9TM7ViexKnfHVO16fdPRWGidb7PPcJzpbHABwKE8AQTj10itaNF16Lb2BHBWKGkaNV13I8V0Mc1X0gim2DI9f6RZoZKQsrb5vtjKt8qFQIqLFc9MtF4tUjCueZxyrFE4ldQQAFEtNuCAXVUVrjj0REKVWTtLkmqtVkqeqm44b8Ym6RBWp9n15DBgZw+q5zSun2nAih5woSaCg9FQMAKYdUTc+K8V3NGfw6+z1xWrOBu5ATnyGS26N1d29mExXo5crdI5tBSpvcaEmmeGWZFltK82QuzX0hqaxpubgBM7fXrgdi6nzixXaSqgoDzmoCz7PO7jjj1dOETqTvWB0tSAm67Gd2wTv8AR5rV4suArNMl3GmSkqpYmkwrRsVAGDVoSDEaojHw6rPtJhJaGmQHHGP7ZwwPDPJSpmqdVJSbQj7swUYG8Fo12t3A373onECMjRwzWlulIcA5sjeMspwnPdG/atfik4LBpsqoUsKFqUDKDXm8CcBjURGpO9Z9qsIBDTExs2g8VHt2rM2VLeYXlssvO6zY/aNKIAKjEMp6xiIg0iBK2UtJU6j2sAIJ3xuDt+4qokHnr/eX8xGtXn4tI4H7L7LrDpdbLKMxgWJNFHFsSKncMDHSslldaKlwGN/gvkdptAoU7x+i4Wwa6zpZcsqzC7VqSRdwoFUDICPQVdE0nhoBIAHPiVxaWlKjJLhM+oUvygzPUp7zRo7Ep989Ft7Yd3QnlBmepT3mh2JT756J2w7uhPKDM9SnvNDsSn3z0Tth3dCeUGZ6lPeaHYlPvnonbDu6E8oMz1Ke80OxKffPRO2Hd0LJNf5pIAky8fxNA6EpgTfPRSNLuJi6FImafmY+bjvvHuFI1exuBgRHrgrItlIsxm9+eai2XSh+9Udctm/KKlx25dO+3eEt2k1MtgaUI3yWp7cY3Wdjta3A5rRans1LsRkuWtswFubdoN6rdr1gmPRMBAxXlargThHKFa2GzWVpC33Am0e9UnDmzbl0A4teErA8d+MaHurB5gYYR0n8qzTZQNMSccZ6x+FuXRdjIrt2ABuk0HrWUM24VUAgDd0xhrq4/t9R5rYLPZyJvcOvkvbJoqzPZ5TO5Qljfmc6lL04dK/dlUy34k5H1qoeQBO4cv3vRlnouptJMY4nn9N25ak0XZbjMbQaLQYAc47O+QMMOcSo/utGRrVpAu+p9c1iLPQukl2XXCfutOl9FSpUlZkuaXvOyjIVALioGf3Vxy50ZUqz3vLXCMFrr0KbKYcx04x91SxZVNKwUhfcZZqo6h+UeCOa9qMllEKVNsGR6/0izQyUhZW3zfbGVb5UKgCKihfPp9s5zf3j+cUTmukMlX6StVRQHcf0gEKq5TXQxyqCKVwjNxW2zf1m+I+6qLwjJe/grw06IKfiSg6IJ8S2mc1y5eNytbt43a8buVemJnCFhcbevRjv281qoOiIWfxJh0QT4kFOiCfEp+hrA8+ciywTzhU7gKipJ6oya0kqlbrXTs1IuecYMDaSvsukbEk5CkwVB7ukRap1HU3BzTBC+ZOY17brhIK5Ow6jJVxMY4NzSN60HSMa1jrVdMVTFzDDHxXOpaLpCb+OOHgpfiLI9Ju/5xp7XtO8cgtvZln3HmU8RZHpN3/OHa9p3jkE7Ms+48yniLI9Ju/5w7XtO8cgnZln3HmU8RZHpN3/ADh2vad45BOzLPuPMp4iyPSbv+cO17TvHIJ2ZZ9x5lerqPJBqGNeqvcTSIdpW0OEEqW6Os7SCGqjtGp8/blUSsppiNtjMAmy1Ao8pZINxgxxvEil7LARh7c+Q8nELeLPTDCyMCuc1hss2S8yUL6+cEY3cvunA9Ud+hUFooS3OMeBXAqs9nr/ABDCZ24hQuVO7EmUJK0QBFmGYKgUZizY8440ibHZ30wb6yt9qp1iNWsovrmJBFeWTWaZLVAElm4FpUGpKhlBNCKm6VH+QdNaz7K1xJk4q6y2vaAIGHr14LGXrG4S5s5ZUGYwBBwL3w1KEYUmMB1D2jZWkzJnDpHkgtrouwIx6z5rO060TXDi6gvgjAHm1vVu44ecYhtka0gycFL7c9wIgYqii0qKQRbbNZ2mMEQVY4ARhUqNptL3HALZSpOqODWjEr7YgoAOAEeFJkr2QyWUQpU2wZHr/SLNDJSFlbfN9sZVvlQqBFRQoFt0PJm+fLFeI5rdoziC0HMLJr3DIqmfUiSXqZky6Pu82vvUyjDVNWzXuhWMjVqzJlKHWSSe0mNgAGQWGsfMyt/gWR6sd8TKnXVO8eZTwLI9WO+EprqnePMqk100ZKSwzWVAGFyhx9YojF5wXV0JUe62sBJ27f8AUrmP4eWVJlpcOt4CWT7byxrp5ru/xE5zbM2DHxfgr6F4FkerHfG6V43XVO8eZTwLI9WO+EprqnePMp4FkerHfCU11TvHmVJs1kSX5ihf3xhKwJJMlb4hQkESCJBEgiQRIIkESCKLbdHy5wpMQN1iM2VHsMtMLFzWuEOEqv8AFazerHYPlG/220d88ytPstDuDkE8VrN6sdg+UPbbR3zzKey0O4OQTxWs3qx2D5Q9ttHfPMp7LQ7g5BPFazerHYPlD220d88ynstDuDkE8VrN6sdg+UPbbR3zzKey0O4OQTxWs3qx2D5Q9ttHfPMp7LQ7g5BPFazerHYPlD220d88ynstDuDkE8VrN6sdg+UPbrR3zzKey0O4OQUyw6JkycZaAHjSNNStUqfOSfFbWU2MwaAPBTo1rNIIptgyPX+kWaGSkLK2+b7YyrfKhUCKihIIkESCJBEgi5/Xz/0+b/8AH/8AYkYvyXW0H/8AOZ9f/qVyf8Mf/wCqZ/hH/eka6ea738Sf/Gb/ANvwV9MjcvFpBEgiQRIItVonhBU+wRVtdqZZqd9304lbaNE1XXQoB0k3Be/5xwDp2vODW9fNdIaPp7z6+ixGlGrTm19vzie2rSBN1seB81iLFRJgEz9PJZeEW4L2H5xHblo3N5HzWXZ9PeenknhFuC9h+cO3LRubyPmnZ9Peenksk0ka84CnRGylpype/mNEcJ/JKwfo9sfCceKsVaoqMo9Gx7XNDmnArmOBaYK9jJQuO1l1yMmaZUhVJXBmapFd4ABGXGO3YdFCqwVKpMHIBci2aSNN9ymMs1S+Pdp4SvcP1Re7Gs/Hn+lT7Wr7h6+qePdp4SvcP1Q7Gs/Hn+k7Wr7h6+qePdp4SvcP1Q7Gs/Hn+k7Wr7h6+qePdp4SvcP1Q7Gs/Hn+k7Wr7h6+qePdp4SvcP1Q7Gs/Hn+k7Wr7h6+qePdp4SvcP1Q7Gs/Hn+k7Wr7h6+qxfXu1U/8AbH+Q/qYo6R0bTo0DUpzIjPcuhou3G0WkUqoEGcsMVBsmsM1XviY1a1oXYqd+K1oRHmGuuvBdJG0TC9hUoNfTLWgAxAMTCu9H69zBMAnqhQ5lAQw6czXqj1I0ZSr0BVoEgkSJ+y8W+31bPXdSrAYGMPuu/VgQCMQcQeMcMiDBXWBnFexClTbBkev9Is0MlIWVt832xlW+VCoEVFCQRIIkESCJBFQ69LXR86m64fYJiExi7JdTQjgLdTniOhXzfVzTbWOa0xUDllu0LFd4NagHhGpphey0hYG2ymKbnRBneui8o8z+rp8Q/TGWsXI92aX+Q8h5p5R5n9XT4h+mGsT3Zpf5DyHmnlHmf1dPiH6YaxPdml/kPIeaeUeZ/V0+IfphrE92aX+Q8h5rdqfreTN2M/J2OzbO6WYkITvXGgO7LLI12wrXpbQoFPXUcwPiG+B83jv88+ztqXnlqci1D7SBHL0qwVKlBjsi6D9SFwrEbrXkbvNRm1iklZgQFXlErs2UKxNaCnR+Ud3+QxkBoEbIC5ft4dexMjYVV2bR5VDMcnaTS144YZEU3V535R5vTjSzVTtkxs2LoaIoloe93zGJ6qpNotSJQvZyyJVyxIoaA4haCmDmuGFMMMaAp2Z7pAdBOEfv6Lp3qgGxbZs213x/4AgJrzjUjnjEdV00rmDjGDWWW7/dP/n78lM1J2KxsG02Y2t2/jW6arnhQnopFWtq7/8ALmOK2smMVYpbGC3aClKb6/nFynpSqyjqgBERt81XdZGOffkzmpOj7VXmtnuPHrjqaKt7qv8AJqYkDA8OPntVO2WYM+NuS+SaVP8ASJv+JM/3GPqtn/pM8B9l8/r/ANV3iVbtpazMPtJLHmtldADGXKTChqQDKvA/iIpGgUKo+V33ykn8q0bRRd8zftmQB+F5abTZHkzikq49OaKMafaAA1qQoCmhrmT2y1lZr2yZH65nFHPs7mOLWwf35KTatOyGLXpLEPfKlkXAMJoUBa0YIWWhruOWEYNs9QRDso38Putj7VTMy3OYkDbMcti08vsgxNlbFmK7lu4gAc7H7lekHjSMtXXOAf8A+rDW2cYmntw8PUL2VpWyqt3k7XCUvdJVZoxN6pxZDQncThgIg0axM3sf/FIr0AIuYbeRVNb3V2vS5dxAEXf513Ek1OJIc9Qi1TBAhxk4qnVLXGWCBgspFjwvPWnd2x5XSmmnOvUaIwxBJxnw4L12idBMaG1q5+LMDdtE8enip1ks8h6qAalQwNCNwrd3EYj90jiUrbaLMbzDnmMCD4hdyvZKFpEPGWRxBHgVXaQsZlNxByP73x7XRekm22nMQ4Zj8jgV4TSujXWKpEy05H8Hj919a0Af6JI/wpf+0R5y1/13/wDY/dduy/0WeA+ynxXW9TbBkev9Is0MlIWVt832xlW+VCoEVFCQRIIkESCJBFrtElXRkYVVgQRxBgpa4tIc0wQuVmagWcmoLAcMfnEXW7l2G6ftoEXgfoFj5P5HpN3/ADhcbuU+8Ft3jkE8n8j0m7/nC43cnvBbd45BPJ/I9Ju/5wuN3J7wW3eOQTyfyPSbv+cLjdye8Ft3jkFnqnqkJDGbNxepuD0RXA9dIhrbqaT0u+1AU2YN28Tx4bh9fC/0k5Uow3GvtwI/KORpe+wU6zf7HT9o6hU7DBLmHaFotmwmzVmsjBxnQCjcL2ONI2HT1lcQ5zHT9PNa3aJl9/CVha54agANBXPMk0r1ZCOPpXSItlQFogDKc8V0rNQ1TTOZVRbtDyZxJmJeJp94jIMBkeDN2xTpWutSEMMcvWxbXUmuzWmZq9Z2rWXmannsKmrHGhxxZqcKxsFvtAyd0HlwUahm5WgEU1tUtLBVL145VC0Hs7Y9RR0TSNnF5vxxvOf6XJfbHipgfhlSrDY7nObFu5egfOL9ksjLMy63Pad/6VatXdVdJ+i+XW9djb2MxahZ14ilby372RwNRHvbO8VbMLh/tjwMQvHVm6q0m+MJnxEqQ+sCY3bNKGJobq1/8ezFebQkHnYUFd2+JFmdtefRnf8ARZG1txhg9CNy2LrMgrSyyxeOIwoV2omXKXcqAL34UjE2QnN59CJz+qy9taMmD9TMZfRaZGn1WUiNIR7iOgY0JN5i1TVTlUgdDNxwydZiXEhxEmfWKwba2hoaWAwI9YesUlaxES1ltKR0WXcAYA0b06kHGmFOvGBsuJcCQSZ/SkWz4Q0tBAEfXepHjHKpjZkrfJKgKFoHLriFzxCZeavThh7K6fmOX49HxWYtrIxYJn15eCjWnTCzVSWslZYvyiSDWtzaDEUFa7U9kRUouYx7i4nB3UDySnaG1HsYGgfE3oT5rt9YX/o0/oUCla4bNmxr0x4Jww+oXuKPztVbo/QUpbOp594yw+L4ioUAAU3UpQ8BjGLmyJO78rYK7w7DKVyul7WJioq4kHd2R3P4eBFdztgbjzEflcr+JQPZ2jaXYcjP4X1LREkpZ5SHNZaA9YUAxXrvD6rnDaSeq00WFlNrTsAClxqW1TbBkev9Is0MlIXukWpKYgFqCtBmacOMbHtvCFK5/wANyvx+40V9S5YwnhuVxb3G+UNS5ITw3K4t7jfKGpckJ4blcW9xvlDUuSE8NyuLe43yhqXJCeG5XFvcb5Q1LkhPDcri3uN8oalyQnhuVxb3G+UNS5ITw3K4t7jfKGpckJ4blcW9xvlDUuSE8NyuLe43yhqXJCeG5XFvcb5Q1LkhPDcri3uN8oalyQsJ2lpDrRrxH9xu7CINBxEEYKRIxCg7aTumTPh/8RSOhrOTOrHM+asC1Vu99k20n1kz4X/ER2LZv8fU+an2ut3vsm2k+smfC/4h2LZv8fU+ae11u99k20n1kz4X/EOxbN/j6nzT2ut3vssknyK85pjDhcIHtoI2UtF0aTrzGCef3WD7RVcIJU/w3K/F7jfKLepetEJ4blcW9xvlDUuSFW6WFktGMwNUbwjV/KN9F9oo/wBMwtVWz06vztlVngSw/wAz3Wiz7dbO99lo7Os/d+6eBbD/ADPdaHt1s732Ts6z937p4FsP8z3Wh7dbO99k7Os/d+6eBLD/ADPdaHt1s732Ts6z937p4EsP8z3Wh7dbO99k7Os/d+69XQ1iBqNpUfhaINttbhBOH0Ut0fQaQQ3EcSrG2zJM2WyNMmAPStJVDgLvDhHM9l4LpNrPaQQkubKEu5tZtAoSuyxoDUY3c+mHsvDghrOJlR9HWGxSWvAOSMryMfziyNa2nq24N4bfHf8AVV6jdZU1j8Xcdnhu+iu/Dcri3uN8o1alymE8Nyvxe43yhqXJC6DR45gNCL2NCKEdY3GN9Nl0LIKTGxEgiQRIIkESCJBEgiQRIIkESCJBEgiQRIIkESCJBEgiQRIIkESCJBEgiQRIIkESCJBEgiQRIIkE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269241" y="2661313"/>
            <a:ext cx="1364777" cy="9553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21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Pembeli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747982" y="2677234"/>
            <a:ext cx="1364777" cy="93942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33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Penjual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269241" y="3794077"/>
            <a:ext cx="2006222" cy="709683"/>
          </a:xfrm>
          <a:prstGeom prst="rightArrowCallout">
            <a:avLst>
              <a:gd name="adj1" fmla="val 25000"/>
              <a:gd name="adj2" fmla="val 26923"/>
              <a:gd name="adj3" fmla="val 25000"/>
              <a:gd name="adj4" fmla="val 7659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Tranfer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rekening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bank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3661012" y="3848672"/>
            <a:ext cx="1784445" cy="709683"/>
          </a:xfrm>
          <a:prstGeom prst="rightArrowCallout">
            <a:avLst>
              <a:gd name="adj1" fmla="val 25000"/>
              <a:gd name="adj2" fmla="val 26923"/>
              <a:gd name="adj3" fmla="val 25000"/>
              <a:gd name="adj4" fmla="val 5824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notifikasi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747982" y="3848672"/>
            <a:ext cx="1364777" cy="918947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Order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masuk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3043451" y="5008728"/>
            <a:ext cx="4069308" cy="750627"/>
          </a:xfrm>
          <a:prstGeom prst="leftArrowCallout">
            <a:avLst>
              <a:gd name="adj1" fmla="val 25000"/>
              <a:gd name="adj2" fmla="val 25000"/>
              <a:gd name="adj3" fmla="val 28637"/>
              <a:gd name="adj4" fmla="val 3450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Kirim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barang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via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kurir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9241" y="5008728"/>
            <a:ext cx="1528550" cy="7096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Barang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terima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97" y="5521231"/>
            <a:ext cx="802658" cy="6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4" y="2515167"/>
            <a:ext cx="943188" cy="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5" y="2515167"/>
            <a:ext cx="943188" cy="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93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32392" y="1009935"/>
            <a:ext cx="6489700" cy="660163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Media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Jual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Beli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Online</a:t>
            </a:r>
          </a:p>
        </p:txBody>
      </p:sp>
      <p:sp>
        <p:nvSpPr>
          <p:cNvPr id="5" name="Cloud 4"/>
          <p:cNvSpPr/>
          <p:nvPr/>
        </p:nvSpPr>
        <p:spPr>
          <a:xfrm>
            <a:off x="3357347" y="3521122"/>
            <a:ext cx="2033517" cy="125559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Media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Jual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Beli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Online</a:t>
            </a:r>
          </a:p>
        </p:txBody>
      </p:sp>
      <p:sp>
        <p:nvSpPr>
          <p:cNvPr id="6" name="Oval 5"/>
          <p:cNvSpPr/>
          <p:nvPr/>
        </p:nvSpPr>
        <p:spPr>
          <a:xfrm>
            <a:off x="6127845" y="2511188"/>
            <a:ext cx="1678675" cy="100993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Sosmed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: FB, Twitter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dll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77970" y="4601570"/>
            <a:ext cx="1678675" cy="100993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Forum :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Kaskus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69158" y="2279176"/>
            <a:ext cx="1678675" cy="100993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Website &amp; blog</a:t>
            </a:r>
          </a:p>
        </p:txBody>
      </p:sp>
      <p:sp>
        <p:nvSpPr>
          <p:cNvPr id="9" name="Oval 8"/>
          <p:cNvSpPr/>
          <p:nvPr/>
        </p:nvSpPr>
        <p:spPr>
          <a:xfrm>
            <a:off x="857534" y="5049672"/>
            <a:ext cx="1990299" cy="10099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Mall online :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bursamuslim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8" idx="5"/>
          </p:cNvCxnSpPr>
          <p:nvPr/>
        </p:nvCxnSpPr>
        <p:spPr>
          <a:xfrm>
            <a:off x="2601997" y="3141209"/>
            <a:ext cx="878182" cy="61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90864" y="3141209"/>
            <a:ext cx="736981" cy="475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 flipH="1" flipV="1">
            <a:off x="5227093" y="4601570"/>
            <a:ext cx="1050877" cy="504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</p:cNvCxnSpPr>
          <p:nvPr/>
        </p:nvCxnSpPr>
        <p:spPr>
          <a:xfrm flipV="1">
            <a:off x="2556360" y="4601570"/>
            <a:ext cx="800987" cy="596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0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>
                <a:solidFill>
                  <a:schemeClr val="tx2"/>
                </a:solidFill>
                <a:cs typeface="Arial" charset="0"/>
              </a:rPr>
              <a:t>SEKIAN!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rgbClr val="171717"/>
                </a:solidFill>
              </a:rPr>
              <a:t>Your Logo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wide web technology presentation</Template>
  <TotalTime>723</TotalTime>
  <Words>150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Zapf Dingbats</vt:lpstr>
      <vt:lpstr>Kontortema</vt:lpstr>
      <vt:lpstr>1_Kontortema</vt:lpstr>
      <vt:lpstr>KONSEP BISNIS OFFLINE</vt:lpstr>
      <vt:lpstr>KONSEP BISNIS ONLINE</vt:lpstr>
      <vt:lpstr>PowerPoint Presentation</vt:lpstr>
      <vt:lpstr>Apa yang dipersiapkan untuk berjualan online</vt:lpstr>
      <vt:lpstr>Apa yg dipersiapkan untuk belanja online</vt:lpstr>
      <vt:lpstr>Skema transaksi online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zauji</dc:creator>
  <cp:keywords/>
  <cp:lastModifiedBy>Lenovo</cp:lastModifiedBy>
  <cp:revision>115</cp:revision>
  <dcterms:created xsi:type="dcterms:W3CDTF">2013-11-16T05:34:51Z</dcterms:created>
  <dcterms:modified xsi:type="dcterms:W3CDTF">2019-09-13T00:53:41Z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