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中度样式 1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#4">
  <dgm:title val=""/>
  <dgm:desc val=""/>
  <dgm:catLst>
    <dgm:cat type="mainScheme" pri="10100"/>
  </dgm:catLst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#1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BBF26F-7503-F244-A692-3D52D80F2ED4}" type="doc">
      <dgm:prSet loTypeId="urn:microsoft.com/office/officeart/2005/8/layout/list1#1" loCatId="" qsTypeId="urn:microsoft.com/office/officeart/2005/8/quickstyle/simple5#1" qsCatId="simple" csTypeId="urn:microsoft.com/office/officeart/2005/8/colors/accent0_1#4" csCatId="mainScheme" phldr="1"/>
      <dgm:spPr/>
      <dgm:t>
        <a:bodyPr/>
        <a:lstStyle/>
        <a:p>
          <a:endParaRPr lang="en-US"/>
        </a:p>
      </dgm:t>
    </dgm:pt>
    <dgm:pt modelId="{6EDD6472-DF46-0249-A596-69D2AA7A300D}">
      <dgm:prSet phldrT="[Text]" custT="1"/>
      <dgm:spPr/>
      <dgm:t>
        <a:bodyPr/>
        <a:lstStyle/>
        <a:p>
          <a:r>
            <a:rPr lang="en-US" sz="2000" b="1" dirty="0" err="1">
              <a:solidFill>
                <a:srgbClr val="990099"/>
              </a:solidFill>
            </a:rPr>
            <a:t>Subyek</a:t>
          </a:r>
          <a:r>
            <a:rPr lang="en-US" sz="2000" b="1" dirty="0">
              <a:solidFill>
                <a:srgbClr val="990099"/>
              </a:solidFill>
            </a:rPr>
            <a:t> </a:t>
          </a:r>
          <a:r>
            <a:rPr lang="en-US" sz="2000" b="1" dirty="0" err="1">
              <a:solidFill>
                <a:srgbClr val="990099"/>
              </a:solidFill>
            </a:rPr>
            <a:t>Pajak</a:t>
          </a:r>
          <a:endParaRPr lang="en-US" sz="2000" b="1" dirty="0">
            <a:solidFill>
              <a:srgbClr val="990099"/>
            </a:solidFill>
          </a:endParaRPr>
        </a:p>
      </dgm:t>
    </dgm:pt>
    <dgm:pt modelId="{8D3B177D-96B8-F24B-B249-DB87F1595CA4}" type="parTrans" cxnId="{ACF8BBD7-22A3-5240-A901-A06951EA45CA}">
      <dgm:prSet/>
      <dgm:spPr/>
      <dgm:t>
        <a:bodyPr/>
        <a:lstStyle/>
        <a:p>
          <a:endParaRPr lang="en-US" sz="2000"/>
        </a:p>
      </dgm:t>
    </dgm:pt>
    <dgm:pt modelId="{6390CE94-6F33-FA41-8C70-F56CA95DB295}" type="sibTrans" cxnId="{ACF8BBD7-22A3-5240-A901-A06951EA45CA}">
      <dgm:prSet/>
      <dgm:spPr/>
      <dgm:t>
        <a:bodyPr/>
        <a:lstStyle/>
        <a:p>
          <a:endParaRPr lang="en-US" sz="2000"/>
        </a:p>
      </dgm:t>
    </dgm:pt>
    <dgm:pt modelId="{D327C9F9-C8BE-E744-B608-F2E93BE7C22B}">
      <dgm:prSet custT="1"/>
      <dgm:spPr/>
      <dgm:t>
        <a:bodyPr/>
        <a:lstStyle/>
        <a:p>
          <a:r>
            <a:rPr lang="en-GB" altLang="en-US" sz="2000" b="1" dirty="0" err="1">
              <a:solidFill>
                <a:srgbClr val="990099"/>
              </a:solidFill>
            </a:rPr>
            <a:t>Fasilitas</a:t>
          </a:r>
          <a:r>
            <a:rPr lang="en-GB" altLang="en-US" sz="2000" b="1" dirty="0">
              <a:solidFill>
                <a:srgbClr val="990099"/>
              </a:solidFill>
            </a:rPr>
            <a:t> </a:t>
          </a:r>
          <a:r>
            <a:rPr lang="en-GB" altLang="en-US" sz="2000" b="1" dirty="0" err="1">
              <a:solidFill>
                <a:srgbClr val="990099"/>
              </a:solidFill>
            </a:rPr>
            <a:t>Pajak</a:t>
          </a:r>
          <a:endParaRPr lang="en-GB" altLang="en-US" sz="2000" b="1" dirty="0">
            <a:solidFill>
              <a:srgbClr val="990099"/>
            </a:solidFill>
          </a:endParaRPr>
        </a:p>
      </dgm:t>
    </dgm:pt>
    <dgm:pt modelId="{87C2496F-5A51-AE46-9433-8BCD381A86DD}" type="parTrans" cxnId="{F1596ED6-8B87-0A43-9CCD-25F4DEBFC30D}">
      <dgm:prSet/>
      <dgm:spPr/>
      <dgm:t>
        <a:bodyPr/>
        <a:lstStyle/>
        <a:p>
          <a:endParaRPr lang="en-US" sz="2000"/>
        </a:p>
      </dgm:t>
    </dgm:pt>
    <dgm:pt modelId="{B86470F5-868F-2D48-933B-47CE25D6FAFB}" type="sibTrans" cxnId="{F1596ED6-8B87-0A43-9CCD-25F4DEBFC30D}">
      <dgm:prSet/>
      <dgm:spPr/>
      <dgm:t>
        <a:bodyPr/>
        <a:lstStyle/>
        <a:p>
          <a:endParaRPr lang="en-US" sz="2000"/>
        </a:p>
      </dgm:t>
    </dgm:pt>
    <dgm:pt modelId="{8242E2AE-70DB-48E3-A9D8-A612DD03BEEC}">
      <dgm:prSet phldrT="[Text]" custT="1"/>
      <dgm:spPr/>
      <dgm:t>
        <a:bodyPr/>
        <a:lstStyle/>
        <a:p>
          <a:r>
            <a:rPr lang="en-US" sz="2000" b="1" dirty="0" err="1">
              <a:solidFill>
                <a:srgbClr val="990099"/>
              </a:solidFill>
            </a:rPr>
            <a:t>Pelunasan</a:t>
          </a:r>
          <a:r>
            <a:rPr lang="en-US" sz="2000" b="1" dirty="0">
              <a:solidFill>
                <a:srgbClr val="990099"/>
              </a:solidFill>
            </a:rPr>
            <a:t> </a:t>
          </a:r>
          <a:r>
            <a:rPr lang="en-US" sz="2000" b="1" dirty="0" err="1">
              <a:solidFill>
                <a:srgbClr val="990099"/>
              </a:solidFill>
            </a:rPr>
            <a:t>Pajak</a:t>
          </a:r>
          <a:endParaRPr lang="en-US" sz="2000" b="1" dirty="0">
            <a:solidFill>
              <a:srgbClr val="990099"/>
            </a:solidFill>
          </a:endParaRPr>
        </a:p>
      </dgm:t>
    </dgm:pt>
    <dgm:pt modelId="{0445DD1B-8D72-4DDA-8945-F5C4EABB0B21}" type="parTrans" cxnId="{6466C6D9-CB35-48CF-9DA6-EAA0EE280890}">
      <dgm:prSet/>
      <dgm:spPr/>
      <dgm:t>
        <a:bodyPr/>
        <a:lstStyle/>
        <a:p>
          <a:endParaRPr lang="en-US" sz="2000"/>
        </a:p>
      </dgm:t>
    </dgm:pt>
    <dgm:pt modelId="{827E539C-AC52-4EE2-AA1F-5407024C79E6}" type="sibTrans" cxnId="{6466C6D9-CB35-48CF-9DA6-EAA0EE280890}">
      <dgm:prSet/>
      <dgm:spPr/>
      <dgm:t>
        <a:bodyPr/>
        <a:lstStyle/>
        <a:p>
          <a:endParaRPr lang="en-US" sz="2000"/>
        </a:p>
      </dgm:t>
    </dgm:pt>
    <dgm:pt modelId="{B8F350D1-EA23-46B2-81C3-196E72A170F1}">
      <dgm:prSet phldrT="[Text]" custT="1"/>
      <dgm:spPr/>
      <dgm:t>
        <a:bodyPr/>
        <a:lstStyle/>
        <a:p>
          <a:r>
            <a:rPr lang="en-US" sz="2000" b="1" dirty="0" err="1">
              <a:solidFill>
                <a:srgbClr val="990099"/>
              </a:solidFill>
            </a:rPr>
            <a:t>Obyek</a:t>
          </a:r>
          <a:r>
            <a:rPr lang="en-US" sz="2000" b="1" dirty="0">
              <a:solidFill>
                <a:srgbClr val="990099"/>
              </a:solidFill>
            </a:rPr>
            <a:t> </a:t>
          </a:r>
          <a:r>
            <a:rPr lang="en-US" sz="2000" b="1" dirty="0" err="1">
              <a:solidFill>
                <a:srgbClr val="990099"/>
              </a:solidFill>
            </a:rPr>
            <a:t>Pajak</a:t>
          </a:r>
          <a:endParaRPr lang="en-US" sz="2000" b="1" dirty="0">
            <a:solidFill>
              <a:srgbClr val="990099"/>
            </a:solidFill>
          </a:endParaRPr>
        </a:p>
      </dgm:t>
    </dgm:pt>
    <dgm:pt modelId="{F4643196-EAE2-4DBB-A749-779963833D07}" type="parTrans" cxnId="{C60D0AE4-2192-4031-87DA-758489CB5482}">
      <dgm:prSet/>
      <dgm:spPr/>
      <dgm:t>
        <a:bodyPr/>
        <a:lstStyle/>
        <a:p>
          <a:endParaRPr lang="en-US" sz="2000"/>
        </a:p>
      </dgm:t>
    </dgm:pt>
    <dgm:pt modelId="{2E9E54C5-E111-4D87-AD05-7DB948E877DE}" type="sibTrans" cxnId="{C60D0AE4-2192-4031-87DA-758489CB5482}">
      <dgm:prSet/>
      <dgm:spPr/>
      <dgm:t>
        <a:bodyPr/>
        <a:lstStyle/>
        <a:p>
          <a:endParaRPr lang="en-US" sz="2000"/>
        </a:p>
      </dgm:t>
    </dgm:pt>
    <dgm:pt modelId="{0351D583-0E00-4401-A92F-BE55C517A2CA}">
      <dgm:prSet phldrT="[Text]" custT="1"/>
      <dgm:spPr/>
      <dgm:t>
        <a:bodyPr/>
        <a:lstStyle/>
        <a:p>
          <a:r>
            <a:rPr lang="en-US" sz="2000" b="1" dirty="0">
              <a:solidFill>
                <a:srgbClr val="990099"/>
              </a:solidFill>
            </a:rPr>
            <a:t>Cara </a:t>
          </a:r>
          <a:r>
            <a:rPr lang="en-US" sz="2000" b="1" dirty="0" err="1">
              <a:solidFill>
                <a:srgbClr val="990099"/>
              </a:solidFill>
            </a:rPr>
            <a:t>Menghitung</a:t>
          </a:r>
          <a:r>
            <a:rPr lang="en-US" sz="2000" b="1" dirty="0">
              <a:solidFill>
                <a:srgbClr val="990099"/>
              </a:solidFill>
            </a:rPr>
            <a:t> </a:t>
          </a:r>
          <a:r>
            <a:rPr lang="en-US" sz="2000" b="1" dirty="0" err="1">
              <a:solidFill>
                <a:srgbClr val="990099"/>
              </a:solidFill>
            </a:rPr>
            <a:t>Pajak</a:t>
          </a:r>
          <a:endParaRPr lang="en-US" sz="2000" b="1" dirty="0">
            <a:solidFill>
              <a:srgbClr val="990099"/>
            </a:solidFill>
          </a:endParaRPr>
        </a:p>
      </dgm:t>
    </dgm:pt>
    <dgm:pt modelId="{DA852ECF-BDBA-45C7-8D55-F2F6973E794A}" type="parTrans" cxnId="{47BBAC40-5525-4E23-A8C2-EB203F0D0F6C}">
      <dgm:prSet/>
      <dgm:spPr/>
      <dgm:t>
        <a:bodyPr/>
        <a:lstStyle/>
        <a:p>
          <a:endParaRPr lang="en-US" sz="2000"/>
        </a:p>
      </dgm:t>
    </dgm:pt>
    <dgm:pt modelId="{53E70753-B5F0-4F21-AFCA-60511715CE85}" type="sibTrans" cxnId="{47BBAC40-5525-4E23-A8C2-EB203F0D0F6C}">
      <dgm:prSet/>
      <dgm:spPr/>
      <dgm:t>
        <a:bodyPr/>
        <a:lstStyle/>
        <a:p>
          <a:endParaRPr lang="en-US" sz="2000"/>
        </a:p>
      </dgm:t>
    </dgm:pt>
    <dgm:pt modelId="{73EA6C12-3139-6B48-9DD5-FD558E68AD15}" type="pres">
      <dgm:prSet presAssocID="{6FBBF26F-7503-F244-A692-3D52D80F2ED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09A7ACD6-7F17-5D46-8603-A3EA7CC94441}" type="pres">
      <dgm:prSet presAssocID="{6EDD6472-DF46-0249-A596-69D2AA7A300D}" presName="parentLin" presStyleCnt="0"/>
      <dgm:spPr/>
    </dgm:pt>
    <dgm:pt modelId="{F3CE8597-6E33-414E-9D2D-53DFF19DB561}" type="pres">
      <dgm:prSet presAssocID="{6EDD6472-DF46-0249-A596-69D2AA7A300D}" presName="parentLeftMargin" presStyleLbl="node1" presStyleIdx="0" presStyleCnt="5"/>
      <dgm:spPr/>
      <dgm:t>
        <a:bodyPr/>
        <a:lstStyle/>
        <a:p>
          <a:endParaRPr lang="id-ID"/>
        </a:p>
      </dgm:t>
    </dgm:pt>
    <dgm:pt modelId="{1EC05916-F0C9-F242-94B5-D13B67314008}" type="pres">
      <dgm:prSet presAssocID="{6EDD6472-DF46-0249-A596-69D2AA7A300D}" presName="parentText" presStyleLbl="node1" presStyleIdx="0" presStyleCnt="5" custScaleX="106749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7CE0E39-A81B-B343-9B8D-4EA1AAB888A9}" type="pres">
      <dgm:prSet presAssocID="{6EDD6472-DF46-0249-A596-69D2AA7A300D}" presName="negativeSpace" presStyleCnt="0"/>
      <dgm:spPr/>
    </dgm:pt>
    <dgm:pt modelId="{BD41E7D0-C63B-F140-990A-C24F61FC4239}" type="pres">
      <dgm:prSet presAssocID="{6EDD6472-DF46-0249-A596-69D2AA7A300D}" presName="childText" presStyleLbl="conFgAcc1" presStyleIdx="0" presStyleCnt="5" custScaleX="83197" custLinFactNeighborX="1450">
        <dgm:presLayoutVars>
          <dgm:bulletEnabled val="1"/>
        </dgm:presLayoutVars>
      </dgm:prSet>
      <dgm:spPr>
        <a:ln>
          <a:solidFill>
            <a:schemeClr val="bg1">
              <a:lumMod val="95000"/>
            </a:schemeClr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</dgm:pt>
    <dgm:pt modelId="{11FFEA45-7F9E-6B42-9B28-A1AA2EEA8558}" type="pres">
      <dgm:prSet presAssocID="{6390CE94-6F33-FA41-8C70-F56CA95DB295}" presName="spaceBetweenRectangles" presStyleCnt="0"/>
      <dgm:spPr/>
    </dgm:pt>
    <dgm:pt modelId="{84FF478B-4135-43A6-AC9C-B3ED6EE3915C}" type="pres">
      <dgm:prSet presAssocID="{B8F350D1-EA23-46B2-81C3-196E72A170F1}" presName="parentLin" presStyleCnt="0"/>
      <dgm:spPr/>
    </dgm:pt>
    <dgm:pt modelId="{BA2E982C-4F0F-42A6-87C7-6BD1498D77D4}" type="pres">
      <dgm:prSet presAssocID="{B8F350D1-EA23-46B2-81C3-196E72A170F1}" presName="parentLeftMargin" presStyleLbl="node1" presStyleIdx="0" presStyleCnt="5"/>
      <dgm:spPr/>
      <dgm:t>
        <a:bodyPr/>
        <a:lstStyle/>
        <a:p>
          <a:endParaRPr lang="id-ID"/>
        </a:p>
      </dgm:t>
    </dgm:pt>
    <dgm:pt modelId="{5C6BC11D-F053-4374-BB2C-95252DB9B65F}" type="pres">
      <dgm:prSet presAssocID="{B8F350D1-EA23-46B2-81C3-196E72A170F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0146FA6-B83F-4DEF-A3D1-A563F2E0672E}" type="pres">
      <dgm:prSet presAssocID="{B8F350D1-EA23-46B2-81C3-196E72A170F1}" presName="negativeSpace" presStyleCnt="0"/>
      <dgm:spPr/>
    </dgm:pt>
    <dgm:pt modelId="{86A44880-75B9-4CF0-9E9F-366947D1990A}" type="pres">
      <dgm:prSet presAssocID="{B8F350D1-EA23-46B2-81C3-196E72A170F1}" presName="childText" presStyleLbl="conFgAcc1" presStyleIdx="1" presStyleCnt="5" custScaleX="84647">
        <dgm:presLayoutVars>
          <dgm:bulletEnabled val="1"/>
        </dgm:presLayoutVars>
      </dgm:prSet>
      <dgm:spPr/>
    </dgm:pt>
    <dgm:pt modelId="{1214986E-751E-4BB7-8BDB-D20BC654C8A6}" type="pres">
      <dgm:prSet presAssocID="{2E9E54C5-E111-4D87-AD05-7DB948E877DE}" presName="spaceBetweenRectangles" presStyleCnt="0"/>
      <dgm:spPr/>
    </dgm:pt>
    <dgm:pt modelId="{8F09DA0D-53E4-4061-9812-ABA203D7BF88}" type="pres">
      <dgm:prSet presAssocID="{0351D583-0E00-4401-A92F-BE55C517A2CA}" presName="parentLin" presStyleCnt="0"/>
      <dgm:spPr/>
    </dgm:pt>
    <dgm:pt modelId="{5AB2D9E1-FE52-44AE-87D3-115C61E4B73A}" type="pres">
      <dgm:prSet presAssocID="{0351D583-0E00-4401-A92F-BE55C517A2CA}" presName="parentLeftMargin" presStyleLbl="node1" presStyleIdx="1" presStyleCnt="5"/>
      <dgm:spPr/>
      <dgm:t>
        <a:bodyPr/>
        <a:lstStyle/>
        <a:p>
          <a:endParaRPr lang="id-ID"/>
        </a:p>
      </dgm:t>
    </dgm:pt>
    <dgm:pt modelId="{B496887A-F7EB-4170-B927-483A570EA33B}" type="pres">
      <dgm:prSet presAssocID="{0351D583-0E00-4401-A92F-BE55C517A2CA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A514E13-CE88-46FB-A5CB-1CC13CECE3C8}" type="pres">
      <dgm:prSet presAssocID="{0351D583-0E00-4401-A92F-BE55C517A2CA}" presName="negativeSpace" presStyleCnt="0"/>
      <dgm:spPr/>
    </dgm:pt>
    <dgm:pt modelId="{C64C48E0-308D-44C7-ADB8-474C23941B0F}" type="pres">
      <dgm:prSet presAssocID="{0351D583-0E00-4401-A92F-BE55C517A2CA}" presName="childText" presStyleLbl="conFgAcc1" presStyleIdx="2" presStyleCnt="5" custScaleX="86870">
        <dgm:presLayoutVars>
          <dgm:bulletEnabled val="1"/>
        </dgm:presLayoutVars>
      </dgm:prSet>
      <dgm:spPr/>
    </dgm:pt>
    <dgm:pt modelId="{193E07AB-A9CB-4FE7-8418-4F4FF30BAF60}" type="pres">
      <dgm:prSet presAssocID="{53E70753-B5F0-4F21-AFCA-60511715CE85}" presName="spaceBetweenRectangles" presStyleCnt="0"/>
      <dgm:spPr/>
    </dgm:pt>
    <dgm:pt modelId="{1E7D6D18-EA6B-473F-A790-226EC461FB26}" type="pres">
      <dgm:prSet presAssocID="{8242E2AE-70DB-48E3-A9D8-A612DD03BEEC}" presName="parentLin" presStyleCnt="0"/>
      <dgm:spPr/>
    </dgm:pt>
    <dgm:pt modelId="{6FBCC408-4BDE-41EE-B180-AE9FD2696BBC}" type="pres">
      <dgm:prSet presAssocID="{8242E2AE-70DB-48E3-A9D8-A612DD03BEEC}" presName="parentLeftMargin" presStyleLbl="node1" presStyleIdx="2" presStyleCnt="5"/>
      <dgm:spPr/>
      <dgm:t>
        <a:bodyPr/>
        <a:lstStyle/>
        <a:p>
          <a:endParaRPr lang="id-ID"/>
        </a:p>
      </dgm:t>
    </dgm:pt>
    <dgm:pt modelId="{647F7124-1DAD-44E8-AFFA-12C3AEB11DA3}" type="pres">
      <dgm:prSet presAssocID="{8242E2AE-70DB-48E3-A9D8-A612DD03BEEC}" presName="parentText" presStyleLbl="node1" presStyleIdx="3" presStyleCnt="5" custScaleX="106749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92CBBC9-8193-42F7-946D-6582C432D0B2}" type="pres">
      <dgm:prSet presAssocID="{8242E2AE-70DB-48E3-A9D8-A612DD03BEEC}" presName="negativeSpace" presStyleCnt="0"/>
      <dgm:spPr/>
    </dgm:pt>
    <dgm:pt modelId="{B87E9506-13AD-4CBB-B680-D6DC6352ECEF}" type="pres">
      <dgm:prSet presAssocID="{8242E2AE-70DB-48E3-A9D8-A612DD03BEEC}" presName="childText" presStyleLbl="conFgAcc1" presStyleIdx="3" presStyleCnt="5" custScaleX="88189" custLinFactNeighborX="-388" custLinFactNeighborY="-11646">
        <dgm:presLayoutVars>
          <dgm:bulletEnabled val="1"/>
        </dgm:presLayoutVars>
      </dgm:prSet>
      <dgm:spPr/>
    </dgm:pt>
    <dgm:pt modelId="{B437BFBB-9784-4446-BC7D-689635DA024A}" type="pres">
      <dgm:prSet presAssocID="{827E539C-AC52-4EE2-AA1F-5407024C79E6}" presName="spaceBetweenRectangles" presStyleCnt="0"/>
      <dgm:spPr/>
    </dgm:pt>
    <dgm:pt modelId="{CF04B7CD-88F2-3645-A03D-78A435B575E2}" type="pres">
      <dgm:prSet presAssocID="{D327C9F9-C8BE-E744-B608-F2E93BE7C22B}" presName="parentLin" presStyleCnt="0"/>
      <dgm:spPr/>
    </dgm:pt>
    <dgm:pt modelId="{0ECAAD1E-404A-CB46-8117-232CA0D432B0}" type="pres">
      <dgm:prSet presAssocID="{D327C9F9-C8BE-E744-B608-F2E93BE7C22B}" presName="parentLeftMargin" presStyleLbl="node1" presStyleIdx="3" presStyleCnt="5"/>
      <dgm:spPr/>
      <dgm:t>
        <a:bodyPr/>
        <a:lstStyle/>
        <a:p>
          <a:endParaRPr lang="id-ID"/>
        </a:p>
      </dgm:t>
    </dgm:pt>
    <dgm:pt modelId="{E62201FB-638A-3946-9793-19A9E8217AFB}" type="pres">
      <dgm:prSet presAssocID="{D327C9F9-C8BE-E744-B608-F2E93BE7C22B}" presName="parentText" presStyleLbl="node1" presStyleIdx="4" presStyleCnt="5" custScaleX="106749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210668A-4C0C-0947-AA78-A9F4854FAAF6}" type="pres">
      <dgm:prSet presAssocID="{D327C9F9-C8BE-E744-B608-F2E93BE7C22B}" presName="negativeSpace" presStyleCnt="0"/>
      <dgm:spPr/>
    </dgm:pt>
    <dgm:pt modelId="{7F87A9B7-20B7-0B40-8D49-B97FC3A57E40}" type="pres">
      <dgm:prSet presAssocID="{D327C9F9-C8BE-E744-B608-F2E93BE7C22B}" presName="childText" presStyleLbl="conFgAcc1" presStyleIdx="4" presStyleCnt="5" custScaleX="83197" custLinFactNeighborX="1450">
        <dgm:presLayoutVars>
          <dgm:bulletEnabled val="1"/>
        </dgm:presLayoutVars>
      </dgm:prSet>
      <dgm:spPr>
        <a:ln>
          <a:solidFill>
            <a:schemeClr val="bg1">
              <a:lumMod val="95000"/>
            </a:schemeClr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</dgm:pt>
  </dgm:ptLst>
  <dgm:cxnLst>
    <dgm:cxn modelId="{47BBAC40-5525-4E23-A8C2-EB203F0D0F6C}" srcId="{6FBBF26F-7503-F244-A692-3D52D80F2ED4}" destId="{0351D583-0E00-4401-A92F-BE55C517A2CA}" srcOrd="2" destOrd="0" parTransId="{DA852ECF-BDBA-45C7-8D55-F2F6973E794A}" sibTransId="{53E70753-B5F0-4F21-AFCA-60511715CE85}"/>
    <dgm:cxn modelId="{9F16E2BF-D100-4566-BE08-2DE28F1FAD5C}" type="presOf" srcId="{8242E2AE-70DB-48E3-A9D8-A612DD03BEEC}" destId="{647F7124-1DAD-44E8-AFFA-12C3AEB11DA3}" srcOrd="1" destOrd="0" presId="urn:microsoft.com/office/officeart/2005/8/layout/list1#1"/>
    <dgm:cxn modelId="{F1596ED6-8B87-0A43-9CCD-25F4DEBFC30D}" srcId="{6FBBF26F-7503-F244-A692-3D52D80F2ED4}" destId="{D327C9F9-C8BE-E744-B608-F2E93BE7C22B}" srcOrd="4" destOrd="0" parTransId="{87C2496F-5A51-AE46-9433-8BCD381A86DD}" sibTransId="{B86470F5-868F-2D48-933B-47CE25D6FAFB}"/>
    <dgm:cxn modelId="{184FA9EC-1442-44F2-A90A-40C4E183CB61}" type="presOf" srcId="{8242E2AE-70DB-48E3-A9D8-A612DD03BEEC}" destId="{6FBCC408-4BDE-41EE-B180-AE9FD2696BBC}" srcOrd="0" destOrd="0" presId="urn:microsoft.com/office/officeart/2005/8/layout/list1#1"/>
    <dgm:cxn modelId="{ACF8BBD7-22A3-5240-A901-A06951EA45CA}" srcId="{6FBBF26F-7503-F244-A692-3D52D80F2ED4}" destId="{6EDD6472-DF46-0249-A596-69D2AA7A300D}" srcOrd="0" destOrd="0" parTransId="{8D3B177D-96B8-F24B-B249-DB87F1595CA4}" sibTransId="{6390CE94-6F33-FA41-8C70-F56CA95DB295}"/>
    <dgm:cxn modelId="{08A8DC1C-A28A-1442-AAC1-6CFAB06E8463}" type="presOf" srcId="{D327C9F9-C8BE-E744-B608-F2E93BE7C22B}" destId="{0ECAAD1E-404A-CB46-8117-232CA0D432B0}" srcOrd="0" destOrd="0" presId="urn:microsoft.com/office/officeart/2005/8/layout/list1#1"/>
    <dgm:cxn modelId="{C60D0AE4-2192-4031-87DA-758489CB5482}" srcId="{6FBBF26F-7503-F244-A692-3D52D80F2ED4}" destId="{B8F350D1-EA23-46B2-81C3-196E72A170F1}" srcOrd="1" destOrd="0" parTransId="{F4643196-EAE2-4DBB-A749-779963833D07}" sibTransId="{2E9E54C5-E111-4D87-AD05-7DB948E877DE}"/>
    <dgm:cxn modelId="{6FE2E304-4944-9A4E-A281-DF87D83BFA7F}" type="presOf" srcId="{D327C9F9-C8BE-E744-B608-F2E93BE7C22B}" destId="{E62201FB-638A-3946-9793-19A9E8217AFB}" srcOrd="1" destOrd="0" presId="urn:microsoft.com/office/officeart/2005/8/layout/list1#1"/>
    <dgm:cxn modelId="{94A09C66-1318-E44D-9646-6E12DF2ADD5C}" type="presOf" srcId="{6EDD6472-DF46-0249-A596-69D2AA7A300D}" destId="{1EC05916-F0C9-F242-94B5-D13B67314008}" srcOrd="1" destOrd="0" presId="urn:microsoft.com/office/officeart/2005/8/layout/list1#1"/>
    <dgm:cxn modelId="{51E3F36A-BB10-45DE-B726-B2B9DC3906DA}" type="presOf" srcId="{B8F350D1-EA23-46B2-81C3-196E72A170F1}" destId="{BA2E982C-4F0F-42A6-87C7-6BD1498D77D4}" srcOrd="0" destOrd="0" presId="urn:microsoft.com/office/officeart/2005/8/layout/list1#1"/>
    <dgm:cxn modelId="{6466C6D9-CB35-48CF-9DA6-EAA0EE280890}" srcId="{6FBBF26F-7503-F244-A692-3D52D80F2ED4}" destId="{8242E2AE-70DB-48E3-A9D8-A612DD03BEEC}" srcOrd="3" destOrd="0" parTransId="{0445DD1B-8D72-4DDA-8945-F5C4EABB0B21}" sibTransId="{827E539C-AC52-4EE2-AA1F-5407024C79E6}"/>
    <dgm:cxn modelId="{181C598B-EC75-440B-9F14-237D811C4042}" type="presOf" srcId="{B8F350D1-EA23-46B2-81C3-196E72A170F1}" destId="{5C6BC11D-F053-4374-BB2C-95252DB9B65F}" srcOrd="1" destOrd="0" presId="urn:microsoft.com/office/officeart/2005/8/layout/list1#1"/>
    <dgm:cxn modelId="{E99C988A-7703-436E-A582-CC48C701FF3B}" type="presOf" srcId="{0351D583-0E00-4401-A92F-BE55C517A2CA}" destId="{B496887A-F7EB-4170-B927-483A570EA33B}" srcOrd="1" destOrd="0" presId="urn:microsoft.com/office/officeart/2005/8/layout/list1#1"/>
    <dgm:cxn modelId="{C0BE5FDF-E01A-CB49-A44D-57BD9A1517AD}" type="presOf" srcId="{6EDD6472-DF46-0249-A596-69D2AA7A300D}" destId="{F3CE8597-6E33-414E-9D2D-53DFF19DB561}" srcOrd="0" destOrd="0" presId="urn:microsoft.com/office/officeart/2005/8/layout/list1#1"/>
    <dgm:cxn modelId="{FA25A11F-0423-47DC-B9EB-2B39AB5C04E4}" type="presOf" srcId="{0351D583-0E00-4401-A92F-BE55C517A2CA}" destId="{5AB2D9E1-FE52-44AE-87D3-115C61E4B73A}" srcOrd="0" destOrd="0" presId="urn:microsoft.com/office/officeart/2005/8/layout/list1#1"/>
    <dgm:cxn modelId="{EB46A23E-ECBE-FE4C-B54A-D706630C34F5}" type="presOf" srcId="{6FBBF26F-7503-F244-A692-3D52D80F2ED4}" destId="{73EA6C12-3139-6B48-9DD5-FD558E68AD15}" srcOrd="0" destOrd="0" presId="urn:microsoft.com/office/officeart/2005/8/layout/list1#1"/>
    <dgm:cxn modelId="{FC9CCAFB-9F98-7944-B4D1-95E697B84F1B}" type="presParOf" srcId="{73EA6C12-3139-6B48-9DD5-FD558E68AD15}" destId="{09A7ACD6-7F17-5D46-8603-A3EA7CC94441}" srcOrd="0" destOrd="0" presId="urn:microsoft.com/office/officeart/2005/8/layout/list1#1"/>
    <dgm:cxn modelId="{61EE0244-4309-2E4F-8CF0-77735972E542}" type="presParOf" srcId="{09A7ACD6-7F17-5D46-8603-A3EA7CC94441}" destId="{F3CE8597-6E33-414E-9D2D-53DFF19DB561}" srcOrd="0" destOrd="0" presId="urn:microsoft.com/office/officeart/2005/8/layout/list1#1"/>
    <dgm:cxn modelId="{BC2BCC15-FBBA-7C4A-869A-FD20513B419A}" type="presParOf" srcId="{09A7ACD6-7F17-5D46-8603-A3EA7CC94441}" destId="{1EC05916-F0C9-F242-94B5-D13B67314008}" srcOrd="1" destOrd="0" presId="urn:microsoft.com/office/officeart/2005/8/layout/list1#1"/>
    <dgm:cxn modelId="{EC7B90FF-D4A3-B548-B8C5-293D880462B1}" type="presParOf" srcId="{73EA6C12-3139-6B48-9DD5-FD558E68AD15}" destId="{67CE0E39-A81B-B343-9B8D-4EA1AAB888A9}" srcOrd="1" destOrd="0" presId="urn:microsoft.com/office/officeart/2005/8/layout/list1#1"/>
    <dgm:cxn modelId="{CAD29876-8C8B-BB42-8847-14F19EA59D62}" type="presParOf" srcId="{73EA6C12-3139-6B48-9DD5-FD558E68AD15}" destId="{BD41E7D0-C63B-F140-990A-C24F61FC4239}" srcOrd="2" destOrd="0" presId="urn:microsoft.com/office/officeart/2005/8/layout/list1#1"/>
    <dgm:cxn modelId="{3ADDE089-EBD1-1A47-923E-124087B6816D}" type="presParOf" srcId="{73EA6C12-3139-6B48-9DD5-FD558E68AD15}" destId="{11FFEA45-7F9E-6B42-9B28-A1AA2EEA8558}" srcOrd="3" destOrd="0" presId="urn:microsoft.com/office/officeart/2005/8/layout/list1#1"/>
    <dgm:cxn modelId="{982B701D-426E-4788-A378-24EC436095FD}" type="presParOf" srcId="{73EA6C12-3139-6B48-9DD5-FD558E68AD15}" destId="{84FF478B-4135-43A6-AC9C-B3ED6EE3915C}" srcOrd="4" destOrd="0" presId="urn:microsoft.com/office/officeart/2005/8/layout/list1#1"/>
    <dgm:cxn modelId="{D3359D0F-6C8C-49ED-9A9F-04455388776F}" type="presParOf" srcId="{84FF478B-4135-43A6-AC9C-B3ED6EE3915C}" destId="{BA2E982C-4F0F-42A6-87C7-6BD1498D77D4}" srcOrd="0" destOrd="0" presId="urn:microsoft.com/office/officeart/2005/8/layout/list1#1"/>
    <dgm:cxn modelId="{8008D80A-C21A-422B-B7FE-2C4D90D2F9D4}" type="presParOf" srcId="{84FF478B-4135-43A6-AC9C-B3ED6EE3915C}" destId="{5C6BC11D-F053-4374-BB2C-95252DB9B65F}" srcOrd="1" destOrd="0" presId="urn:microsoft.com/office/officeart/2005/8/layout/list1#1"/>
    <dgm:cxn modelId="{5D5A3E61-3DEC-4367-B6EE-A8D44ACDD99A}" type="presParOf" srcId="{73EA6C12-3139-6B48-9DD5-FD558E68AD15}" destId="{D0146FA6-B83F-4DEF-A3D1-A563F2E0672E}" srcOrd="5" destOrd="0" presId="urn:microsoft.com/office/officeart/2005/8/layout/list1#1"/>
    <dgm:cxn modelId="{484C6DFD-D369-487D-97B5-22F766CF980B}" type="presParOf" srcId="{73EA6C12-3139-6B48-9DD5-FD558E68AD15}" destId="{86A44880-75B9-4CF0-9E9F-366947D1990A}" srcOrd="6" destOrd="0" presId="urn:microsoft.com/office/officeart/2005/8/layout/list1#1"/>
    <dgm:cxn modelId="{B9E66ADC-9FD2-4FF8-BA6E-C86DBEDAE7BF}" type="presParOf" srcId="{73EA6C12-3139-6B48-9DD5-FD558E68AD15}" destId="{1214986E-751E-4BB7-8BDB-D20BC654C8A6}" srcOrd="7" destOrd="0" presId="urn:microsoft.com/office/officeart/2005/8/layout/list1#1"/>
    <dgm:cxn modelId="{D31FDEA5-28E1-4CBD-B2F9-C0CE1850F0A7}" type="presParOf" srcId="{73EA6C12-3139-6B48-9DD5-FD558E68AD15}" destId="{8F09DA0D-53E4-4061-9812-ABA203D7BF88}" srcOrd="8" destOrd="0" presId="urn:microsoft.com/office/officeart/2005/8/layout/list1#1"/>
    <dgm:cxn modelId="{F06BA2FB-E4BB-484C-A6C8-C70D386BE537}" type="presParOf" srcId="{8F09DA0D-53E4-4061-9812-ABA203D7BF88}" destId="{5AB2D9E1-FE52-44AE-87D3-115C61E4B73A}" srcOrd="0" destOrd="0" presId="urn:microsoft.com/office/officeart/2005/8/layout/list1#1"/>
    <dgm:cxn modelId="{4C24F126-C284-4A03-8C03-3555F32D7CDA}" type="presParOf" srcId="{8F09DA0D-53E4-4061-9812-ABA203D7BF88}" destId="{B496887A-F7EB-4170-B927-483A570EA33B}" srcOrd="1" destOrd="0" presId="urn:microsoft.com/office/officeart/2005/8/layout/list1#1"/>
    <dgm:cxn modelId="{9C114BAF-DA36-4526-8573-E18DCC601723}" type="presParOf" srcId="{73EA6C12-3139-6B48-9DD5-FD558E68AD15}" destId="{EA514E13-CE88-46FB-A5CB-1CC13CECE3C8}" srcOrd="9" destOrd="0" presId="urn:microsoft.com/office/officeart/2005/8/layout/list1#1"/>
    <dgm:cxn modelId="{CFD18394-3431-4F33-8959-95865DAA7E3E}" type="presParOf" srcId="{73EA6C12-3139-6B48-9DD5-FD558E68AD15}" destId="{C64C48E0-308D-44C7-ADB8-474C23941B0F}" srcOrd="10" destOrd="0" presId="urn:microsoft.com/office/officeart/2005/8/layout/list1#1"/>
    <dgm:cxn modelId="{80201A4B-74A4-44E8-A968-56CD2555582C}" type="presParOf" srcId="{73EA6C12-3139-6B48-9DD5-FD558E68AD15}" destId="{193E07AB-A9CB-4FE7-8418-4F4FF30BAF60}" srcOrd="11" destOrd="0" presId="urn:microsoft.com/office/officeart/2005/8/layout/list1#1"/>
    <dgm:cxn modelId="{B1A0AB7A-3070-4091-BCED-AF4FC2A90E95}" type="presParOf" srcId="{73EA6C12-3139-6B48-9DD5-FD558E68AD15}" destId="{1E7D6D18-EA6B-473F-A790-226EC461FB26}" srcOrd="12" destOrd="0" presId="urn:microsoft.com/office/officeart/2005/8/layout/list1#1"/>
    <dgm:cxn modelId="{2C385E20-8117-47A9-BB67-F3AFEFA1CA0B}" type="presParOf" srcId="{1E7D6D18-EA6B-473F-A790-226EC461FB26}" destId="{6FBCC408-4BDE-41EE-B180-AE9FD2696BBC}" srcOrd="0" destOrd="0" presId="urn:microsoft.com/office/officeart/2005/8/layout/list1#1"/>
    <dgm:cxn modelId="{E732D017-7D69-4961-B170-C2FD7EB2B80F}" type="presParOf" srcId="{1E7D6D18-EA6B-473F-A790-226EC461FB26}" destId="{647F7124-1DAD-44E8-AFFA-12C3AEB11DA3}" srcOrd="1" destOrd="0" presId="urn:microsoft.com/office/officeart/2005/8/layout/list1#1"/>
    <dgm:cxn modelId="{19258499-45E2-4F87-9AE8-66AF5E8EDE33}" type="presParOf" srcId="{73EA6C12-3139-6B48-9DD5-FD558E68AD15}" destId="{992CBBC9-8193-42F7-946D-6582C432D0B2}" srcOrd="13" destOrd="0" presId="urn:microsoft.com/office/officeart/2005/8/layout/list1#1"/>
    <dgm:cxn modelId="{12137899-A100-4D9A-A9A0-34D955DFD47C}" type="presParOf" srcId="{73EA6C12-3139-6B48-9DD5-FD558E68AD15}" destId="{B87E9506-13AD-4CBB-B680-D6DC6352ECEF}" srcOrd="14" destOrd="0" presId="urn:microsoft.com/office/officeart/2005/8/layout/list1#1"/>
    <dgm:cxn modelId="{84C4BC05-A19F-4F11-8326-1A5E29B0847A}" type="presParOf" srcId="{73EA6C12-3139-6B48-9DD5-FD558E68AD15}" destId="{B437BFBB-9784-4446-BC7D-689635DA024A}" srcOrd="15" destOrd="0" presId="urn:microsoft.com/office/officeart/2005/8/layout/list1#1"/>
    <dgm:cxn modelId="{6BD6DCC6-FD77-5544-BE54-6538238871E2}" type="presParOf" srcId="{73EA6C12-3139-6B48-9DD5-FD558E68AD15}" destId="{CF04B7CD-88F2-3645-A03D-78A435B575E2}" srcOrd="16" destOrd="0" presId="urn:microsoft.com/office/officeart/2005/8/layout/list1#1"/>
    <dgm:cxn modelId="{DED87F9F-1806-E04A-9565-9CBFDEE024E0}" type="presParOf" srcId="{CF04B7CD-88F2-3645-A03D-78A435B575E2}" destId="{0ECAAD1E-404A-CB46-8117-232CA0D432B0}" srcOrd="0" destOrd="0" presId="urn:microsoft.com/office/officeart/2005/8/layout/list1#1"/>
    <dgm:cxn modelId="{B66C87C8-11F9-C540-A973-357B6904AAAC}" type="presParOf" srcId="{CF04B7CD-88F2-3645-A03D-78A435B575E2}" destId="{E62201FB-638A-3946-9793-19A9E8217AFB}" srcOrd="1" destOrd="0" presId="urn:microsoft.com/office/officeart/2005/8/layout/list1#1"/>
    <dgm:cxn modelId="{77D26057-0664-A546-88B5-43CE1391DCDC}" type="presParOf" srcId="{73EA6C12-3139-6B48-9DD5-FD558E68AD15}" destId="{9210668A-4C0C-0947-AA78-A9F4854FAAF6}" srcOrd="17" destOrd="0" presId="urn:microsoft.com/office/officeart/2005/8/layout/list1#1"/>
    <dgm:cxn modelId="{2046C46D-9F31-3247-A200-277821DD6A30}" type="presParOf" srcId="{73EA6C12-3139-6B48-9DD5-FD558E68AD15}" destId="{7F87A9B7-20B7-0B40-8D49-B97FC3A57E40}" srcOrd="18" destOrd="0" presId="urn:microsoft.com/office/officeart/2005/8/layout/list1#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2FED81-D0F2-4F69-BC04-F7759484362A}" type="doc">
      <dgm:prSet loTypeId="urn:microsoft.com/office/officeart/2005/8/layout/list1#2" loCatId="list" qsTypeId="urn:microsoft.com/office/officeart/2005/8/quickstyle/simple1#1" qsCatId="simple" csTypeId="urn:microsoft.com/office/officeart/2005/8/colors/colorful5#1" csCatId="colorful" phldr="1"/>
      <dgm:spPr/>
      <dgm:t>
        <a:bodyPr/>
        <a:lstStyle/>
        <a:p>
          <a:endParaRPr lang="en-US"/>
        </a:p>
      </dgm:t>
    </dgm:pt>
    <dgm:pt modelId="{D3A9F844-4DF7-430D-9FFF-97D43F8087D8}">
      <dgm:prSet phldrT="[Text]" custT="1"/>
      <dgm:spPr>
        <a:solidFill>
          <a:srgbClr val="C800C8"/>
        </a:solidFill>
      </dgm:spPr>
      <dgm:t>
        <a:bodyPr/>
        <a:lstStyle/>
        <a:p>
          <a:r>
            <a:rPr lang="en-US" sz="1800" dirty="0" err="1"/>
            <a:t>Subyek</a:t>
          </a:r>
          <a:r>
            <a:rPr lang="en-US" sz="1800" dirty="0"/>
            <a:t> </a:t>
          </a:r>
          <a:r>
            <a:rPr lang="en-US" sz="1800" dirty="0" err="1"/>
            <a:t>Pajak</a:t>
          </a:r>
          <a:endParaRPr lang="en-US" sz="1800" dirty="0"/>
        </a:p>
      </dgm:t>
    </dgm:pt>
    <dgm:pt modelId="{04787FD4-2247-441B-B4C8-CF3D3CEA7267}" type="parTrans" cxnId="{3A24967A-AA2B-46E5-B3BD-812389EAC92C}">
      <dgm:prSet/>
      <dgm:spPr/>
      <dgm:t>
        <a:bodyPr/>
        <a:lstStyle/>
        <a:p>
          <a:endParaRPr lang="en-US" sz="1800"/>
        </a:p>
      </dgm:t>
    </dgm:pt>
    <dgm:pt modelId="{43328E50-F600-4CC7-9398-892598C6994D}" type="sibTrans" cxnId="{3A24967A-AA2B-46E5-B3BD-812389EAC92C}">
      <dgm:prSet/>
      <dgm:spPr/>
      <dgm:t>
        <a:bodyPr/>
        <a:lstStyle/>
        <a:p>
          <a:endParaRPr lang="en-US" sz="1800"/>
        </a:p>
      </dgm:t>
    </dgm:pt>
    <dgm:pt modelId="{1EC8A05A-9129-4E1F-97F5-9CFDD071A719}">
      <dgm:prSet phldrT="[Text]" custT="1"/>
      <dgm:spPr>
        <a:solidFill>
          <a:srgbClr val="8030E0"/>
        </a:solidFill>
      </dgm:spPr>
      <dgm:t>
        <a:bodyPr/>
        <a:lstStyle/>
        <a:p>
          <a:r>
            <a:rPr lang="en-US" sz="1800" dirty="0" err="1"/>
            <a:t>Obyek</a:t>
          </a:r>
          <a:r>
            <a:rPr lang="en-US" sz="1800" dirty="0"/>
            <a:t> </a:t>
          </a:r>
          <a:r>
            <a:rPr lang="en-US" sz="1800" dirty="0" err="1"/>
            <a:t>Pajak</a:t>
          </a:r>
          <a:endParaRPr lang="en-US" sz="1800" dirty="0"/>
        </a:p>
      </dgm:t>
    </dgm:pt>
    <dgm:pt modelId="{9F8D0054-6F0B-4AAB-B440-CB2E710AC48F}" type="parTrans" cxnId="{E6F9B9CD-66EF-4C4E-9354-6311E1E18B63}">
      <dgm:prSet/>
      <dgm:spPr/>
      <dgm:t>
        <a:bodyPr/>
        <a:lstStyle/>
        <a:p>
          <a:endParaRPr lang="en-US" sz="1800"/>
        </a:p>
      </dgm:t>
    </dgm:pt>
    <dgm:pt modelId="{C5A4CE97-622E-4CBB-A47F-7B4B21DF1A9D}" type="sibTrans" cxnId="{E6F9B9CD-66EF-4C4E-9354-6311E1E18B63}">
      <dgm:prSet/>
      <dgm:spPr/>
      <dgm:t>
        <a:bodyPr/>
        <a:lstStyle/>
        <a:p>
          <a:endParaRPr lang="en-US" sz="1800"/>
        </a:p>
      </dgm:t>
    </dgm:pt>
    <dgm:pt modelId="{2B3A6E32-CC6D-423A-A05A-FC2DC6EDFF51}">
      <dgm:prSet phldrT="[Text]" custT="1"/>
      <dgm:spPr>
        <a:solidFill>
          <a:srgbClr val="B587ED"/>
        </a:solidFill>
      </dgm:spPr>
      <dgm:t>
        <a:bodyPr/>
        <a:lstStyle/>
        <a:p>
          <a:r>
            <a:rPr lang="en-US" sz="1800" dirty="0"/>
            <a:t>Cara </a:t>
          </a:r>
          <a:r>
            <a:rPr lang="en-US" sz="1800" dirty="0" err="1"/>
            <a:t>Menghitung</a:t>
          </a:r>
          <a:r>
            <a:rPr lang="en-US" sz="1800" dirty="0"/>
            <a:t> </a:t>
          </a:r>
          <a:r>
            <a:rPr lang="en-US" sz="1800" dirty="0" err="1"/>
            <a:t>Pajak</a:t>
          </a:r>
          <a:endParaRPr lang="en-US" sz="1800" dirty="0"/>
        </a:p>
      </dgm:t>
    </dgm:pt>
    <dgm:pt modelId="{0E89D497-7689-499F-B435-1AB242B2B0BC}" type="parTrans" cxnId="{983BAD99-FABB-4D15-9F93-B34D860D3C8E}">
      <dgm:prSet/>
      <dgm:spPr/>
      <dgm:t>
        <a:bodyPr/>
        <a:lstStyle/>
        <a:p>
          <a:endParaRPr lang="en-US" sz="1800"/>
        </a:p>
      </dgm:t>
    </dgm:pt>
    <dgm:pt modelId="{DD1161ED-0CB6-4750-9B21-6E082601F91F}" type="sibTrans" cxnId="{983BAD99-FABB-4D15-9F93-B34D860D3C8E}">
      <dgm:prSet/>
      <dgm:spPr/>
      <dgm:t>
        <a:bodyPr/>
        <a:lstStyle/>
        <a:p>
          <a:endParaRPr lang="en-US" sz="1800"/>
        </a:p>
      </dgm:t>
    </dgm:pt>
    <dgm:pt modelId="{EAEE2469-DFF4-4F55-ACC0-6D9F9F85BF18}">
      <dgm:prSet phldrT="[Text]" custT="1"/>
      <dgm:spPr/>
      <dgm:t>
        <a:bodyPr/>
        <a:lstStyle/>
        <a:p>
          <a:r>
            <a:rPr lang="en-US" sz="1800" dirty="0" err="1"/>
            <a:t>Perhitungan</a:t>
          </a:r>
          <a:r>
            <a:rPr lang="en-US" sz="1800" dirty="0"/>
            <a:t> </a:t>
          </a:r>
          <a:r>
            <a:rPr lang="en-US" sz="1800" dirty="0" err="1"/>
            <a:t>pajak</a:t>
          </a:r>
          <a:r>
            <a:rPr lang="en-US" sz="1800" dirty="0"/>
            <a:t> </a:t>
          </a:r>
          <a:r>
            <a:rPr lang="en-US" sz="1800" dirty="0" err="1"/>
            <a:t>akhir</a:t>
          </a:r>
          <a:r>
            <a:rPr lang="en-US" sz="1800" dirty="0"/>
            <a:t> </a:t>
          </a:r>
          <a:r>
            <a:rPr lang="en-US" sz="1800" dirty="0" err="1"/>
            <a:t>tahun</a:t>
          </a:r>
          <a:endParaRPr lang="en-US" sz="1800" dirty="0"/>
        </a:p>
      </dgm:t>
    </dgm:pt>
    <dgm:pt modelId="{0201B6FD-BBA1-45BC-B817-4633B3F928A3}" type="parTrans" cxnId="{8EC3EBC1-0A76-46BF-AC69-589373FFDFE0}">
      <dgm:prSet/>
      <dgm:spPr/>
      <dgm:t>
        <a:bodyPr/>
        <a:lstStyle/>
        <a:p>
          <a:endParaRPr lang="en-US" sz="1800"/>
        </a:p>
      </dgm:t>
    </dgm:pt>
    <dgm:pt modelId="{60FD2931-417B-46D5-B4FE-504E0E03B0EF}" type="sibTrans" cxnId="{8EC3EBC1-0A76-46BF-AC69-589373FFDFE0}">
      <dgm:prSet/>
      <dgm:spPr/>
      <dgm:t>
        <a:bodyPr/>
        <a:lstStyle/>
        <a:p>
          <a:endParaRPr lang="en-US" sz="1800"/>
        </a:p>
      </dgm:t>
    </dgm:pt>
    <dgm:pt modelId="{3E4D2D88-C911-444F-A261-3A752F69BB19}">
      <dgm:prSet phldrT="[Text]" custT="1"/>
      <dgm:spPr/>
      <dgm:t>
        <a:bodyPr/>
        <a:lstStyle/>
        <a:p>
          <a:r>
            <a:rPr lang="en-US" sz="1800" dirty="0" err="1"/>
            <a:t>Pelunasan</a:t>
          </a:r>
          <a:r>
            <a:rPr lang="en-US" sz="1800" dirty="0"/>
            <a:t> </a:t>
          </a:r>
          <a:r>
            <a:rPr lang="en-US" sz="1800" dirty="0" err="1"/>
            <a:t>pajak</a:t>
          </a:r>
          <a:r>
            <a:rPr lang="en-US" sz="1800" dirty="0"/>
            <a:t> </a:t>
          </a:r>
          <a:r>
            <a:rPr lang="en-US" sz="1800" dirty="0" err="1"/>
            <a:t>dalam</a:t>
          </a:r>
          <a:r>
            <a:rPr lang="en-US" sz="1800" dirty="0"/>
            <a:t> </a:t>
          </a:r>
          <a:r>
            <a:rPr lang="en-US" sz="1800" dirty="0" err="1"/>
            <a:t>Tahun</a:t>
          </a:r>
          <a:r>
            <a:rPr lang="en-US" sz="1800" dirty="0"/>
            <a:t> </a:t>
          </a:r>
          <a:r>
            <a:rPr lang="en-US" sz="1800" dirty="0" err="1"/>
            <a:t>Berjalan</a:t>
          </a:r>
          <a:endParaRPr lang="en-US" sz="1800" dirty="0"/>
        </a:p>
      </dgm:t>
    </dgm:pt>
    <dgm:pt modelId="{5AA15BD0-7DE4-4139-8305-701BAEEAB957}" type="parTrans" cxnId="{68BF57AB-A8F0-4E8E-B825-6BDEB6CBE38C}">
      <dgm:prSet/>
      <dgm:spPr/>
      <dgm:t>
        <a:bodyPr/>
        <a:lstStyle/>
        <a:p>
          <a:endParaRPr lang="en-US" sz="1800"/>
        </a:p>
      </dgm:t>
    </dgm:pt>
    <dgm:pt modelId="{9F3295CB-BE87-476A-91DD-CF01BCF47947}" type="sibTrans" cxnId="{68BF57AB-A8F0-4E8E-B825-6BDEB6CBE38C}">
      <dgm:prSet/>
      <dgm:spPr/>
      <dgm:t>
        <a:bodyPr/>
        <a:lstStyle/>
        <a:p>
          <a:endParaRPr lang="en-US" sz="1800"/>
        </a:p>
      </dgm:t>
    </dgm:pt>
    <dgm:pt modelId="{548C2574-CD1B-4669-A0F6-D05DA7D3E870}">
      <dgm:prSet phldrT="[Text]" custT="1"/>
      <dgm:spPr/>
      <dgm:t>
        <a:bodyPr/>
        <a:lstStyle/>
        <a:p>
          <a:r>
            <a:rPr lang="en-US" sz="1600" dirty="0" err="1"/>
            <a:t>PPh</a:t>
          </a:r>
          <a:r>
            <a:rPr lang="en-US" sz="1600" dirty="0"/>
            <a:t> 21; 22; 23; 24; 25; 26</a:t>
          </a:r>
        </a:p>
      </dgm:t>
    </dgm:pt>
    <dgm:pt modelId="{53BC9F74-E281-419C-989D-E8667C006B98}" type="parTrans" cxnId="{E9DED7B7-8C7C-4B2C-857E-709A8D97596D}">
      <dgm:prSet/>
      <dgm:spPr/>
      <dgm:t>
        <a:bodyPr/>
        <a:lstStyle/>
        <a:p>
          <a:endParaRPr lang="en-US" sz="1800"/>
        </a:p>
      </dgm:t>
    </dgm:pt>
    <dgm:pt modelId="{06207752-F311-4AA9-9BE4-705826EF3E53}" type="sibTrans" cxnId="{E9DED7B7-8C7C-4B2C-857E-709A8D97596D}">
      <dgm:prSet/>
      <dgm:spPr/>
      <dgm:t>
        <a:bodyPr/>
        <a:lstStyle/>
        <a:p>
          <a:endParaRPr lang="en-US" sz="1800"/>
        </a:p>
      </dgm:t>
    </dgm:pt>
    <dgm:pt modelId="{DAFDBECD-342A-4EA2-B777-09286287E302}">
      <dgm:prSet phldrT="[Text]" custT="1"/>
      <dgm:spPr/>
      <dgm:t>
        <a:bodyPr/>
        <a:lstStyle/>
        <a:p>
          <a:r>
            <a:rPr lang="en-US" sz="1800" dirty="0" err="1"/>
            <a:t>PPh</a:t>
          </a:r>
          <a:r>
            <a:rPr lang="en-US" sz="1800" dirty="0"/>
            <a:t> 28; </a:t>
          </a:r>
          <a:r>
            <a:rPr lang="en-US" sz="1800" dirty="0" err="1"/>
            <a:t>PPh</a:t>
          </a:r>
          <a:r>
            <a:rPr lang="en-US" sz="1800" dirty="0"/>
            <a:t> 29</a:t>
          </a:r>
        </a:p>
      </dgm:t>
    </dgm:pt>
    <dgm:pt modelId="{CCDD6902-916A-4D69-A96B-182FAB8BC502}" type="parTrans" cxnId="{C366446D-97EA-48C6-B060-8CA0C22024E9}">
      <dgm:prSet/>
      <dgm:spPr/>
      <dgm:t>
        <a:bodyPr/>
        <a:lstStyle/>
        <a:p>
          <a:endParaRPr lang="en-US" sz="1800"/>
        </a:p>
      </dgm:t>
    </dgm:pt>
    <dgm:pt modelId="{2A93BDF3-72A7-48FE-9258-D30A3170869D}" type="sibTrans" cxnId="{C366446D-97EA-48C6-B060-8CA0C22024E9}">
      <dgm:prSet/>
      <dgm:spPr/>
      <dgm:t>
        <a:bodyPr/>
        <a:lstStyle/>
        <a:p>
          <a:endParaRPr lang="en-US" sz="1800"/>
        </a:p>
      </dgm:t>
    </dgm:pt>
    <dgm:pt modelId="{C423E5EF-2CBD-4736-A00C-1A4DEAD14BAD}">
      <dgm:prSet phldrT="[Text]" custT="1"/>
      <dgm:spPr/>
      <dgm:t>
        <a:bodyPr/>
        <a:lstStyle/>
        <a:p>
          <a:r>
            <a:rPr lang="en-US" sz="1600" dirty="0" err="1"/>
            <a:t>Obyek</a:t>
          </a:r>
          <a:r>
            <a:rPr lang="en-US" sz="1600" dirty="0"/>
            <a:t>; </a:t>
          </a:r>
          <a:r>
            <a:rPr lang="en-US" sz="1600" dirty="0" err="1"/>
            <a:t>bukan</a:t>
          </a:r>
          <a:r>
            <a:rPr lang="en-US" sz="1600" dirty="0"/>
            <a:t> </a:t>
          </a:r>
          <a:r>
            <a:rPr lang="en-US" sz="1600" dirty="0" err="1"/>
            <a:t>obyek</a:t>
          </a:r>
          <a:r>
            <a:rPr lang="en-US" sz="1600" dirty="0"/>
            <a:t>; </a:t>
          </a:r>
          <a:r>
            <a:rPr lang="en-US" sz="1600" dirty="0" err="1"/>
            <a:t>pengurang</a:t>
          </a:r>
          <a:r>
            <a:rPr lang="en-US" sz="1600" dirty="0"/>
            <a:t> </a:t>
          </a:r>
          <a:r>
            <a:rPr lang="en-US" sz="1600" dirty="0" err="1"/>
            <a:t>dan</a:t>
          </a:r>
          <a:r>
            <a:rPr lang="en-US" sz="1600" dirty="0"/>
            <a:t> </a:t>
          </a:r>
          <a:r>
            <a:rPr lang="en-US" sz="1600" dirty="0" err="1"/>
            <a:t>bukan</a:t>
          </a:r>
          <a:r>
            <a:rPr lang="en-US" sz="1600" dirty="0"/>
            <a:t> </a:t>
          </a:r>
          <a:r>
            <a:rPr lang="en-US" sz="1600" dirty="0" err="1"/>
            <a:t>pengurang</a:t>
          </a:r>
          <a:endParaRPr lang="en-US" sz="1600" dirty="0"/>
        </a:p>
      </dgm:t>
    </dgm:pt>
    <dgm:pt modelId="{B8447FD7-1D64-43AB-A2DC-B8132245A0F4}" type="parTrans" cxnId="{A0094BBE-81A0-43C5-9C32-233918D63BF1}">
      <dgm:prSet/>
      <dgm:spPr/>
      <dgm:t>
        <a:bodyPr/>
        <a:lstStyle/>
        <a:p>
          <a:endParaRPr lang="en-US" sz="1800"/>
        </a:p>
      </dgm:t>
    </dgm:pt>
    <dgm:pt modelId="{BB5AD33F-0C71-4E6B-AD7B-029A120F87C1}" type="sibTrans" cxnId="{A0094BBE-81A0-43C5-9C32-233918D63BF1}">
      <dgm:prSet/>
      <dgm:spPr/>
      <dgm:t>
        <a:bodyPr/>
        <a:lstStyle/>
        <a:p>
          <a:endParaRPr lang="en-US" sz="1800"/>
        </a:p>
      </dgm:t>
    </dgm:pt>
    <dgm:pt modelId="{586133FD-38D9-4CCC-8958-0AC6A4B2B30E}">
      <dgm:prSet phldrT="[Text]" custT="1"/>
      <dgm:spPr/>
      <dgm:t>
        <a:bodyPr/>
        <a:lstStyle/>
        <a:p>
          <a:r>
            <a:rPr lang="en-US" sz="1600" dirty="0" err="1"/>
            <a:t>Tarif</a:t>
          </a:r>
          <a:r>
            <a:rPr lang="en-US" sz="1600" dirty="0"/>
            <a:t>, </a:t>
          </a:r>
          <a:r>
            <a:rPr lang="en-US" sz="1600" dirty="0" err="1"/>
            <a:t>struktur</a:t>
          </a:r>
          <a:r>
            <a:rPr lang="en-US" sz="1600" dirty="0"/>
            <a:t> modal, </a:t>
          </a:r>
          <a:r>
            <a:rPr lang="en-US" sz="1600" dirty="0" err="1"/>
            <a:t>harga</a:t>
          </a:r>
          <a:r>
            <a:rPr lang="en-US" sz="1600" dirty="0"/>
            <a:t> </a:t>
          </a:r>
          <a:r>
            <a:rPr lang="en-US" sz="1600" dirty="0" err="1"/>
            <a:t>transaksi</a:t>
          </a:r>
          <a:r>
            <a:rPr lang="en-US" sz="1600" dirty="0"/>
            <a:t>, </a:t>
          </a:r>
          <a:r>
            <a:rPr lang="en-US" sz="1600" dirty="0" err="1"/>
            <a:t>revaluasi</a:t>
          </a:r>
          <a:endParaRPr lang="en-US" sz="1600" dirty="0"/>
        </a:p>
      </dgm:t>
    </dgm:pt>
    <dgm:pt modelId="{CB422576-DA1D-4418-877B-1F67C82BBE1A}" type="parTrans" cxnId="{8C6E4079-FDB6-4FFC-9C89-7F7C1D5BBE27}">
      <dgm:prSet/>
      <dgm:spPr/>
      <dgm:t>
        <a:bodyPr/>
        <a:lstStyle/>
        <a:p>
          <a:endParaRPr lang="en-US" sz="1800"/>
        </a:p>
      </dgm:t>
    </dgm:pt>
    <dgm:pt modelId="{6511FBD7-F1B1-4A87-91CA-1E121D907A1E}" type="sibTrans" cxnId="{8C6E4079-FDB6-4FFC-9C89-7F7C1D5BBE27}">
      <dgm:prSet/>
      <dgm:spPr/>
      <dgm:t>
        <a:bodyPr/>
        <a:lstStyle/>
        <a:p>
          <a:endParaRPr lang="en-US" sz="1800"/>
        </a:p>
      </dgm:t>
    </dgm:pt>
    <dgm:pt modelId="{654A9033-7E7A-4AD8-B59D-A58444AC780C}">
      <dgm:prSet phldrT="[Text]" custT="1"/>
      <dgm:spPr>
        <a:solidFill>
          <a:srgbClr val="990099"/>
        </a:solidFill>
      </dgm:spPr>
      <dgm:t>
        <a:bodyPr/>
        <a:lstStyle/>
        <a:p>
          <a:r>
            <a:rPr lang="en-US" sz="1800" dirty="0" err="1"/>
            <a:t>Ketentuan</a:t>
          </a:r>
          <a:r>
            <a:rPr lang="en-US" sz="1800" dirty="0"/>
            <a:t> </a:t>
          </a:r>
          <a:r>
            <a:rPr lang="en-US" sz="1800" dirty="0" err="1"/>
            <a:t>Umum</a:t>
          </a:r>
          <a:endParaRPr lang="en-US" sz="1800" dirty="0"/>
        </a:p>
      </dgm:t>
    </dgm:pt>
    <dgm:pt modelId="{A4FB9124-6AF2-44AD-A4F6-08BFF55A8799}" type="parTrans" cxnId="{B5EA1197-B9CE-4219-842B-805A5E09BA3B}">
      <dgm:prSet/>
      <dgm:spPr/>
      <dgm:t>
        <a:bodyPr/>
        <a:lstStyle/>
        <a:p>
          <a:endParaRPr lang="en-US" sz="1800"/>
        </a:p>
      </dgm:t>
    </dgm:pt>
    <dgm:pt modelId="{B241B7F7-0589-49E0-8AAE-E3505811303B}" type="sibTrans" cxnId="{B5EA1197-B9CE-4219-842B-805A5E09BA3B}">
      <dgm:prSet/>
      <dgm:spPr/>
      <dgm:t>
        <a:bodyPr/>
        <a:lstStyle/>
        <a:p>
          <a:endParaRPr lang="en-US" sz="1800"/>
        </a:p>
      </dgm:t>
    </dgm:pt>
    <dgm:pt modelId="{5A38D421-B2A7-4991-B38F-54C0FFC864DE}">
      <dgm:prSet phldrT="[Text]" custT="1"/>
      <dgm:spPr/>
      <dgm:t>
        <a:bodyPr/>
        <a:lstStyle/>
        <a:p>
          <a:r>
            <a:rPr lang="en-US" sz="1800" dirty="0" err="1"/>
            <a:t>Ketentuan</a:t>
          </a:r>
          <a:r>
            <a:rPr lang="en-US" sz="1800" dirty="0"/>
            <a:t> lain-lain; </a:t>
          </a:r>
          <a:r>
            <a:rPr lang="en-US" sz="1800" dirty="0" err="1"/>
            <a:t>Peralihan</a:t>
          </a:r>
          <a:r>
            <a:rPr lang="en-US" sz="1800" dirty="0"/>
            <a:t> </a:t>
          </a:r>
          <a:r>
            <a:rPr lang="en-US" sz="1800" dirty="0" err="1"/>
            <a:t>dan</a:t>
          </a:r>
          <a:r>
            <a:rPr lang="en-US" sz="1800" dirty="0"/>
            <a:t> </a:t>
          </a:r>
          <a:r>
            <a:rPr lang="en-US" sz="1800" dirty="0" err="1"/>
            <a:t>Penutup</a:t>
          </a:r>
          <a:endParaRPr lang="en-US" sz="1800" dirty="0"/>
        </a:p>
      </dgm:t>
    </dgm:pt>
    <dgm:pt modelId="{E7C07335-165D-4020-849B-9CC955D8E685}" type="parTrans" cxnId="{FA702186-9001-4BFB-A1FE-B0F2C2258074}">
      <dgm:prSet/>
      <dgm:spPr/>
      <dgm:t>
        <a:bodyPr/>
        <a:lstStyle/>
        <a:p>
          <a:endParaRPr lang="en-US" sz="1800"/>
        </a:p>
      </dgm:t>
    </dgm:pt>
    <dgm:pt modelId="{6FB57B52-D59B-4C1F-872C-9086995EA312}" type="sibTrans" cxnId="{FA702186-9001-4BFB-A1FE-B0F2C2258074}">
      <dgm:prSet/>
      <dgm:spPr/>
      <dgm:t>
        <a:bodyPr/>
        <a:lstStyle/>
        <a:p>
          <a:endParaRPr lang="en-US" sz="1800"/>
        </a:p>
      </dgm:t>
    </dgm:pt>
    <dgm:pt modelId="{8840C08D-83B5-4D11-AB2B-7692BB82316C}" type="pres">
      <dgm:prSet presAssocID="{4C2FED81-D0F2-4F69-BC04-F7759484362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741579A6-91C9-430F-AADE-923BE6CDD1D1}" type="pres">
      <dgm:prSet presAssocID="{654A9033-7E7A-4AD8-B59D-A58444AC780C}" presName="parentLin" presStyleCnt="0"/>
      <dgm:spPr/>
    </dgm:pt>
    <dgm:pt modelId="{81701C02-0479-4A65-8B3C-E54617AFD0E3}" type="pres">
      <dgm:prSet presAssocID="{654A9033-7E7A-4AD8-B59D-A58444AC780C}" presName="parentLeftMargin" presStyleLbl="node1" presStyleIdx="0" presStyleCnt="7"/>
      <dgm:spPr/>
      <dgm:t>
        <a:bodyPr/>
        <a:lstStyle/>
        <a:p>
          <a:endParaRPr lang="id-ID"/>
        </a:p>
      </dgm:t>
    </dgm:pt>
    <dgm:pt modelId="{95EB2A9F-26F6-4A9E-947D-8F9D526CA151}" type="pres">
      <dgm:prSet presAssocID="{654A9033-7E7A-4AD8-B59D-A58444AC780C}" presName="parentText" presStyleLbl="node1" presStyleIdx="0" presStyleCnt="7" custScaleX="119778" custScaleY="106949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B0D603D-7562-4EDE-BABD-E701CBB25936}" type="pres">
      <dgm:prSet presAssocID="{654A9033-7E7A-4AD8-B59D-A58444AC780C}" presName="negativeSpace" presStyleCnt="0"/>
      <dgm:spPr/>
    </dgm:pt>
    <dgm:pt modelId="{6AE9B3B3-B220-4DCF-8266-5CD60D6DE8AD}" type="pres">
      <dgm:prSet presAssocID="{654A9033-7E7A-4AD8-B59D-A58444AC780C}" presName="childText" presStyleLbl="conFgAcc1" presStyleIdx="0" presStyleCnt="7">
        <dgm:presLayoutVars>
          <dgm:bulletEnabled val="1"/>
        </dgm:presLayoutVars>
      </dgm:prSet>
      <dgm:spPr/>
    </dgm:pt>
    <dgm:pt modelId="{00DF3031-D36F-4A61-BD77-2B5875BD5E57}" type="pres">
      <dgm:prSet presAssocID="{B241B7F7-0589-49E0-8AAE-E3505811303B}" presName="spaceBetweenRectangles" presStyleCnt="0"/>
      <dgm:spPr/>
    </dgm:pt>
    <dgm:pt modelId="{37CC2ABD-5234-449B-9142-DE88C0869D51}" type="pres">
      <dgm:prSet presAssocID="{D3A9F844-4DF7-430D-9FFF-97D43F8087D8}" presName="parentLin" presStyleCnt="0"/>
      <dgm:spPr/>
    </dgm:pt>
    <dgm:pt modelId="{C141CC5D-B30F-4A58-8E31-95550F4CB3B6}" type="pres">
      <dgm:prSet presAssocID="{D3A9F844-4DF7-430D-9FFF-97D43F8087D8}" presName="parentLeftMargin" presStyleLbl="node1" presStyleIdx="0" presStyleCnt="7"/>
      <dgm:spPr/>
      <dgm:t>
        <a:bodyPr/>
        <a:lstStyle/>
        <a:p>
          <a:endParaRPr lang="id-ID"/>
        </a:p>
      </dgm:t>
    </dgm:pt>
    <dgm:pt modelId="{6803F83B-7483-4E6D-93CC-9102DC679C1D}" type="pres">
      <dgm:prSet presAssocID="{D3A9F844-4DF7-430D-9FFF-97D43F8087D8}" presName="parentText" presStyleLbl="node1" presStyleIdx="1" presStyleCnt="7" custScaleX="119292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2AD213F-1E66-4ECB-88F0-B943EE4BCC09}" type="pres">
      <dgm:prSet presAssocID="{D3A9F844-4DF7-430D-9FFF-97D43F8087D8}" presName="negativeSpace" presStyleCnt="0"/>
      <dgm:spPr/>
    </dgm:pt>
    <dgm:pt modelId="{76128A5D-8BAF-4E5A-9188-EE937123978C}" type="pres">
      <dgm:prSet presAssocID="{D3A9F844-4DF7-430D-9FFF-97D43F8087D8}" presName="childText" presStyleLbl="conFgAcc1" presStyleIdx="1" presStyleCnt="7">
        <dgm:presLayoutVars>
          <dgm:bulletEnabled val="1"/>
        </dgm:presLayoutVars>
      </dgm:prSet>
      <dgm:spPr/>
    </dgm:pt>
    <dgm:pt modelId="{D64FCCB9-7AEB-4DB5-A3F0-28EFA863C30B}" type="pres">
      <dgm:prSet presAssocID="{43328E50-F600-4CC7-9398-892598C6994D}" presName="spaceBetweenRectangles" presStyleCnt="0"/>
      <dgm:spPr/>
    </dgm:pt>
    <dgm:pt modelId="{3E1840F6-C109-4D25-A4F5-D99131004DC4}" type="pres">
      <dgm:prSet presAssocID="{1EC8A05A-9129-4E1F-97F5-9CFDD071A719}" presName="parentLin" presStyleCnt="0"/>
      <dgm:spPr/>
    </dgm:pt>
    <dgm:pt modelId="{151B070B-A56B-4134-9D4D-E643321F4C2C}" type="pres">
      <dgm:prSet presAssocID="{1EC8A05A-9129-4E1F-97F5-9CFDD071A719}" presName="parentLeftMargin" presStyleLbl="node1" presStyleIdx="1" presStyleCnt="7"/>
      <dgm:spPr/>
      <dgm:t>
        <a:bodyPr/>
        <a:lstStyle/>
        <a:p>
          <a:endParaRPr lang="id-ID"/>
        </a:p>
      </dgm:t>
    </dgm:pt>
    <dgm:pt modelId="{24FADCB9-6C2C-49A7-8EE1-61DC051DF925}" type="pres">
      <dgm:prSet presAssocID="{1EC8A05A-9129-4E1F-97F5-9CFDD071A719}" presName="parentText" presStyleLbl="node1" presStyleIdx="2" presStyleCnt="7" custScaleX="119292" custLinFactNeighborX="-1299" custLinFactNeighborY="-386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37E8140-C16A-41CA-B3ED-56980FE308BC}" type="pres">
      <dgm:prSet presAssocID="{1EC8A05A-9129-4E1F-97F5-9CFDD071A719}" presName="negativeSpace" presStyleCnt="0"/>
      <dgm:spPr/>
    </dgm:pt>
    <dgm:pt modelId="{68EDB666-916E-465A-82AE-7534A2AC94CD}" type="pres">
      <dgm:prSet presAssocID="{1EC8A05A-9129-4E1F-97F5-9CFDD071A719}" presName="childText" presStyleLbl="conFgAcc1" presStyleIdx="2" presStyleCnt="7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47E9D18-F4FF-4F0A-BB6E-DD9CE640B262}" type="pres">
      <dgm:prSet presAssocID="{C5A4CE97-622E-4CBB-A47F-7B4B21DF1A9D}" presName="spaceBetweenRectangles" presStyleCnt="0"/>
      <dgm:spPr/>
    </dgm:pt>
    <dgm:pt modelId="{A8C894AC-D111-4A27-82D4-280F751C6D5E}" type="pres">
      <dgm:prSet presAssocID="{2B3A6E32-CC6D-423A-A05A-FC2DC6EDFF51}" presName="parentLin" presStyleCnt="0"/>
      <dgm:spPr/>
    </dgm:pt>
    <dgm:pt modelId="{3876EDB7-9DDE-47ED-A8C9-D8DCFDAF7206}" type="pres">
      <dgm:prSet presAssocID="{2B3A6E32-CC6D-423A-A05A-FC2DC6EDFF51}" presName="parentLeftMargin" presStyleLbl="node1" presStyleIdx="2" presStyleCnt="7"/>
      <dgm:spPr/>
      <dgm:t>
        <a:bodyPr/>
        <a:lstStyle/>
        <a:p>
          <a:endParaRPr lang="id-ID"/>
        </a:p>
      </dgm:t>
    </dgm:pt>
    <dgm:pt modelId="{46763E82-E12F-4BCC-9AAB-362B301C9649}" type="pres">
      <dgm:prSet presAssocID="{2B3A6E32-CC6D-423A-A05A-FC2DC6EDFF51}" presName="parentText" presStyleLbl="node1" presStyleIdx="3" presStyleCnt="7" custScaleX="119292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32C3B89-7A99-4E37-B6BB-78F282694D6B}" type="pres">
      <dgm:prSet presAssocID="{2B3A6E32-CC6D-423A-A05A-FC2DC6EDFF51}" presName="negativeSpace" presStyleCnt="0"/>
      <dgm:spPr/>
    </dgm:pt>
    <dgm:pt modelId="{0C1ADECE-6B0E-48D3-9C81-FBDCC77214BA}" type="pres">
      <dgm:prSet presAssocID="{2B3A6E32-CC6D-423A-A05A-FC2DC6EDFF51}" presName="childText" presStyleLbl="conFgAcc1" presStyleIdx="3" presStyleCnt="7" custScaleY="101000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F3A1C52-5FC0-41C9-891B-E67AC7FEA639}" type="pres">
      <dgm:prSet presAssocID="{DD1161ED-0CB6-4750-9B21-6E082601F91F}" presName="spaceBetweenRectangles" presStyleCnt="0"/>
      <dgm:spPr/>
    </dgm:pt>
    <dgm:pt modelId="{2219B26A-38BE-49DF-8D36-01EB9BE73EF5}" type="pres">
      <dgm:prSet presAssocID="{3E4D2D88-C911-444F-A261-3A752F69BB19}" presName="parentLin" presStyleCnt="0"/>
      <dgm:spPr/>
    </dgm:pt>
    <dgm:pt modelId="{290EFB9D-6735-4DB0-A910-4D3A8F9A79DB}" type="pres">
      <dgm:prSet presAssocID="{3E4D2D88-C911-444F-A261-3A752F69BB19}" presName="parentLeftMargin" presStyleLbl="node1" presStyleIdx="3" presStyleCnt="7"/>
      <dgm:spPr/>
      <dgm:t>
        <a:bodyPr/>
        <a:lstStyle/>
        <a:p>
          <a:endParaRPr lang="id-ID"/>
        </a:p>
      </dgm:t>
    </dgm:pt>
    <dgm:pt modelId="{7AF928F0-F4C5-462D-B4A4-FC68C472A01F}" type="pres">
      <dgm:prSet presAssocID="{3E4D2D88-C911-444F-A261-3A752F69BB19}" presName="parentText" presStyleLbl="node1" presStyleIdx="4" presStyleCnt="7" custScaleX="119292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DAD10B1-6D11-49ED-9147-62577168FA71}" type="pres">
      <dgm:prSet presAssocID="{3E4D2D88-C911-444F-A261-3A752F69BB19}" presName="negativeSpace" presStyleCnt="0"/>
      <dgm:spPr/>
    </dgm:pt>
    <dgm:pt modelId="{8960B542-F4BE-4C1C-A1B9-705C1AB01A07}" type="pres">
      <dgm:prSet presAssocID="{3E4D2D88-C911-444F-A261-3A752F69BB19}" presName="childText" presStyleLbl="conFgAcc1" presStyleIdx="4" presStyleCnt="7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830E92D-5D0C-4821-8A03-6F575A68CF56}" type="pres">
      <dgm:prSet presAssocID="{9F3295CB-BE87-476A-91DD-CF01BCF47947}" presName="spaceBetweenRectangles" presStyleCnt="0"/>
      <dgm:spPr/>
    </dgm:pt>
    <dgm:pt modelId="{789F32C7-1600-4018-8CE2-065654BB20FF}" type="pres">
      <dgm:prSet presAssocID="{EAEE2469-DFF4-4F55-ACC0-6D9F9F85BF18}" presName="parentLin" presStyleCnt="0"/>
      <dgm:spPr/>
    </dgm:pt>
    <dgm:pt modelId="{E2FBF5C5-6488-4C3D-B715-EA3593E050C3}" type="pres">
      <dgm:prSet presAssocID="{EAEE2469-DFF4-4F55-ACC0-6D9F9F85BF18}" presName="parentLeftMargin" presStyleLbl="node1" presStyleIdx="4" presStyleCnt="7"/>
      <dgm:spPr/>
      <dgm:t>
        <a:bodyPr/>
        <a:lstStyle/>
        <a:p>
          <a:endParaRPr lang="id-ID"/>
        </a:p>
      </dgm:t>
    </dgm:pt>
    <dgm:pt modelId="{0910AD5F-AAF8-46BE-B22C-A9C5B6545241}" type="pres">
      <dgm:prSet presAssocID="{EAEE2469-DFF4-4F55-ACC0-6D9F9F85BF18}" presName="parentText" presStyleLbl="node1" presStyleIdx="5" presStyleCnt="7" custScaleX="119292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A98B331-0DD4-4682-B6A1-3D4A1BC681F7}" type="pres">
      <dgm:prSet presAssocID="{EAEE2469-DFF4-4F55-ACC0-6D9F9F85BF18}" presName="negativeSpace" presStyleCnt="0"/>
      <dgm:spPr/>
    </dgm:pt>
    <dgm:pt modelId="{04C57024-3222-499A-B315-BF1B53325303}" type="pres">
      <dgm:prSet presAssocID="{EAEE2469-DFF4-4F55-ACC0-6D9F9F85BF18}" presName="childText" presStyleLbl="conFgAcc1" presStyleIdx="5" presStyleCnt="7" custScaleX="100000" custScaleY="101923" custLinFactNeighborY="1358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E6D4B7E-D205-4150-ADF0-401F4F034072}" type="pres">
      <dgm:prSet presAssocID="{60FD2931-417B-46D5-B4FE-504E0E03B0EF}" presName="spaceBetweenRectangles" presStyleCnt="0"/>
      <dgm:spPr/>
    </dgm:pt>
    <dgm:pt modelId="{DFD28555-1C89-4C85-9DEF-1E3887936E92}" type="pres">
      <dgm:prSet presAssocID="{5A38D421-B2A7-4991-B38F-54C0FFC864DE}" presName="parentLin" presStyleCnt="0"/>
      <dgm:spPr/>
    </dgm:pt>
    <dgm:pt modelId="{1987D56F-FE9F-47D8-8E7B-C8483C639F29}" type="pres">
      <dgm:prSet presAssocID="{5A38D421-B2A7-4991-B38F-54C0FFC864DE}" presName="parentLeftMargin" presStyleLbl="node1" presStyleIdx="5" presStyleCnt="7"/>
      <dgm:spPr/>
      <dgm:t>
        <a:bodyPr/>
        <a:lstStyle/>
        <a:p>
          <a:endParaRPr lang="id-ID"/>
        </a:p>
      </dgm:t>
    </dgm:pt>
    <dgm:pt modelId="{EF5A9AE3-01C7-4F3B-B2D6-7A84229C972D}" type="pres">
      <dgm:prSet presAssocID="{5A38D421-B2A7-4991-B38F-54C0FFC864DE}" presName="parentText" presStyleLbl="node1" presStyleIdx="6" presStyleCnt="7" custScaleX="116957" custScaleY="120270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DDF1EE2-EA17-4B4F-9E79-DD704FAA0AE5}" type="pres">
      <dgm:prSet presAssocID="{5A38D421-B2A7-4991-B38F-54C0FFC864DE}" presName="negativeSpace" presStyleCnt="0"/>
      <dgm:spPr/>
    </dgm:pt>
    <dgm:pt modelId="{F9C24D87-59B7-4BE2-B63C-71080A55B8B4}" type="pres">
      <dgm:prSet presAssocID="{5A38D421-B2A7-4991-B38F-54C0FFC864DE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7583B298-F54F-48EB-B050-7EE4EAEFC293}" type="presOf" srcId="{2B3A6E32-CC6D-423A-A05A-FC2DC6EDFF51}" destId="{46763E82-E12F-4BCC-9AAB-362B301C9649}" srcOrd="1" destOrd="0" presId="urn:microsoft.com/office/officeart/2005/8/layout/list1#2"/>
    <dgm:cxn modelId="{C8EEE29B-DE78-4C8F-B2F3-C53A78D92FDC}" type="presOf" srcId="{3E4D2D88-C911-444F-A261-3A752F69BB19}" destId="{290EFB9D-6735-4DB0-A910-4D3A8F9A79DB}" srcOrd="0" destOrd="0" presId="urn:microsoft.com/office/officeart/2005/8/layout/list1#2"/>
    <dgm:cxn modelId="{E6F9B9CD-66EF-4C4E-9354-6311E1E18B63}" srcId="{4C2FED81-D0F2-4F69-BC04-F7759484362A}" destId="{1EC8A05A-9129-4E1F-97F5-9CFDD071A719}" srcOrd="2" destOrd="0" parTransId="{9F8D0054-6F0B-4AAB-B440-CB2E710AC48F}" sibTransId="{C5A4CE97-622E-4CBB-A47F-7B4B21DF1A9D}"/>
    <dgm:cxn modelId="{8EC3EBC1-0A76-46BF-AC69-589373FFDFE0}" srcId="{4C2FED81-D0F2-4F69-BC04-F7759484362A}" destId="{EAEE2469-DFF4-4F55-ACC0-6D9F9F85BF18}" srcOrd="5" destOrd="0" parTransId="{0201B6FD-BBA1-45BC-B817-4633B3F928A3}" sibTransId="{60FD2931-417B-46D5-B4FE-504E0E03B0EF}"/>
    <dgm:cxn modelId="{B5EA1197-B9CE-4219-842B-805A5E09BA3B}" srcId="{4C2FED81-D0F2-4F69-BC04-F7759484362A}" destId="{654A9033-7E7A-4AD8-B59D-A58444AC780C}" srcOrd="0" destOrd="0" parTransId="{A4FB9124-6AF2-44AD-A4F6-08BFF55A8799}" sibTransId="{B241B7F7-0589-49E0-8AAE-E3505811303B}"/>
    <dgm:cxn modelId="{F2907194-71C3-46E3-A4BE-017C6AE569F1}" type="presOf" srcId="{EAEE2469-DFF4-4F55-ACC0-6D9F9F85BF18}" destId="{E2FBF5C5-6488-4C3D-B715-EA3593E050C3}" srcOrd="0" destOrd="0" presId="urn:microsoft.com/office/officeart/2005/8/layout/list1#2"/>
    <dgm:cxn modelId="{54742EF3-001A-4BDC-BCA3-32D841B7700C}" type="presOf" srcId="{DAFDBECD-342A-4EA2-B777-09286287E302}" destId="{04C57024-3222-499A-B315-BF1B53325303}" srcOrd="0" destOrd="0" presId="urn:microsoft.com/office/officeart/2005/8/layout/list1#2"/>
    <dgm:cxn modelId="{8C6E4079-FDB6-4FFC-9C89-7F7C1D5BBE27}" srcId="{2B3A6E32-CC6D-423A-A05A-FC2DC6EDFF51}" destId="{586133FD-38D9-4CCC-8958-0AC6A4B2B30E}" srcOrd="0" destOrd="0" parTransId="{CB422576-DA1D-4418-877B-1F67C82BBE1A}" sibTransId="{6511FBD7-F1B1-4A87-91CA-1E121D907A1E}"/>
    <dgm:cxn modelId="{EF089BF5-49F0-4C9E-BDA2-A4AAB99D07FC}" type="presOf" srcId="{654A9033-7E7A-4AD8-B59D-A58444AC780C}" destId="{95EB2A9F-26F6-4A9E-947D-8F9D526CA151}" srcOrd="1" destOrd="0" presId="urn:microsoft.com/office/officeart/2005/8/layout/list1#2"/>
    <dgm:cxn modelId="{E85753DC-F538-43B2-8EE8-E739DDF66855}" type="presOf" srcId="{1EC8A05A-9129-4E1F-97F5-9CFDD071A719}" destId="{151B070B-A56B-4134-9D4D-E643321F4C2C}" srcOrd="0" destOrd="0" presId="urn:microsoft.com/office/officeart/2005/8/layout/list1#2"/>
    <dgm:cxn modelId="{68BF57AB-A8F0-4E8E-B825-6BDEB6CBE38C}" srcId="{4C2FED81-D0F2-4F69-BC04-F7759484362A}" destId="{3E4D2D88-C911-444F-A261-3A752F69BB19}" srcOrd="4" destOrd="0" parTransId="{5AA15BD0-7DE4-4139-8305-701BAEEAB957}" sibTransId="{9F3295CB-BE87-476A-91DD-CF01BCF47947}"/>
    <dgm:cxn modelId="{3A24967A-AA2B-46E5-B3BD-812389EAC92C}" srcId="{4C2FED81-D0F2-4F69-BC04-F7759484362A}" destId="{D3A9F844-4DF7-430D-9FFF-97D43F8087D8}" srcOrd="1" destOrd="0" parTransId="{04787FD4-2247-441B-B4C8-CF3D3CEA7267}" sibTransId="{43328E50-F600-4CC7-9398-892598C6994D}"/>
    <dgm:cxn modelId="{A0094BBE-81A0-43C5-9C32-233918D63BF1}" srcId="{1EC8A05A-9129-4E1F-97F5-9CFDD071A719}" destId="{C423E5EF-2CBD-4736-A00C-1A4DEAD14BAD}" srcOrd="0" destOrd="0" parTransId="{B8447FD7-1D64-43AB-A2DC-B8132245A0F4}" sibTransId="{BB5AD33F-0C71-4E6B-AD7B-029A120F87C1}"/>
    <dgm:cxn modelId="{C0E4DDCC-99EE-40DD-926D-ABAA7C7E18E4}" type="presOf" srcId="{D3A9F844-4DF7-430D-9FFF-97D43F8087D8}" destId="{C141CC5D-B30F-4A58-8E31-95550F4CB3B6}" srcOrd="0" destOrd="0" presId="urn:microsoft.com/office/officeart/2005/8/layout/list1#2"/>
    <dgm:cxn modelId="{FA702186-9001-4BFB-A1FE-B0F2C2258074}" srcId="{4C2FED81-D0F2-4F69-BC04-F7759484362A}" destId="{5A38D421-B2A7-4991-B38F-54C0FFC864DE}" srcOrd="6" destOrd="0" parTransId="{E7C07335-165D-4020-849B-9CC955D8E685}" sibTransId="{6FB57B52-D59B-4C1F-872C-9086995EA312}"/>
    <dgm:cxn modelId="{C366446D-97EA-48C6-B060-8CA0C22024E9}" srcId="{EAEE2469-DFF4-4F55-ACC0-6D9F9F85BF18}" destId="{DAFDBECD-342A-4EA2-B777-09286287E302}" srcOrd="0" destOrd="0" parTransId="{CCDD6902-916A-4D69-A96B-182FAB8BC502}" sibTransId="{2A93BDF3-72A7-48FE-9258-D30A3170869D}"/>
    <dgm:cxn modelId="{38622D7D-5B6D-4F58-A675-88E9E5B956DD}" type="presOf" srcId="{5A38D421-B2A7-4991-B38F-54C0FFC864DE}" destId="{1987D56F-FE9F-47D8-8E7B-C8483C639F29}" srcOrd="0" destOrd="0" presId="urn:microsoft.com/office/officeart/2005/8/layout/list1#2"/>
    <dgm:cxn modelId="{3E82FCCD-D551-4B85-A0AF-E60CB342A820}" type="presOf" srcId="{2B3A6E32-CC6D-423A-A05A-FC2DC6EDFF51}" destId="{3876EDB7-9DDE-47ED-A8C9-D8DCFDAF7206}" srcOrd="0" destOrd="0" presId="urn:microsoft.com/office/officeart/2005/8/layout/list1#2"/>
    <dgm:cxn modelId="{983BAD99-FABB-4D15-9F93-B34D860D3C8E}" srcId="{4C2FED81-D0F2-4F69-BC04-F7759484362A}" destId="{2B3A6E32-CC6D-423A-A05A-FC2DC6EDFF51}" srcOrd="3" destOrd="0" parTransId="{0E89D497-7689-499F-B435-1AB242B2B0BC}" sibTransId="{DD1161ED-0CB6-4750-9B21-6E082601F91F}"/>
    <dgm:cxn modelId="{4C626FDF-219D-4FA3-AC9B-802A696A648E}" type="presOf" srcId="{EAEE2469-DFF4-4F55-ACC0-6D9F9F85BF18}" destId="{0910AD5F-AAF8-46BE-B22C-A9C5B6545241}" srcOrd="1" destOrd="0" presId="urn:microsoft.com/office/officeart/2005/8/layout/list1#2"/>
    <dgm:cxn modelId="{85B54ADC-249D-4C16-84E2-D36737068531}" type="presOf" srcId="{4C2FED81-D0F2-4F69-BC04-F7759484362A}" destId="{8840C08D-83B5-4D11-AB2B-7692BB82316C}" srcOrd="0" destOrd="0" presId="urn:microsoft.com/office/officeart/2005/8/layout/list1#2"/>
    <dgm:cxn modelId="{A4495DFC-FC64-46AA-A4A1-20991518D379}" type="presOf" srcId="{D3A9F844-4DF7-430D-9FFF-97D43F8087D8}" destId="{6803F83B-7483-4E6D-93CC-9102DC679C1D}" srcOrd="1" destOrd="0" presId="urn:microsoft.com/office/officeart/2005/8/layout/list1#2"/>
    <dgm:cxn modelId="{A4401F08-746C-4F83-B1D2-0F6C3A5CE47D}" type="presOf" srcId="{586133FD-38D9-4CCC-8958-0AC6A4B2B30E}" destId="{0C1ADECE-6B0E-48D3-9C81-FBDCC77214BA}" srcOrd="0" destOrd="0" presId="urn:microsoft.com/office/officeart/2005/8/layout/list1#2"/>
    <dgm:cxn modelId="{5A95AE72-9AF9-4249-9B99-0B95849F2B5F}" type="presOf" srcId="{C423E5EF-2CBD-4736-A00C-1A4DEAD14BAD}" destId="{68EDB666-916E-465A-82AE-7534A2AC94CD}" srcOrd="0" destOrd="0" presId="urn:microsoft.com/office/officeart/2005/8/layout/list1#2"/>
    <dgm:cxn modelId="{E9DED7B7-8C7C-4B2C-857E-709A8D97596D}" srcId="{3E4D2D88-C911-444F-A261-3A752F69BB19}" destId="{548C2574-CD1B-4669-A0F6-D05DA7D3E870}" srcOrd="0" destOrd="0" parTransId="{53BC9F74-E281-419C-989D-E8667C006B98}" sibTransId="{06207752-F311-4AA9-9BE4-705826EF3E53}"/>
    <dgm:cxn modelId="{DF668160-9E78-4BCB-959D-E84731F7C418}" type="presOf" srcId="{5A38D421-B2A7-4991-B38F-54C0FFC864DE}" destId="{EF5A9AE3-01C7-4F3B-B2D6-7A84229C972D}" srcOrd="1" destOrd="0" presId="urn:microsoft.com/office/officeart/2005/8/layout/list1#2"/>
    <dgm:cxn modelId="{6EA8532B-093D-4823-97C0-1FD6A2DF534B}" type="presOf" srcId="{1EC8A05A-9129-4E1F-97F5-9CFDD071A719}" destId="{24FADCB9-6C2C-49A7-8EE1-61DC051DF925}" srcOrd="1" destOrd="0" presId="urn:microsoft.com/office/officeart/2005/8/layout/list1#2"/>
    <dgm:cxn modelId="{8A6AB6ED-8DDB-424F-8C25-2AF0A8014888}" type="presOf" srcId="{548C2574-CD1B-4669-A0F6-D05DA7D3E870}" destId="{8960B542-F4BE-4C1C-A1B9-705C1AB01A07}" srcOrd="0" destOrd="0" presId="urn:microsoft.com/office/officeart/2005/8/layout/list1#2"/>
    <dgm:cxn modelId="{F6C1AA86-2B4F-4032-BC93-A744ED236D3F}" type="presOf" srcId="{654A9033-7E7A-4AD8-B59D-A58444AC780C}" destId="{81701C02-0479-4A65-8B3C-E54617AFD0E3}" srcOrd="0" destOrd="0" presId="urn:microsoft.com/office/officeart/2005/8/layout/list1#2"/>
    <dgm:cxn modelId="{24224ED7-4A8F-419D-B289-0E46DA30CB4A}" type="presOf" srcId="{3E4D2D88-C911-444F-A261-3A752F69BB19}" destId="{7AF928F0-F4C5-462D-B4A4-FC68C472A01F}" srcOrd="1" destOrd="0" presId="urn:microsoft.com/office/officeart/2005/8/layout/list1#2"/>
    <dgm:cxn modelId="{5A0E84A3-078F-446A-ABAF-71B4508E3222}" type="presParOf" srcId="{8840C08D-83B5-4D11-AB2B-7692BB82316C}" destId="{741579A6-91C9-430F-AADE-923BE6CDD1D1}" srcOrd="0" destOrd="0" presId="urn:microsoft.com/office/officeart/2005/8/layout/list1#2"/>
    <dgm:cxn modelId="{4B9A93D4-E30D-40E5-8B66-368EB22009F0}" type="presParOf" srcId="{741579A6-91C9-430F-AADE-923BE6CDD1D1}" destId="{81701C02-0479-4A65-8B3C-E54617AFD0E3}" srcOrd="0" destOrd="0" presId="urn:microsoft.com/office/officeart/2005/8/layout/list1#2"/>
    <dgm:cxn modelId="{9E336292-4EFD-47F6-A80F-69C476E698A4}" type="presParOf" srcId="{741579A6-91C9-430F-AADE-923BE6CDD1D1}" destId="{95EB2A9F-26F6-4A9E-947D-8F9D526CA151}" srcOrd="1" destOrd="0" presId="urn:microsoft.com/office/officeart/2005/8/layout/list1#2"/>
    <dgm:cxn modelId="{8168461C-63EF-4F89-BCD0-167336D0E157}" type="presParOf" srcId="{8840C08D-83B5-4D11-AB2B-7692BB82316C}" destId="{1B0D603D-7562-4EDE-BABD-E701CBB25936}" srcOrd="1" destOrd="0" presId="urn:microsoft.com/office/officeart/2005/8/layout/list1#2"/>
    <dgm:cxn modelId="{7FB12B14-C3A1-469B-82DF-2B101BF75587}" type="presParOf" srcId="{8840C08D-83B5-4D11-AB2B-7692BB82316C}" destId="{6AE9B3B3-B220-4DCF-8266-5CD60D6DE8AD}" srcOrd="2" destOrd="0" presId="urn:microsoft.com/office/officeart/2005/8/layout/list1#2"/>
    <dgm:cxn modelId="{404A5D44-FFCD-4E5F-8415-AE18C46E6B9E}" type="presParOf" srcId="{8840C08D-83B5-4D11-AB2B-7692BB82316C}" destId="{00DF3031-D36F-4A61-BD77-2B5875BD5E57}" srcOrd="3" destOrd="0" presId="urn:microsoft.com/office/officeart/2005/8/layout/list1#2"/>
    <dgm:cxn modelId="{19ED5AF0-CA01-428F-B0B1-1BC177BB3979}" type="presParOf" srcId="{8840C08D-83B5-4D11-AB2B-7692BB82316C}" destId="{37CC2ABD-5234-449B-9142-DE88C0869D51}" srcOrd="4" destOrd="0" presId="urn:microsoft.com/office/officeart/2005/8/layout/list1#2"/>
    <dgm:cxn modelId="{7670ED4A-B29E-4AB3-9F16-0246FB0A60F2}" type="presParOf" srcId="{37CC2ABD-5234-449B-9142-DE88C0869D51}" destId="{C141CC5D-B30F-4A58-8E31-95550F4CB3B6}" srcOrd="0" destOrd="0" presId="urn:microsoft.com/office/officeart/2005/8/layout/list1#2"/>
    <dgm:cxn modelId="{2E8EBD1F-9CC8-43E9-955F-DF7107C3F0DE}" type="presParOf" srcId="{37CC2ABD-5234-449B-9142-DE88C0869D51}" destId="{6803F83B-7483-4E6D-93CC-9102DC679C1D}" srcOrd="1" destOrd="0" presId="urn:microsoft.com/office/officeart/2005/8/layout/list1#2"/>
    <dgm:cxn modelId="{55FF1308-B836-4194-B2B0-835F42C275BE}" type="presParOf" srcId="{8840C08D-83B5-4D11-AB2B-7692BB82316C}" destId="{02AD213F-1E66-4ECB-88F0-B943EE4BCC09}" srcOrd="5" destOrd="0" presId="urn:microsoft.com/office/officeart/2005/8/layout/list1#2"/>
    <dgm:cxn modelId="{D02DB277-5435-48CB-B45D-3C83D3EF5B0F}" type="presParOf" srcId="{8840C08D-83B5-4D11-AB2B-7692BB82316C}" destId="{76128A5D-8BAF-4E5A-9188-EE937123978C}" srcOrd="6" destOrd="0" presId="urn:microsoft.com/office/officeart/2005/8/layout/list1#2"/>
    <dgm:cxn modelId="{698DB856-4A1B-4A6E-A7DA-169A6D5EA357}" type="presParOf" srcId="{8840C08D-83B5-4D11-AB2B-7692BB82316C}" destId="{D64FCCB9-7AEB-4DB5-A3F0-28EFA863C30B}" srcOrd="7" destOrd="0" presId="urn:microsoft.com/office/officeart/2005/8/layout/list1#2"/>
    <dgm:cxn modelId="{3A8B1F6C-9F8C-488A-A19E-BEB5BE82111C}" type="presParOf" srcId="{8840C08D-83B5-4D11-AB2B-7692BB82316C}" destId="{3E1840F6-C109-4D25-A4F5-D99131004DC4}" srcOrd="8" destOrd="0" presId="urn:microsoft.com/office/officeart/2005/8/layout/list1#2"/>
    <dgm:cxn modelId="{03154BC4-BBA5-45AF-87A3-321AA242C36C}" type="presParOf" srcId="{3E1840F6-C109-4D25-A4F5-D99131004DC4}" destId="{151B070B-A56B-4134-9D4D-E643321F4C2C}" srcOrd="0" destOrd="0" presId="urn:microsoft.com/office/officeart/2005/8/layout/list1#2"/>
    <dgm:cxn modelId="{9D032913-158C-402A-93E2-A1EF6A70831D}" type="presParOf" srcId="{3E1840F6-C109-4D25-A4F5-D99131004DC4}" destId="{24FADCB9-6C2C-49A7-8EE1-61DC051DF925}" srcOrd="1" destOrd="0" presId="urn:microsoft.com/office/officeart/2005/8/layout/list1#2"/>
    <dgm:cxn modelId="{D275B9E6-FDF6-4489-9116-972F4D5CA878}" type="presParOf" srcId="{8840C08D-83B5-4D11-AB2B-7692BB82316C}" destId="{437E8140-C16A-41CA-B3ED-56980FE308BC}" srcOrd="9" destOrd="0" presId="urn:microsoft.com/office/officeart/2005/8/layout/list1#2"/>
    <dgm:cxn modelId="{AAC51EC9-C2FD-443F-B20C-E64E6060AB30}" type="presParOf" srcId="{8840C08D-83B5-4D11-AB2B-7692BB82316C}" destId="{68EDB666-916E-465A-82AE-7534A2AC94CD}" srcOrd="10" destOrd="0" presId="urn:microsoft.com/office/officeart/2005/8/layout/list1#2"/>
    <dgm:cxn modelId="{16691665-05B4-40D5-A4BC-B5FC4CBBCB36}" type="presParOf" srcId="{8840C08D-83B5-4D11-AB2B-7692BB82316C}" destId="{B47E9D18-F4FF-4F0A-BB6E-DD9CE640B262}" srcOrd="11" destOrd="0" presId="urn:microsoft.com/office/officeart/2005/8/layout/list1#2"/>
    <dgm:cxn modelId="{37F9B101-0D11-4201-ADCE-346B6917E88C}" type="presParOf" srcId="{8840C08D-83B5-4D11-AB2B-7692BB82316C}" destId="{A8C894AC-D111-4A27-82D4-280F751C6D5E}" srcOrd="12" destOrd="0" presId="urn:microsoft.com/office/officeart/2005/8/layout/list1#2"/>
    <dgm:cxn modelId="{304B22EC-814D-4290-B60E-DB841F907617}" type="presParOf" srcId="{A8C894AC-D111-4A27-82D4-280F751C6D5E}" destId="{3876EDB7-9DDE-47ED-A8C9-D8DCFDAF7206}" srcOrd="0" destOrd="0" presId="urn:microsoft.com/office/officeart/2005/8/layout/list1#2"/>
    <dgm:cxn modelId="{5685CD2D-682C-43E4-85F3-03FF0F8956AF}" type="presParOf" srcId="{A8C894AC-D111-4A27-82D4-280F751C6D5E}" destId="{46763E82-E12F-4BCC-9AAB-362B301C9649}" srcOrd="1" destOrd="0" presId="urn:microsoft.com/office/officeart/2005/8/layout/list1#2"/>
    <dgm:cxn modelId="{BFFFEDDA-6694-4CCE-9967-BCB099D513F3}" type="presParOf" srcId="{8840C08D-83B5-4D11-AB2B-7692BB82316C}" destId="{932C3B89-7A99-4E37-B6BB-78F282694D6B}" srcOrd="13" destOrd="0" presId="urn:microsoft.com/office/officeart/2005/8/layout/list1#2"/>
    <dgm:cxn modelId="{B6C6DE5D-6278-43ED-8CDD-A76D6BDE883A}" type="presParOf" srcId="{8840C08D-83B5-4D11-AB2B-7692BB82316C}" destId="{0C1ADECE-6B0E-48D3-9C81-FBDCC77214BA}" srcOrd="14" destOrd="0" presId="urn:microsoft.com/office/officeart/2005/8/layout/list1#2"/>
    <dgm:cxn modelId="{D188FA1C-3BAE-40C7-8805-E64306ED4035}" type="presParOf" srcId="{8840C08D-83B5-4D11-AB2B-7692BB82316C}" destId="{3F3A1C52-5FC0-41C9-891B-E67AC7FEA639}" srcOrd="15" destOrd="0" presId="urn:microsoft.com/office/officeart/2005/8/layout/list1#2"/>
    <dgm:cxn modelId="{5040B253-93E1-49FB-ACA2-C919464B995F}" type="presParOf" srcId="{8840C08D-83B5-4D11-AB2B-7692BB82316C}" destId="{2219B26A-38BE-49DF-8D36-01EB9BE73EF5}" srcOrd="16" destOrd="0" presId="urn:microsoft.com/office/officeart/2005/8/layout/list1#2"/>
    <dgm:cxn modelId="{9AB6DE9B-7466-4296-B884-ECC7DDFF2B8B}" type="presParOf" srcId="{2219B26A-38BE-49DF-8D36-01EB9BE73EF5}" destId="{290EFB9D-6735-4DB0-A910-4D3A8F9A79DB}" srcOrd="0" destOrd="0" presId="urn:microsoft.com/office/officeart/2005/8/layout/list1#2"/>
    <dgm:cxn modelId="{F3F19F9B-650B-4D52-B3BF-8EF0C813F1EC}" type="presParOf" srcId="{2219B26A-38BE-49DF-8D36-01EB9BE73EF5}" destId="{7AF928F0-F4C5-462D-B4A4-FC68C472A01F}" srcOrd="1" destOrd="0" presId="urn:microsoft.com/office/officeart/2005/8/layout/list1#2"/>
    <dgm:cxn modelId="{B114D35F-782C-4285-9432-741DE8E0F606}" type="presParOf" srcId="{8840C08D-83B5-4D11-AB2B-7692BB82316C}" destId="{6DAD10B1-6D11-49ED-9147-62577168FA71}" srcOrd="17" destOrd="0" presId="urn:microsoft.com/office/officeart/2005/8/layout/list1#2"/>
    <dgm:cxn modelId="{02889B5B-0759-45DC-90E9-AC98CEC0767C}" type="presParOf" srcId="{8840C08D-83B5-4D11-AB2B-7692BB82316C}" destId="{8960B542-F4BE-4C1C-A1B9-705C1AB01A07}" srcOrd="18" destOrd="0" presId="urn:microsoft.com/office/officeart/2005/8/layout/list1#2"/>
    <dgm:cxn modelId="{46574018-E5CC-4F4A-B27E-B338643A2249}" type="presParOf" srcId="{8840C08D-83B5-4D11-AB2B-7692BB82316C}" destId="{B830E92D-5D0C-4821-8A03-6F575A68CF56}" srcOrd="19" destOrd="0" presId="urn:microsoft.com/office/officeart/2005/8/layout/list1#2"/>
    <dgm:cxn modelId="{05A81084-385E-414C-9C95-170A855F3C4E}" type="presParOf" srcId="{8840C08D-83B5-4D11-AB2B-7692BB82316C}" destId="{789F32C7-1600-4018-8CE2-065654BB20FF}" srcOrd="20" destOrd="0" presId="urn:microsoft.com/office/officeart/2005/8/layout/list1#2"/>
    <dgm:cxn modelId="{F40600F9-B767-4D68-8225-64911D55FC15}" type="presParOf" srcId="{789F32C7-1600-4018-8CE2-065654BB20FF}" destId="{E2FBF5C5-6488-4C3D-B715-EA3593E050C3}" srcOrd="0" destOrd="0" presId="urn:microsoft.com/office/officeart/2005/8/layout/list1#2"/>
    <dgm:cxn modelId="{CDD5B031-2407-405E-8EA2-A746600AA2EF}" type="presParOf" srcId="{789F32C7-1600-4018-8CE2-065654BB20FF}" destId="{0910AD5F-AAF8-46BE-B22C-A9C5B6545241}" srcOrd="1" destOrd="0" presId="urn:microsoft.com/office/officeart/2005/8/layout/list1#2"/>
    <dgm:cxn modelId="{FC8866E7-5FE3-46D3-998A-C486DD0875A5}" type="presParOf" srcId="{8840C08D-83B5-4D11-AB2B-7692BB82316C}" destId="{0A98B331-0DD4-4682-B6A1-3D4A1BC681F7}" srcOrd="21" destOrd="0" presId="urn:microsoft.com/office/officeart/2005/8/layout/list1#2"/>
    <dgm:cxn modelId="{5B01446E-379B-4531-A374-DE4E369F60D6}" type="presParOf" srcId="{8840C08D-83B5-4D11-AB2B-7692BB82316C}" destId="{04C57024-3222-499A-B315-BF1B53325303}" srcOrd="22" destOrd="0" presId="urn:microsoft.com/office/officeart/2005/8/layout/list1#2"/>
    <dgm:cxn modelId="{B725C536-B061-4502-8F15-F4C75916F9F0}" type="presParOf" srcId="{8840C08D-83B5-4D11-AB2B-7692BB82316C}" destId="{9E6D4B7E-D205-4150-ADF0-401F4F034072}" srcOrd="23" destOrd="0" presId="urn:microsoft.com/office/officeart/2005/8/layout/list1#2"/>
    <dgm:cxn modelId="{CC53B2BB-E116-4F17-B216-4581ABA2FA56}" type="presParOf" srcId="{8840C08D-83B5-4D11-AB2B-7692BB82316C}" destId="{DFD28555-1C89-4C85-9DEF-1E3887936E92}" srcOrd="24" destOrd="0" presId="urn:microsoft.com/office/officeart/2005/8/layout/list1#2"/>
    <dgm:cxn modelId="{857604D9-FA1B-4141-A2E2-8B0967A67FD4}" type="presParOf" srcId="{DFD28555-1C89-4C85-9DEF-1E3887936E92}" destId="{1987D56F-FE9F-47D8-8E7B-C8483C639F29}" srcOrd="0" destOrd="0" presId="urn:microsoft.com/office/officeart/2005/8/layout/list1#2"/>
    <dgm:cxn modelId="{ACE95520-B465-4B6B-8F01-D0D40AC51723}" type="presParOf" srcId="{DFD28555-1C89-4C85-9DEF-1E3887936E92}" destId="{EF5A9AE3-01C7-4F3B-B2D6-7A84229C972D}" srcOrd="1" destOrd="0" presId="urn:microsoft.com/office/officeart/2005/8/layout/list1#2"/>
    <dgm:cxn modelId="{820D8485-E81A-4DA7-A1FE-A9E0D1AAADBD}" type="presParOf" srcId="{8840C08D-83B5-4D11-AB2B-7692BB82316C}" destId="{0DDF1EE2-EA17-4B4F-9E79-DD704FAA0AE5}" srcOrd="25" destOrd="0" presId="urn:microsoft.com/office/officeart/2005/8/layout/list1#2"/>
    <dgm:cxn modelId="{8F84BFCF-3DB9-45A1-A4D9-D066C0C2134D}" type="presParOf" srcId="{8840C08D-83B5-4D11-AB2B-7692BB82316C}" destId="{F9C24D87-59B7-4BE2-B63C-71080A55B8B4}" srcOrd="26" destOrd="0" presId="urn:microsoft.com/office/officeart/2005/8/layout/list1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#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#2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#1">
  <dgm:title val=""/>
  <dgm:desc val=""/>
  <dgm:catLst>
    <dgm:cat type="simple" pri="105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42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A51CDF-1F43-432E-9E42-326184CF1E84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07472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886200" y="0"/>
            <a:ext cx="2973388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886200" y="8682038"/>
            <a:ext cx="2973388" cy="4619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9050" tIns="0" rIns="19050" bIns="0" anchor="b"/>
          <a:lstStyle/>
          <a:p>
            <a:pPr algn="r" defTabSz="762000" eaLnBrk="0" hangingPunct="0"/>
            <a:r>
              <a:rPr lang="en-US" sz="1000" i="1"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-1588" y="8682038"/>
            <a:ext cx="2973388" cy="4619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-1588" y="0"/>
            <a:ext cx="2973388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3884613" y="0"/>
            <a:ext cx="2974975" cy="409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3884613" y="8636000"/>
            <a:ext cx="2974975" cy="508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9050" tIns="0" rIns="19050" bIns="0" anchor="b"/>
          <a:lstStyle/>
          <a:p>
            <a:pPr algn="r" defTabSz="762000" eaLnBrk="0" hangingPunct="0"/>
            <a:r>
              <a:rPr lang="en-US" sz="1000" i="1"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-1588" y="8636000"/>
            <a:ext cx="2971801" cy="508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-1588" y="0"/>
            <a:ext cx="2971801" cy="409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9466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ln cap="flat"/>
        </p:spPr>
      </p:sp>
      <p:sp>
        <p:nvSpPr>
          <p:cNvPr id="19467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0822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886200" y="0"/>
            <a:ext cx="2973388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886200" y="8682038"/>
            <a:ext cx="2973388" cy="4619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9050" tIns="0" rIns="19050" bIns="0" anchor="b"/>
          <a:lstStyle/>
          <a:p>
            <a:pPr algn="r" defTabSz="762000" eaLnBrk="0" hangingPunct="0"/>
            <a:r>
              <a:rPr lang="en-US" sz="1000" i="1"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-1588" y="8682038"/>
            <a:ext cx="2973388" cy="4619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-1588" y="0"/>
            <a:ext cx="2973388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3884613" y="0"/>
            <a:ext cx="2974975" cy="409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3884613" y="8636000"/>
            <a:ext cx="2974975" cy="508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9050" tIns="0" rIns="19050" bIns="0" anchor="b"/>
          <a:lstStyle/>
          <a:p>
            <a:pPr algn="r" defTabSz="762000" eaLnBrk="0" hangingPunct="0"/>
            <a:r>
              <a:rPr lang="en-US" sz="1000" i="1"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-1588" y="8636000"/>
            <a:ext cx="2971801" cy="508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-1588" y="0"/>
            <a:ext cx="2971801" cy="409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1514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ln cap="flat"/>
        </p:spPr>
      </p:sp>
      <p:sp>
        <p:nvSpPr>
          <p:cNvPr id="21515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858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886200" y="0"/>
            <a:ext cx="2973388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886200" y="8682038"/>
            <a:ext cx="2973388" cy="4619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9050" tIns="0" rIns="19050" bIns="0" anchor="b"/>
          <a:lstStyle/>
          <a:p>
            <a:pPr algn="r" defTabSz="762000" eaLnBrk="0" hangingPunct="0"/>
            <a:r>
              <a:rPr lang="en-US" sz="1000" i="1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-1588" y="8682038"/>
            <a:ext cx="2973388" cy="4619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-1588" y="0"/>
            <a:ext cx="2973388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3884613" y="0"/>
            <a:ext cx="2974975" cy="409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3884613" y="8636000"/>
            <a:ext cx="2974975" cy="508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9050" tIns="0" rIns="19050" bIns="0" anchor="b"/>
          <a:lstStyle/>
          <a:p>
            <a:pPr algn="r" defTabSz="762000" eaLnBrk="0" hangingPunct="0"/>
            <a:r>
              <a:rPr lang="en-US" sz="1000" i="1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-1588" y="8636000"/>
            <a:ext cx="2971801" cy="508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-1588" y="0"/>
            <a:ext cx="2971801" cy="409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3562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ln cap="flat"/>
        </p:spPr>
      </p:sp>
      <p:sp>
        <p:nvSpPr>
          <p:cNvPr id="23563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871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886200" y="0"/>
            <a:ext cx="2973388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886200" y="8682038"/>
            <a:ext cx="2973388" cy="4619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9050" tIns="0" rIns="19050" bIns="0" anchor="b"/>
          <a:lstStyle/>
          <a:p>
            <a:pPr algn="r" defTabSz="762000" eaLnBrk="0" hangingPunct="0"/>
            <a:r>
              <a:rPr lang="en-US" sz="1000" i="1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-1588" y="8682038"/>
            <a:ext cx="2973388" cy="4619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-1588" y="0"/>
            <a:ext cx="2973388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3884613" y="0"/>
            <a:ext cx="2974975" cy="409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3884613" y="8636000"/>
            <a:ext cx="2974975" cy="508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9050" tIns="0" rIns="19050" bIns="0" anchor="b"/>
          <a:lstStyle/>
          <a:p>
            <a:pPr algn="r" defTabSz="762000" eaLnBrk="0" hangingPunct="0"/>
            <a:r>
              <a:rPr lang="en-US" sz="1000" i="1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-1588" y="8636000"/>
            <a:ext cx="2971801" cy="508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-1588" y="0"/>
            <a:ext cx="2971801" cy="409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3562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ln cap="flat"/>
        </p:spPr>
      </p:sp>
      <p:sp>
        <p:nvSpPr>
          <p:cNvPr id="23563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8668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3886200" y="0"/>
            <a:ext cx="2973388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886200" y="8682038"/>
            <a:ext cx="2973388" cy="4619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9050" tIns="0" rIns="19050" bIns="0" anchor="b"/>
          <a:lstStyle/>
          <a:p>
            <a:pPr algn="r" defTabSz="762000" eaLnBrk="0" hangingPunct="0"/>
            <a:r>
              <a:rPr lang="en-US" sz="1000" i="1"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-1588" y="8682038"/>
            <a:ext cx="2973388" cy="4619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-1588" y="0"/>
            <a:ext cx="2973388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3884613" y="0"/>
            <a:ext cx="2974975" cy="409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3884613" y="8636000"/>
            <a:ext cx="2974975" cy="508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9050" tIns="0" rIns="19050" bIns="0" anchor="b"/>
          <a:lstStyle/>
          <a:p>
            <a:pPr algn="r" defTabSz="762000" eaLnBrk="0" hangingPunct="0"/>
            <a:r>
              <a:rPr lang="en-US" sz="1000" i="1"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-1588" y="8636000"/>
            <a:ext cx="2971801" cy="508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-1588" y="0"/>
            <a:ext cx="2971801" cy="409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5610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ln cap="flat"/>
        </p:spPr>
      </p:sp>
      <p:sp>
        <p:nvSpPr>
          <p:cNvPr id="25611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5433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886200" y="0"/>
            <a:ext cx="2973388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886200" y="8682038"/>
            <a:ext cx="2973388" cy="4619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9050" tIns="0" rIns="19050" bIns="0" anchor="b"/>
          <a:lstStyle/>
          <a:p>
            <a:pPr algn="r" defTabSz="762000" eaLnBrk="0" hangingPunct="0"/>
            <a:r>
              <a:rPr lang="en-US" sz="1000" i="1"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-1588" y="8682038"/>
            <a:ext cx="2973388" cy="4619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-1588" y="0"/>
            <a:ext cx="2973388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3884613" y="0"/>
            <a:ext cx="2974975" cy="409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3884613" y="8636000"/>
            <a:ext cx="2974975" cy="508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9050" tIns="0" rIns="19050" bIns="0" anchor="b"/>
          <a:lstStyle/>
          <a:p>
            <a:pPr algn="r" defTabSz="762000" eaLnBrk="0" hangingPunct="0"/>
            <a:r>
              <a:rPr lang="en-US" sz="1000" i="1"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-1588" y="8636000"/>
            <a:ext cx="2971801" cy="508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-1588" y="0"/>
            <a:ext cx="2971801" cy="409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9466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ln cap="flat"/>
        </p:spPr>
      </p:sp>
      <p:sp>
        <p:nvSpPr>
          <p:cNvPr id="19467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633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A51CDF-1F43-432E-9E42-326184CF1E84}" type="slidenum">
              <a:rPr lang="en-US" altLang="en-US" smtClean="0"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8812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A51CDF-1F43-432E-9E42-326184CF1E84}" type="slidenum">
              <a:rPr lang="en-US" altLang="en-US" smtClean="0"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6839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886200" y="0"/>
            <a:ext cx="2973388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886200" y="8682038"/>
            <a:ext cx="2973388" cy="4619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9050" tIns="0" rIns="19050" bIns="0" anchor="b"/>
          <a:lstStyle/>
          <a:p>
            <a:pPr algn="r" defTabSz="762000" eaLnBrk="0" hangingPunct="0"/>
            <a:r>
              <a:rPr lang="en-US" sz="1000" i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-1588" y="8682038"/>
            <a:ext cx="2973388" cy="4619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-1588" y="0"/>
            <a:ext cx="2973388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884613" y="0"/>
            <a:ext cx="2974975" cy="409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884613" y="8636000"/>
            <a:ext cx="2974975" cy="508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9050" tIns="0" rIns="19050" bIns="0" anchor="b"/>
          <a:lstStyle/>
          <a:p>
            <a:pPr algn="r" defTabSz="762000" eaLnBrk="0" hangingPunct="0"/>
            <a:r>
              <a:rPr lang="en-US" sz="1000" i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-1588" y="8636000"/>
            <a:ext cx="2971801" cy="508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-1588" y="0"/>
            <a:ext cx="2971801" cy="409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7178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ln cap="flat"/>
        </p:spPr>
      </p:sp>
      <p:sp>
        <p:nvSpPr>
          <p:cNvPr id="7179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9250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886200" y="0"/>
            <a:ext cx="2973388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886200" y="8682038"/>
            <a:ext cx="2973388" cy="4619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9050" tIns="0" rIns="19050" bIns="0" anchor="b"/>
          <a:lstStyle/>
          <a:p>
            <a:pPr algn="r" defTabSz="762000" eaLnBrk="0" hangingPunct="0"/>
            <a:r>
              <a:rPr lang="en-US" sz="1000" i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-1588" y="8682038"/>
            <a:ext cx="2973388" cy="4619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-1588" y="0"/>
            <a:ext cx="2973388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884613" y="0"/>
            <a:ext cx="2974975" cy="409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3884613" y="8636000"/>
            <a:ext cx="2974975" cy="508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9050" tIns="0" rIns="19050" bIns="0" anchor="b"/>
          <a:lstStyle/>
          <a:p>
            <a:pPr algn="r" defTabSz="762000" eaLnBrk="0" hangingPunct="0"/>
            <a:r>
              <a:rPr lang="en-US" sz="1000" i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-1588" y="8636000"/>
            <a:ext cx="2971801" cy="508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-1588" y="0"/>
            <a:ext cx="2971801" cy="409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9226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ln cap="flat"/>
        </p:spPr>
      </p:sp>
      <p:sp>
        <p:nvSpPr>
          <p:cNvPr id="9227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5945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86200" y="0"/>
            <a:ext cx="2973388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886200" y="8682038"/>
            <a:ext cx="2973388" cy="4619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9050" tIns="0" rIns="19050" bIns="0" anchor="b"/>
          <a:lstStyle/>
          <a:p>
            <a:pPr algn="r" defTabSz="762000" eaLnBrk="0" hangingPunct="0"/>
            <a:r>
              <a:rPr lang="en-US" sz="1000" i="1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-1588" y="8682038"/>
            <a:ext cx="2973388" cy="4619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-1588" y="0"/>
            <a:ext cx="2973388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884613" y="0"/>
            <a:ext cx="2974975" cy="409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884613" y="8636000"/>
            <a:ext cx="2974975" cy="508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9050" tIns="0" rIns="19050" bIns="0" anchor="b"/>
          <a:lstStyle/>
          <a:p>
            <a:pPr algn="r" defTabSz="762000" eaLnBrk="0" hangingPunct="0"/>
            <a:r>
              <a:rPr lang="en-US" sz="1000" i="1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-1588" y="8636000"/>
            <a:ext cx="2971801" cy="508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-1588" y="0"/>
            <a:ext cx="2971801" cy="409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1274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ln cap="flat"/>
        </p:spPr>
      </p:sp>
      <p:sp>
        <p:nvSpPr>
          <p:cNvPr id="11275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2824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886200" y="0"/>
            <a:ext cx="2973388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886200" y="8682038"/>
            <a:ext cx="2973388" cy="4619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9050" tIns="0" rIns="19050" bIns="0" anchor="b"/>
          <a:lstStyle/>
          <a:p>
            <a:pPr algn="r" defTabSz="762000" eaLnBrk="0" hangingPunct="0"/>
            <a:r>
              <a:rPr lang="en-US" sz="1000" i="1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-1588" y="8682038"/>
            <a:ext cx="2973388" cy="4619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-1588" y="0"/>
            <a:ext cx="2973388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3884613" y="0"/>
            <a:ext cx="2974975" cy="409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3884613" y="8636000"/>
            <a:ext cx="2974975" cy="508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9050" tIns="0" rIns="19050" bIns="0" anchor="b"/>
          <a:lstStyle/>
          <a:p>
            <a:pPr algn="r" defTabSz="762000" eaLnBrk="0" hangingPunct="0"/>
            <a:r>
              <a:rPr lang="en-US" sz="1000" i="1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-1588" y="8636000"/>
            <a:ext cx="2971801" cy="508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-1588" y="0"/>
            <a:ext cx="2971801" cy="409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3322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ln cap="flat"/>
        </p:spPr>
      </p:sp>
      <p:sp>
        <p:nvSpPr>
          <p:cNvPr id="13323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570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886200" y="0"/>
            <a:ext cx="2973388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886200" y="8682038"/>
            <a:ext cx="2973388" cy="4619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9050" tIns="0" rIns="19050" bIns="0" anchor="b"/>
          <a:lstStyle/>
          <a:p>
            <a:pPr algn="r" defTabSz="762000" eaLnBrk="0" hangingPunct="0"/>
            <a:r>
              <a:rPr lang="en-US" sz="1000" i="1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-1588" y="8682038"/>
            <a:ext cx="2973388" cy="4619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-1588" y="0"/>
            <a:ext cx="2973388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884613" y="0"/>
            <a:ext cx="2974975" cy="409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884613" y="8636000"/>
            <a:ext cx="2974975" cy="508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9050" tIns="0" rIns="19050" bIns="0" anchor="b"/>
          <a:lstStyle/>
          <a:p>
            <a:pPr algn="r" defTabSz="762000" eaLnBrk="0" hangingPunct="0"/>
            <a:r>
              <a:rPr lang="en-US" sz="1000" i="1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-1588" y="8636000"/>
            <a:ext cx="2971801" cy="508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-1588" y="0"/>
            <a:ext cx="2971801" cy="409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5370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ln cap="flat"/>
        </p:spPr>
      </p:sp>
      <p:sp>
        <p:nvSpPr>
          <p:cNvPr id="15371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536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886200" y="0"/>
            <a:ext cx="2973388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886200" y="8682038"/>
            <a:ext cx="2973388" cy="4619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9050" tIns="0" rIns="19050" bIns="0" anchor="b"/>
          <a:lstStyle/>
          <a:p>
            <a:pPr algn="r" defTabSz="762000" eaLnBrk="0" hangingPunct="0"/>
            <a:r>
              <a:rPr lang="en-US" sz="1000" i="1"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-1588" y="8682038"/>
            <a:ext cx="2973388" cy="4619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-1588" y="0"/>
            <a:ext cx="2973388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3884613" y="0"/>
            <a:ext cx="2974975" cy="409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3884613" y="8636000"/>
            <a:ext cx="2974975" cy="508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19050" tIns="0" rIns="19050" bIns="0" anchor="b"/>
          <a:lstStyle/>
          <a:p>
            <a:pPr algn="r" defTabSz="762000" eaLnBrk="0" hangingPunct="0"/>
            <a:r>
              <a:rPr lang="en-US" sz="1000" i="1"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-1588" y="8636000"/>
            <a:ext cx="2971801" cy="508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-1588" y="0"/>
            <a:ext cx="2971801" cy="409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7418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6300"/>
          </a:xfrm>
          <a:ln cap="flat"/>
        </p:spPr>
      </p:sp>
      <p:sp>
        <p:nvSpPr>
          <p:cNvPr id="17419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09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3600" dirty="0">
                <a:latin typeface="Arial Black" panose="020B0A04020102020204" pitchFamily="34" charset="0"/>
                <a:cs typeface="Arial" panose="020B0604020202020204" pitchFamily="34" charset="0"/>
              </a:rPr>
              <a:t>POLITEKNIK STMI </a:t>
            </a:r>
            <a:br>
              <a:rPr lang="sv-SE" sz="36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sv-SE" sz="3600" dirty="0">
                <a:latin typeface="Arial Black" panose="020B0A04020102020204" pitchFamily="34" charset="0"/>
                <a:cs typeface="Arial" panose="020B0604020202020204" pitchFamily="34" charset="0"/>
              </a:rPr>
              <a:t>KEMENTERIAN PERINDUSTRIAN RI</a:t>
            </a:r>
            <a:r>
              <a:rPr lang="id-ID" sz="3600" dirty="0"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id-ID" sz="36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id-ID" sz="6000" b="1" dirty="0" smtClean="0"/>
          </a:p>
          <a:p>
            <a:r>
              <a:rPr lang="id-ID" sz="6000" b="1" dirty="0" smtClean="0"/>
              <a:t>S</a:t>
            </a:r>
            <a:r>
              <a:rPr lang="en-US" sz="6000" b="1" dirty="0" err="1" smtClean="0"/>
              <a:t>ubyek</a:t>
            </a:r>
            <a:r>
              <a:rPr lang="en-US" sz="6000" b="1" dirty="0" smtClean="0"/>
              <a:t> </a:t>
            </a:r>
            <a:r>
              <a:rPr lang="id-ID" sz="6000" b="1" dirty="0"/>
              <a:t>P</a:t>
            </a:r>
            <a:r>
              <a:rPr lang="en-US" sz="6000" b="1" dirty="0" err="1" smtClean="0"/>
              <a:t>ajak</a:t>
            </a:r>
            <a:endParaRPr lang="en-US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77200" y="5853783"/>
            <a:ext cx="2133600" cy="365125"/>
          </a:xfrm>
        </p:spPr>
        <p:txBody>
          <a:bodyPr/>
          <a:lstStyle/>
          <a:p>
            <a:fld id="{7238F1AB-7861-4B2B-BD0F-0795C4214B4F}" type="slidenum">
              <a:rPr lang="en-US"/>
              <a:t>10</a:t>
            </a:fld>
            <a:endParaRPr lang="en-US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235200" y="5726783"/>
            <a:ext cx="1828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2235200" y="5726783"/>
            <a:ext cx="1828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3099836" y="1569111"/>
            <a:ext cx="7139568" cy="131953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</a:ln>
          <a:effectLst/>
        </p:spPr>
        <p:txBody>
          <a:bodyPr wrap="square" lIns="90488" tIns="44450" rIns="90488" bIns="44450">
            <a:spAutoFit/>
          </a:bodyPr>
          <a:lstStyle/>
          <a:p>
            <a:pPr marL="201930" indent="-201930" algn="ctr" eaLnBrk="0" hangingPunct="0"/>
            <a:r>
              <a:rPr lang="en-US" sz="2000" b="1" dirty="0">
                <a:latin typeface="Tw Cen MT Condensed" panose="020B0606020104020203" pitchFamily="34" charset="0"/>
              </a:rPr>
              <a:t>Orang </a:t>
            </a:r>
            <a:r>
              <a:rPr lang="en-US" sz="2000" b="1" dirty="0" err="1">
                <a:latin typeface="Tw Cen MT Condensed" panose="020B0606020104020203" pitchFamily="34" charset="0"/>
              </a:rPr>
              <a:t>Pribadi</a:t>
            </a:r>
            <a:r>
              <a:rPr lang="en-US" sz="2000" b="1" dirty="0">
                <a:latin typeface="Tw Cen MT Condensed" panose="020B0606020104020203" pitchFamily="34" charset="0"/>
              </a:rPr>
              <a:t> :</a:t>
            </a:r>
          </a:p>
          <a:p>
            <a:pPr marL="201930" indent="-201930" eaLnBrk="0" hangingPunct="0"/>
            <a:r>
              <a:rPr lang="en-US" sz="2000" dirty="0" err="1">
                <a:latin typeface="Tw Cen MT Condensed" panose="020B0606020104020203" pitchFamily="34" charset="0"/>
              </a:rPr>
              <a:t>Bertempat</a:t>
            </a:r>
            <a:r>
              <a:rPr lang="en-US" sz="2000" dirty="0">
                <a:latin typeface="Tw Cen MT Condensed" panose="020B0606020104020203" pitchFamily="34" charset="0"/>
              </a:rPr>
              <a:t> </a:t>
            </a:r>
            <a:r>
              <a:rPr lang="en-US" sz="2000" dirty="0" err="1">
                <a:latin typeface="Tw Cen MT Condensed" panose="020B0606020104020203" pitchFamily="34" charset="0"/>
              </a:rPr>
              <a:t>tinggal</a:t>
            </a:r>
            <a:r>
              <a:rPr lang="en-US" sz="2000" dirty="0">
                <a:latin typeface="Tw Cen MT Condensed" panose="020B0606020104020203" pitchFamily="34" charset="0"/>
              </a:rPr>
              <a:t>/ </a:t>
            </a:r>
            <a:r>
              <a:rPr lang="en-US" sz="2000" dirty="0" err="1">
                <a:latin typeface="Tw Cen MT Condensed" panose="020B0606020104020203" pitchFamily="34" charset="0"/>
              </a:rPr>
              <a:t>berada</a:t>
            </a:r>
            <a:r>
              <a:rPr lang="en-US" sz="2000" dirty="0">
                <a:latin typeface="Tw Cen MT Condensed" panose="020B0606020104020203" pitchFamily="34" charset="0"/>
              </a:rPr>
              <a:t> di Indonesia </a:t>
            </a:r>
            <a:r>
              <a:rPr lang="en-US" sz="2000" dirty="0" err="1">
                <a:latin typeface="Tw Cen MT Condensed" panose="020B0606020104020203" pitchFamily="34" charset="0"/>
              </a:rPr>
              <a:t>lebih</a:t>
            </a:r>
            <a:r>
              <a:rPr lang="en-US" sz="2000" dirty="0">
                <a:latin typeface="Tw Cen MT Condensed" panose="020B0606020104020203" pitchFamily="34" charset="0"/>
              </a:rPr>
              <a:t> </a:t>
            </a:r>
            <a:r>
              <a:rPr lang="en-US" sz="2000" dirty="0" err="1">
                <a:latin typeface="Tw Cen MT Condensed" panose="020B0606020104020203" pitchFamily="34" charset="0"/>
              </a:rPr>
              <a:t>dari</a:t>
            </a:r>
            <a:r>
              <a:rPr lang="en-US" sz="2000" dirty="0">
                <a:latin typeface="Tw Cen MT Condensed" panose="020B0606020104020203" pitchFamily="34" charset="0"/>
              </a:rPr>
              <a:t> 183 </a:t>
            </a:r>
            <a:r>
              <a:rPr lang="en-US" sz="2000" dirty="0" err="1">
                <a:latin typeface="Tw Cen MT Condensed" panose="020B0606020104020203" pitchFamily="34" charset="0"/>
              </a:rPr>
              <a:t>hari</a:t>
            </a:r>
            <a:r>
              <a:rPr lang="en-US" sz="2000" dirty="0">
                <a:latin typeface="Tw Cen MT Condensed" panose="020B0606020104020203" pitchFamily="34" charset="0"/>
              </a:rPr>
              <a:t> </a:t>
            </a:r>
            <a:r>
              <a:rPr lang="en-US" sz="2000" dirty="0" err="1">
                <a:latin typeface="Tw Cen MT Condensed" panose="020B0606020104020203" pitchFamily="34" charset="0"/>
              </a:rPr>
              <a:t>dalam</a:t>
            </a:r>
            <a:r>
              <a:rPr lang="en-US" sz="2000" dirty="0">
                <a:latin typeface="Tw Cen MT Condensed" panose="020B0606020104020203" pitchFamily="34" charset="0"/>
              </a:rPr>
              <a:t> 12 </a:t>
            </a:r>
            <a:r>
              <a:rPr lang="en-US" sz="2000" dirty="0" err="1">
                <a:latin typeface="Tw Cen MT Condensed" panose="020B0606020104020203" pitchFamily="34" charset="0"/>
              </a:rPr>
              <a:t>bulan</a:t>
            </a:r>
            <a:r>
              <a:rPr lang="en-US" sz="2000" dirty="0">
                <a:latin typeface="Tw Cen MT Condensed" panose="020B0606020104020203" pitchFamily="34" charset="0"/>
              </a:rPr>
              <a:t>;  </a:t>
            </a:r>
            <a:r>
              <a:rPr lang="en-US" sz="2000" dirty="0" err="1">
                <a:latin typeface="Tw Cen MT Condensed" panose="020B0606020104020203" pitchFamily="34" charset="0"/>
              </a:rPr>
              <a:t>atau</a:t>
            </a:r>
            <a:endParaRPr lang="en-US" sz="2000" dirty="0">
              <a:latin typeface="Tw Cen MT Condensed" panose="020B0606020104020203" pitchFamily="34" charset="0"/>
            </a:endParaRPr>
          </a:p>
          <a:p>
            <a:pPr algn="just" eaLnBrk="0" hangingPunct="0"/>
            <a:r>
              <a:rPr lang="en-US" sz="2000" dirty="0" err="1">
                <a:latin typeface="Tw Cen MT Condensed" panose="020B0606020104020203" pitchFamily="34" charset="0"/>
              </a:rPr>
              <a:t>Dalam</a:t>
            </a:r>
            <a:r>
              <a:rPr lang="en-US" sz="2000" dirty="0">
                <a:latin typeface="Tw Cen MT Condensed" panose="020B0606020104020203" pitchFamily="34" charset="0"/>
              </a:rPr>
              <a:t> </a:t>
            </a:r>
            <a:r>
              <a:rPr lang="en-US" sz="2000" dirty="0" err="1">
                <a:latin typeface="Tw Cen MT Condensed" panose="020B0606020104020203" pitchFamily="34" charset="0"/>
              </a:rPr>
              <a:t>suatu</a:t>
            </a:r>
            <a:r>
              <a:rPr lang="en-US" sz="2000" dirty="0">
                <a:latin typeface="Tw Cen MT Condensed" panose="020B0606020104020203" pitchFamily="34" charset="0"/>
              </a:rPr>
              <a:t> </a:t>
            </a:r>
            <a:r>
              <a:rPr lang="en-US" sz="2000" dirty="0" err="1">
                <a:latin typeface="Tw Cen MT Condensed" panose="020B0606020104020203" pitchFamily="34" charset="0"/>
              </a:rPr>
              <a:t>tahun</a:t>
            </a:r>
            <a:r>
              <a:rPr lang="en-US" sz="2000" dirty="0">
                <a:latin typeface="Tw Cen MT Condensed" panose="020B0606020104020203" pitchFamily="34" charset="0"/>
              </a:rPr>
              <a:t> </a:t>
            </a:r>
            <a:r>
              <a:rPr lang="en-US" sz="2000" dirty="0" err="1">
                <a:latin typeface="Tw Cen MT Condensed" panose="020B0606020104020203" pitchFamily="34" charset="0"/>
              </a:rPr>
              <a:t>pajak</a:t>
            </a:r>
            <a:r>
              <a:rPr lang="en-US" sz="2000" dirty="0">
                <a:latin typeface="Tw Cen MT Condensed" panose="020B0606020104020203" pitchFamily="34" charset="0"/>
              </a:rPr>
              <a:t> </a:t>
            </a:r>
            <a:r>
              <a:rPr lang="en-US" sz="2000" dirty="0" err="1">
                <a:latin typeface="Tw Cen MT Condensed" panose="020B0606020104020203" pitchFamily="34" charset="0"/>
              </a:rPr>
              <a:t>berada</a:t>
            </a:r>
            <a:r>
              <a:rPr lang="en-US" sz="2000" dirty="0">
                <a:latin typeface="Tw Cen MT Condensed" panose="020B0606020104020203" pitchFamily="34" charset="0"/>
              </a:rPr>
              <a:t> di Indonesia </a:t>
            </a:r>
            <a:r>
              <a:rPr lang="en-US" sz="2000" dirty="0" err="1">
                <a:latin typeface="Tw Cen MT Condensed" panose="020B0606020104020203" pitchFamily="34" charset="0"/>
              </a:rPr>
              <a:t>dan</a:t>
            </a:r>
            <a:r>
              <a:rPr lang="en-US" sz="2000" dirty="0">
                <a:latin typeface="Tw Cen MT Condensed" panose="020B0606020104020203" pitchFamily="34" charset="0"/>
              </a:rPr>
              <a:t> </a:t>
            </a:r>
            <a:r>
              <a:rPr lang="en-US" sz="2000" dirty="0" err="1">
                <a:latin typeface="Tw Cen MT Condensed" panose="020B0606020104020203" pitchFamily="34" charset="0"/>
              </a:rPr>
              <a:t>mempunyai</a:t>
            </a:r>
            <a:r>
              <a:rPr lang="en-US" sz="2000" dirty="0">
                <a:latin typeface="Tw Cen MT Condensed" panose="020B0606020104020203" pitchFamily="34" charset="0"/>
              </a:rPr>
              <a:t> </a:t>
            </a:r>
            <a:r>
              <a:rPr lang="en-US" sz="2000" dirty="0" err="1">
                <a:latin typeface="Tw Cen MT Condensed" panose="020B0606020104020203" pitchFamily="34" charset="0"/>
              </a:rPr>
              <a:t>niat</a:t>
            </a:r>
            <a:r>
              <a:rPr lang="en-US" sz="2000" dirty="0">
                <a:latin typeface="Tw Cen MT Condensed" panose="020B0606020104020203" pitchFamily="34" charset="0"/>
              </a:rPr>
              <a:t> </a:t>
            </a:r>
            <a:r>
              <a:rPr lang="en-US" sz="2000" dirty="0" err="1">
                <a:latin typeface="Tw Cen MT Condensed" panose="020B0606020104020203" pitchFamily="34" charset="0"/>
              </a:rPr>
              <a:t>bertempat</a:t>
            </a:r>
            <a:r>
              <a:rPr lang="en-US" sz="2000" dirty="0">
                <a:latin typeface="Tw Cen MT Condensed" panose="020B0606020104020203" pitchFamily="34" charset="0"/>
              </a:rPr>
              <a:t> </a:t>
            </a:r>
            <a:r>
              <a:rPr lang="en-US" sz="2000" dirty="0" err="1">
                <a:latin typeface="Tw Cen MT Condensed" panose="020B0606020104020203" pitchFamily="34" charset="0"/>
              </a:rPr>
              <a:t>tinggal</a:t>
            </a:r>
            <a:r>
              <a:rPr lang="en-US" sz="2000" dirty="0">
                <a:latin typeface="Tw Cen MT Condensed" panose="020B0606020104020203" pitchFamily="34" charset="0"/>
              </a:rPr>
              <a:t> di Indonesia.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3095604" y="5519402"/>
            <a:ext cx="7144024" cy="704215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2000" b="1" dirty="0" err="1">
                <a:latin typeface="Tw Cen MT Condensed" panose="020B0606020104020203" pitchFamily="34" charset="0"/>
              </a:rPr>
              <a:t>Warisan</a:t>
            </a:r>
            <a:r>
              <a:rPr lang="en-US" sz="2000" b="1" dirty="0">
                <a:latin typeface="Tw Cen MT Condensed" panose="020B0606020104020203" pitchFamily="34" charset="0"/>
              </a:rPr>
              <a:t> yang </a:t>
            </a:r>
            <a:r>
              <a:rPr lang="en-US" sz="2000" b="1" dirty="0" err="1">
                <a:latin typeface="Tw Cen MT Condensed" panose="020B0606020104020203" pitchFamily="34" charset="0"/>
              </a:rPr>
              <a:t>belum</a:t>
            </a:r>
            <a:r>
              <a:rPr lang="en-US" sz="2000" b="1" dirty="0">
                <a:latin typeface="Tw Cen MT Condensed" panose="020B0606020104020203" pitchFamily="34" charset="0"/>
              </a:rPr>
              <a:t>  </a:t>
            </a:r>
            <a:r>
              <a:rPr lang="en-US" sz="2000" b="1" dirty="0" err="1">
                <a:latin typeface="Tw Cen MT Condensed" panose="020B0606020104020203" pitchFamily="34" charset="0"/>
              </a:rPr>
              <a:t>terbagi</a:t>
            </a:r>
            <a:r>
              <a:rPr lang="en-US" sz="2000" b="1" dirty="0">
                <a:latin typeface="Tw Cen MT Condensed" panose="020B0606020104020203" pitchFamily="34" charset="0"/>
              </a:rPr>
              <a:t>: </a:t>
            </a:r>
          </a:p>
          <a:p>
            <a:pPr eaLnBrk="0" hangingPunct="0"/>
            <a:r>
              <a:rPr lang="en-US" sz="2000" dirty="0" err="1">
                <a:latin typeface="Tw Cen MT Condensed" panose="020B0606020104020203" pitchFamily="34" charset="0"/>
              </a:rPr>
              <a:t>Menggantikan</a:t>
            </a:r>
            <a:r>
              <a:rPr lang="en-US" sz="2000" dirty="0">
                <a:latin typeface="Tw Cen MT Condensed" panose="020B0606020104020203" pitchFamily="34" charset="0"/>
              </a:rPr>
              <a:t> yang </a:t>
            </a:r>
            <a:r>
              <a:rPr lang="en-US" sz="2000" dirty="0" err="1">
                <a:latin typeface="Tw Cen MT Condensed" panose="020B0606020104020203" pitchFamily="34" charset="0"/>
              </a:rPr>
              <a:t>berhak</a:t>
            </a:r>
            <a:r>
              <a:rPr lang="en-US" sz="2000" dirty="0">
                <a:latin typeface="Tw Cen MT Condensed" panose="020B0606020104020203" pitchFamily="34" charset="0"/>
              </a:rPr>
              <a:t>. </a:t>
            </a:r>
            <a:endParaRPr lang="en-US" sz="2000" b="1" dirty="0">
              <a:latin typeface="Tw Cen MT Condensed" panose="020B0606020104020203" pitchFamily="34" charset="0"/>
            </a:endParaRP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3095604" y="3049566"/>
            <a:ext cx="7144024" cy="224282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2000" b="1" dirty="0" err="1">
                <a:latin typeface="Tw Cen MT Condensed" panose="020B0606020104020203" pitchFamily="34" charset="0"/>
              </a:rPr>
              <a:t>Badan</a:t>
            </a:r>
            <a:r>
              <a:rPr lang="en-US" sz="2000" b="1" dirty="0">
                <a:latin typeface="Tw Cen MT Condensed" panose="020B0606020104020203" pitchFamily="34" charset="0"/>
              </a:rPr>
              <a:t>:</a:t>
            </a:r>
            <a:endParaRPr lang="en-US" sz="2000" dirty="0">
              <a:latin typeface="Tw Cen MT Condensed" panose="020B0606020104020203" pitchFamily="34" charset="0"/>
            </a:endParaRPr>
          </a:p>
          <a:p>
            <a:pPr algn="just" eaLnBrk="0" hangingPunct="0"/>
            <a:r>
              <a:rPr lang="en-US" sz="2000" dirty="0" err="1">
                <a:latin typeface="Tw Cen MT Condensed" panose="020B0606020104020203" pitchFamily="34" charset="0"/>
              </a:rPr>
              <a:t>Didirikan</a:t>
            </a:r>
            <a:r>
              <a:rPr lang="en-US" sz="2000" dirty="0">
                <a:latin typeface="Tw Cen MT Condensed" panose="020B0606020104020203" pitchFamily="34" charset="0"/>
              </a:rPr>
              <a:t> </a:t>
            </a:r>
            <a:r>
              <a:rPr lang="en-US" sz="2000" dirty="0" err="1">
                <a:latin typeface="Tw Cen MT Condensed" panose="020B0606020104020203" pitchFamily="34" charset="0"/>
              </a:rPr>
              <a:t>atau</a:t>
            </a:r>
            <a:r>
              <a:rPr lang="en-US" sz="2000" dirty="0">
                <a:latin typeface="Tw Cen MT Condensed" panose="020B0606020104020203" pitchFamily="34" charset="0"/>
              </a:rPr>
              <a:t> </a:t>
            </a:r>
            <a:r>
              <a:rPr lang="en-US" sz="2000" dirty="0" err="1">
                <a:latin typeface="Tw Cen MT Condensed" panose="020B0606020104020203" pitchFamily="34" charset="0"/>
              </a:rPr>
              <a:t>bertempat</a:t>
            </a:r>
            <a:r>
              <a:rPr lang="en-US" sz="2000" dirty="0">
                <a:latin typeface="Tw Cen MT Condensed" panose="020B0606020104020203" pitchFamily="34" charset="0"/>
              </a:rPr>
              <a:t> </a:t>
            </a:r>
            <a:r>
              <a:rPr lang="en-US" sz="2000" dirty="0" err="1">
                <a:latin typeface="Tw Cen MT Condensed" panose="020B0606020104020203" pitchFamily="34" charset="0"/>
              </a:rPr>
              <a:t>kedudukan</a:t>
            </a:r>
            <a:r>
              <a:rPr lang="en-US" sz="2000" dirty="0">
                <a:latin typeface="Tw Cen MT Condensed" panose="020B0606020104020203" pitchFamily="34" charset="0"/>
              </a:rPr>
              <a:t> di Indonesia, </a:t>
            </a:r>
            <a:r>
              <a:rPr lang="en-US" sz="2000" dirty="0" err="1">
                <a:latin typeface="Tw Cen MT Condensed" panose="020B0606020104020203" pitchFamily="34" charset="0"/>
              </a:rPr>
              <a:t>kecuali</a:t>
            </a:r>
            <a:r>
              <a:rPr lang="en-US" sz="2000" dirty="0">
                <a:latin typeface="Tw Cen MT Condensed" panose="020B0606020104020203" pitchFamily="34" charset="0"/>
              </a:rPr>
              <a:t> unit </a:t>
            </a:r>
            <a:r>
              <a:rPr lang="en-US" sz="2000" dirty="0" err="1">
                <a:latin typeface="Tw Cen MT Condensed" panose="020B0606020104020203" pitchFamily="34" charset="0"/>
              </a:rPr>
              <a:t>tertentu</a:t>
            </a:r>
            <a:r>
              <a:rPr lang="en-US" sz="2000" dirty="0">
                <a:latin typeface="Tw Cen MT Condensed" panose="020B0606020104020203" pitchFamily="34" charset="0"/>
              </a:rPr>
              <a:t> </a:t>
            </a:r>
            <a:r>
              <a:rPr lang="en-US" sz="2000" dirty="0" err="1">
                <a:latin typeface="Tw Cen MT Condensed" panose="020B0606020104020203" pitchFamily="34" charset="0"/>
              </a:rPr>
              <a:t>badan</a:t>
            </a:r>
            <a:r>
              <a:rPr lang="en-US" sz="2000" dirty="0">
                <a:latin typeface="Tw Cen MT Condensed" panose="020B0606020104020203" pitchFamily="34" charset="0"/>
              </a:rPr>
              <a:t> </a:t>
            </a:r>
            <a:r>
              <a:rPr lang="en-US" sz="2000" dirty="0" err="1">
                <a:latin typeface="Tw Cen MT Condensed" panose="020B0606020104020203" pitchFamily="34" charset="0"/>
              </a:rPr>
              <a:t>pemerintah</a:t>
            </a:r>
            <a:r>
              <a:rPr lang="en-US" sz="2000" dirty="0">
                <a:latin typeface="Tw Cen MT Condensed" panose="020B0606020104020203" pitchFamily="34" charset="0"/>
              </a:rPr>
              <a:t> yang </a:t>
            </a:r>
            <a:r>
              <a:rPr lang="en-US" sz="2000" dirty="0" err="1">
                <a:latin typeface="Tw Cen MT Condensed" panose="020B0606020104020203" pitchFamily="34" charset="0"/>
              </a:rPr>
              <a:t>memenuhi</a:t>
            </a:r>
            <a:r>
              <a:rPr lang="en-US" sz="2000" dirty="0">
                <a:latin typeface="Tw Cen MT Condensed" panose="020B0606020104020203" pitchFamily="34" charset="0"/>
              </a:rPr>
              <a:t> </a:t>
            </a:r>
            <a:r>
              <a:rPr lang="en-US" sz="2000" dirty="0" err="1">
                <a:latin typeface="Tw Cen MT Condensed" panose="020B0606020104020203" pitchFamily="34" charset="0"/>
              </a:rPr>
              <a:t>kriteria</a:t>
            </a:r>
            <a:r>
              <a:rPr lang="en-US" sz="2000" dirty="0">
                <a:latin typeface="Tw Cen MT Condensed" panose="020B0606020104020203" pitchFamily="34" charset="0"/>
              </a:rPr>
              <a:t>:</a:t>
            </a:r>
          </a:p>
          <a:p>
            <a:pPr eaLnBrk="0" hangingPunct="0">
              <a:tabLst>
                <a:tab pos="463550" algn="l"/>
              </a:tabLst>
            </a:pPr>
            <a:r>
              <a:rPr lang="en-US" sz="2000" dirty="0">
                <a:latin typeface="Tw Cen MT Condensed" panose="020B0606020104020203" pitchFamily="34" charset="0"/>
              </a:rPr>
              <a:t>	</a:t>
            </a:r>
            <a:r>
              <a:rPr lang="en-US" sz="2000" dirty="0" err="1">
                <a:latin typeface="Tw Cen MT Condensed" panose="020B0606020104020203" pitchFamily="34" charset="0"/>
              </a:rPr>
              <a:t>Pembentukannya</a:t>
            </a:r>
            <a:r>
              <a:rPr lang="en-US" sz="2000" dirty="0">
                <a:latin typeface="Tw Cen MT Condensed" panose="020B0606020104020203" pitchFamily="34" charset="0"/>
              </a:rPr>
              <a:t> </a:t>
            </a:r>
            <a:r>
              <a:rPr lang="en-US" sz="2000" dirty="0" err="1">
                <a:latin typeface="Tw Cen MT Condensed" panose="020B0606020104020203" pitchFamily="34" charset="0"/>
              </a:rPr>
              <a:t>berdasarkan</a:t>
            </a:r>
            <a:r>
              <a:rPr lang="en-US" sz="2000" dirty="0">
                <a:latin typeface="Tw Cen MT Condensed" panose="020B0606020104020203" pitchFamily="34" charset="0"/>
              </a:rPr>
              <a:t> </a:t>
            </a:r>
            <a:r>
              <a:rPr lang="en-US" sz="2000" dirty="0" err="1">
                <a:latin typeface="Tw Cen MT Condensed" panose="020B0606020104020203" pitchFamily="34" charset="0"/>
              </a:rPr>
              <a:t>peraturan</a:t>
            </a:r>
            <a:r>
              <a:rPr lang="en-US" sz="2000" dirty="0">
                <a:latin typeface="Tw Cen MT Condensed" panose="020B0606020104020203" pitchFamily="34" charset="0"/>
              </a:rPr>
              <a:t> </a:t>
            </a:r>
            <a:r>
              <a:rPr lang="en-US" sz="2000" dirty="0" err="1">
                <a:latin typeface="Tw Cen MT Condensed" panose="020B0606020104020203" pitchFamily="34" charset="0"/>
              </a:rPr>
              <a:t>perundangan</a:t>
            </a:r>
            <a:r>
              <a:rPr lang="en-US" sz="2000" dirty="0">
                <a:latin typeface="Tw Cen MT Condensed" panose="020B0606020104020203" pitchFamily="34" charset="0"/>
              </a:rPr>
              <a:t>.</a:t>
            </a:r>
          </a:p>
          <a:p>
            <a:pPr eaLnBrk="0" hangingPunct="0">
              <a:tabLst>
                <a:tab pos="463550" algn="l"/>
              </a:tabLst>
            </a:pPr>
            <a:r>
              <a:rPr lang="en-US" sz="2000" dirty="0">
                <a:latin typeface="Tw Cen MT Condensed" panose="020B0606020104020203" pitchFamily="34" charset="0"/>
              </a:rPr>
              <a:t>	</a:t>
            </a:r>
            <a:r>
              <a:rPr lang="en-US" sz="2000" dirty="0" err="1">
                <a:latin typeface="Tw Cen MT Condensed" panose="020B0606020104020203" pitchFamily="34" charset="0"/>
              </a:rPr>
              <a:t>Pembiayaan</a:t>
            </a:r>
            <a:r>
              <a:rPr lang="en-US" sz="2000" dirty="0">
                <a:latin typeface="Tw Cen MT Condensed" panose="020B0606020104020203" pitchFamily="34" charset="0"/>
              </a:rPr>
              <a:t> </a:t>
            </a:r>
            <a:r>
              <a:rPr lang="en-US" sz="2000" dirty="0" err="1">
                <a:latin typeface="Tw Cen MT Condensed" panose="020B0606020104020203" pitchFamily="34" charset="0"/>
              </a:rPr>
              <a:t>bersumber</a:t>
            </a:r>
            <a:r>
              <a:rPr lang="en-US" sz="2000" dirty="0">
                <a:latin typeface="Tw Cen MT Condensed" panose="020B0606020104020203" pitchFamily="34" charset="0"/>
              </a:rPr>
              <a:t> APBN/ APBD.</a:t>
            </a:r>
          </a:p>
          <a:p>
            <a:pPr eaLnBrk="0" hangingPunct="0">
              <a:tabLst>
                <a:tab pos="463550" algn="l"/>
              </a:tabLst>
            </a:pPr>
            <a:r>
              <a:rPr lang="en-US" sz="2000" dirty="0">
                <a:latin typeface="Tw Cen MT Condensed" panose="020B0606020104020203" pitchFamily="34" charset="0"/>
              </a:rPr>
              <a:t>	</a:t>
            </a:r>
            <a:r>
              <a:rPr lang="en-US" sz="2000" dirty="0" err="1">
                <a:latin typeface="Tw Cen MT Condensed" panose="020B0606020104020203" pitchFamily="34" charset="0"/>
              </a:rPr>
              <a:t>Penerimaannya</a:t>
            </a:r>
            <a:r>
              <a:rPr lang="en-US" sz="2000" dirty="0">
                <a:latin typeface="Tw Cen MT Condensed" panose="020B0606020104020203" pitchFamily="34" charset="0"/>
              </a:rPr>
              <a:t> </a:t>
            </a:r>
            <a:r>
              <a:rPr lang="en-US" sz="2000" dirty="0" err="1">
                <a:latin typeface="Tw Cen MT Condensed" panose="020B0606020104020203" pitchFamily="34" charset="0"/>
              </a:rPr>
              <a:t>dimasukkan</a:t>
            </a:r>
            <a:r>
              <a:rPr lang="en-US" sz="2000" dirty="0">
                <a:latin typeface="Tw Cen MT Condensed" panose="020B0606020104020203" pitchFamily="34" charset="0"/>
              </a:rPr>
              <a:t> </a:t>
            </a:r>
            <a:r>
              <a:rPr lang="en-US" sz="2000" dirty="0" err="1">
                <a:latin typeface="Tw Cen MT Condensed" panose="020B0606020104020203" pitchFamily="34" charset="0"/>
              </a:rPr>
              <a:t>dalam</a:t>
            </a:r>
            <a:r>
              <a:rPr lang="en-US" sz="2000" dirty="0">
                <a:latin typeface="Tw Cen MT Condensed" panose="020B0606020104020203" pitchFamily="34" charset="0"/>
              </a:rPr>
              <a:t> APBN/ APBD.</a:t>
            </a:r>
          </a:p>
          <a:p>
            <a:pPr eaLnBrk="0" hangingPunct="0">
              <a:tabLst>
                <a:tab pos="463550" algn="l"/>
              </a:tabLst>
            </a:pPr>
            <a:r>
              <a:rPr lang="en-US" sz="2000" dirty="0">
                <a:latin typeface="Tw Cen MT Condensed" panose="020B0606020104020203" pitchFamily="34" charset="0"/>
              </a:rPr>
              <a:t>	</a:t>
            </a:r>
            <a:r>
              <a:rPr lang="en-US" sz="2000" dirty="0" err="1">
                <a:latin typeface="Tw Cen MT Condensed" panose="020B0606020104020203" pitchFamily="34" charset="0"/>
              </a:rPr>
              <a:t>Pembukuannya</a:t>
            </a:r>
            <a:r>
              <a:rPr lang="en-US" sz="2000" dirty="0">
                <a:latin typeface="Tw Cen MT Condensed" panose="020B0606020104020203" pitchFamily="34" charset="0"/>
              </a:rPr>
              <a:t> </a:t>
            </a:r>
            <a:r>
              <a:rPr lang="en-US" sz="2000" dirty="0" err="1">
                <a:latin typeface="Tw Cen MT Condensed" panose="020B0606020104020203" pitchFamily="34" charset="0"/>
              </a:rPr>
              <a:t>diperiksa</a:t>
            </a:r>
            <a:r>
              <a:rPr lang="en-US" sz="2000" dirty="0">
                <a:latin typeface="Tw Cen MT Condensed" panose="020B0606020104020203" pitchFamily="34" charset="0"/>
              </a:rPr>
              <a:t> </a:t>
            </a:r>
            <a:r>
              <a:rPr lang="en-US" sz="2000" dirty="0" err="1">
                <a:latin typeface="Tw Cen MT Condensed" panose="020B0606020104020203" pitchFamily="34" charset="0"/>
              </a:rPr>
              <a:t>oleh</a:t>
            </a:r>
            <a:r>
              <a:rPr lang="en-US" sz="2000" dirty="0">
                <a:latin typeface="Tw Cen MT Condensed" panose="020B0606020104020203" pitchFamily="34" charset="0"/>
              </a:rPr>
              <a:t> </a:t>
            </a:r>
            <a:r>
              <a:rPr lang="en-US" sz="2000" dirty="0" err="1">
                <a:latin typeface="Tw Cen MT Condensed" panose="020B0606020104020203" pitchFamily="34" charset="0"/>
              </a:rPr>
              <a:t>aparat</a:t>
            </a:r>
            <a:r>
              <a:rPr lang="en-US" sz="2000" dirty="0">
                <a:latin typeface="Tw Cen MT Condensed" panose="020B0606020104020203" pitchFamily="34" charset="0"/>
              </a:rPr>
              <a:t> </a:t>
            </a:r>
            <a:r>
              <a:rPr lang="en-US" sz="2000" dirty="0" err="1">
                <a:latin typeface="Tw Cen MT Condensed" panose="020B0606020104020203" pitchFamily="34" charset="0"/>
              </a:rPr>
              <a:t>pengawasan</a:t>
            </a:r>
            <a:r>
              <a:rPr lang="en-US" sz="2000" dirty="0">
                <a:latin typeface="Tw Cen MT Condensed" panose="020B0606020104020203" pitchFamily="34" charset="0"/>
              </a:rPr>
              <a:t> </a:t>
            </a:r>
            <a:r>
              <a:rPr lang="en-US" sz="2000" dirty="0" err="1">
                <a:latin typeface="Tw Cen MT Condensed" panose="020B0606020104020203" pitchFamily="34" charset="0"/>
              </a:rPr>
              <a:t>fungsional</a:t>
            </a:r>
            <a:r>
              <a:rPr lang="en-US" sz="2000" dirty="0">
                <a:latin typeface="Tw Cen MT Condensed" panose="020B0606020104020203" pitchFamily="34" charset="0"/>
              </a:rPr>
              <a:t> </a:t>
            </a:r>
            <a:r>
              <a:rPr lang="en-US" sz="2000" dirty="0" err="1">
                <a:latin typeface="Tw Cen MT Condensed" panose="020B0606020104020203" pitchFamily="34" charset="0"/>
              </a:rPr>
              <a:t>negara</a:t>
            </a:r>
            <a:r>
              <a:rPr lang="en-US" sz="2000" dirty="0">
                <a:latin typeface="Tw Cen MT Condensed" panose="020B0606020104020203" pitchFamily="34" charset="0"/>
              </a:rPr>
              <a:t>.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2073798" y="1283357"/>
            <a:ext cx="277786" cy="4700601"/>
          </a:xfrm>
          <a:prstGeom prst="rect">
            <a:avLst/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2336800" y="1283357"/>
            <a:ext cx="3975224" cy="171450"/>
          </a:xfrm>
          <a:prstGeom prst="rect">
            <a:avLst/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5905624" y="990607"/>
            <a:ext cx="406400" cy="292750"/>
          </a:xfrm>
          <a:prstGeom prst="rect">
            <a:avLst/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2301" name="AutoShape 13"/>
          <p:cNvSpPr>
            <a:spLocks noChangeArrowheads="1"/>
          </p:cNvSpPr>
          <p:nvPr/>
        </p:nvSpPr>
        <p:spPr bwMode="auto">
          <a:xfrm>
            <a:off x="2336800" y="5770398"/>
            <a:ext cx="711200" cy="285750"/>
          </a:xfrm>
          <a:prstGeom prst="rightArrow">
            <a:avLst>
              <a:gd name="adj1" fmla="val 50000"/>
              <a:gd name="adj2" fmla="val 70071"/>
            </a:avLst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2302" name="AutoShape 14"/>
          <p:cNvSpPr>
            <a:spLocks noChangeArrowheads="1"/>
          </p:cNvSpPr>
          <p:nvPr/>
        </p:nvSpPr>
        <p:spPr bwMode="auto">
          <a:xfrm>
            <a:off x="2336800" y="4152851"/>
            <a:ext cx="711200" cy="285750"/>
          </a:xfrm>
          <a:prstGeom prst="rightArrow">
            <a:avLst>
              <a:gd name="adj1" fmla="val 50000"/>
              <a:gd name="adj2" fmla="val 70071"/>
            </a:avLst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2303" name="AutoShape 15"/>
          <p:cNvSpPr>
            <a:spLocks noChangeArrowheads="1"/>
          </p:cNvSpPr>
          <p:nvPr/>
        </p:nvSpPr>
        <p:spPr bwMode="auto">
          <a:xfrm>
            <a:off x="2336800" y="2226332"/>
            <a:ext cx="711200" cy="285750"/>
          </a:xfrm>
          <a:prstGeom prst="rightArrow">
            <a:avLst>
              <a:gd name="adj1" fmla="val 50000"/>
              <a:gd name="adj2" fmla="val 70071"/>
            </a:avLst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5" name="AutoShape 12"/>
          <p:cNvSpPr>
            <a:spLocks noChangeArrowheads="1"/>
          </p:cNvSpPr>
          <p:nvPr/>
        </p:nvSpPr>
        <p:spPr bwMode="auto">
          <a:xfrm>
            <a:off x="2777067" y="228600"/>
            <a:ext cx="6612467" cy="647703"/>
          </a:xfrm>
          <a:prstGeom prst="roundRect">
            <a:avLst>
              <a:gd name="adj" fmla="val 12458"/>
            </a:avLst>
          </a:prstGeom>
          <a:noFill/>
          <a:ln w="12700">
            <a:noFill/>
            <a:round/>
          </a:ln>
          <a:effectLst/>
        </p:spPr>
        <p:txBody>
          <a:bodyPr wrap="none" lIns="90488" tIns="44450" rIns="90488" bIns="44450" anchor="ctr"/>
          <a:lstStyle/>
          <a:p>
            <a:pPr lvl="0" algn="ctr" eaLnBrk="0" hangingPunct="0"/>
            <a:r>
              <a:rPr lang="en-US" sz="2800" b="1" dirty="0" err="1">
                <a:latin typeface="+mj-lt"/>
              </a:rPr>
              <a:t>Subjek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Pajak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Dalam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Negeri</a:t>
            </a:r>
            <a:endParaRPr lang="en-US" sz="2800" b="1" dirty="0">
              <a:latin typeface="+mj-lt"/>
            </a:endParaRPr>
          </a:p>
          <a:p>
            <a:pPr lvl="0" algn="ctr" eaLnBrk="0" hangingPunct="0"/>
            <a:r>
              <a:rPr lang="en-US" b="1" dirty="0" err="1">
                <a:latin typeface="Tw Cen MT Condensed" panose="020B0606020104020203" pitchFamily="34" charset="0"/>
              </a:rPr>
              <a:t>Pasal</a:t>
            </a:r>
            <a:r>
              <a:rPr lang="en-US" b="1" dirty="0">
                <a:latin typeface="Tw Cen MT Condensed" panose="020B0606020104020203" pitchFamily="34" charset="0"/>
              </a:rPr>
              <a:t> 2 </a:t>
            </a:r>
            <a:r>
              <a:rPr lang="en-US" b="1" dirty="0" err="1">
                <a:latin typeface="Tw Cen MT Condensed" panose="020B0606020104020203" pitchFamily="34" charset="0"/>
              </a:rPr>
              <a:t>Ayat</a:t>
            </a:r>
            <a:r>
              <a:rPr lang="en-US" b="1" dirty="0">
                <a:latin typeface="Tw Cen MT Condensed" panose="020B0606020104020203" pitchFamily="34" charset="0"/>
              </a:rPr>
              <a:t> (3)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2235200" y="6229350"/>
            <a:ext cx="1828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673600" y="6229350"/>
            <a:ext cx="2844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35200" y="6079331"/>
            <a:ext cx="1828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673600" y="6079331"/>
            <a:ext cx="2844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423592" y="1943100"/>
            <a:ext cx="7294033" cy="827405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2400" dirty="0">
                <a:latin typeface="Tw Cen MT Condensed" panose="020B0606020104020203" pitchFamily="34" charset="0"/>
              </a:rPr>
              <a:t>Orang </a:t>
            </a:r>
            <a:r>
              <a:rPr lang="en-US" sz="2400" dirty="0" err="1">
                <a:latin typeface="Tw Cen MT Condensed" panose="020B0606020104020203" pitchFamily="34" charset="0"/>
              </a:rPr>
              <a:t>pribadi</a:t>
            </a:r>
            <a:r>
              <a:rPr lang="en-US" sz="2400" dirty="0">
                <a:latin typeface="Tw Cen MT Condensed" panose="020B0606020104020203" pitchFamily="34" charset="0"/>
              </a:rPr>
              <a:t> yang </a:t>
            </a:r>
            <a:r>
              <a:rPr lang="en-US" sz="2400" dirty="0" err="1">
                <a:latin typeface="Tw Cen MT Condensed" panose="020B0606020104020203" pitchFamily="34" charset="0"/>
              </a:rPr>
              <a:t>tidak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bertempat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tinggal</a:t>
            </a:r>
            <a:r>
              <a:rPr lang="en-US" sz="2400" dirty="0">
                <a:latin typeface="Tw Cen MT Condensed" panose="020B0606020104020203" pitchFamily="34" charset="0"/>
              </a:rPr>
              <a:t> di Indonesia/ </a:t>
            </a:r>
            <a:r>
              <a:rPr lang="en-US" sz="2400" dirty="0" err="1">
                <a:latin typeface="Tw Cen MT Condensed" panose="020B0606020104020203" pitchFamily="34" charset="0"/>
              </a:rPr>
              <a:t>berada</a:t>
            </a:r>
            <a:r>
              <a:rPr lang="en-US" sz="2400" dirty="0">
                <a:latin typeface="Tw Cen MT Condensed" panose="020B0606020104020203" pitchFamily="34" charset="0"/>
              </a:rPr>
              <a:t> di Indonesia </a:t>
            </a:r>
            <a:r>
              <a:rPr lang="en-US" sz="2400" dirty="0" err="1">
                <a:latin typeface="Tw Cen MT Condensed" panose="020B0606020104020203" pitchFamily="34" charset="0"/>
              </a:rPr>
              <a:t>tidak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lebih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dari</a:t>
            </a:r>
            <a:r>
              <a:rPr lang="en-US" sz="2400" dirty="0">
                <a:latin typeface="Tw Cen MT Condensed" panose="020B0606020104020203" pitchFamily="34" charset="0"/>
              </a:rPr>
              <a:t> 183 </a:t>
            </a:r>
            <a:r>
              <a:rPr lang="en-US" sz="2400" dirty="0" err="1">
                <a:latin typeface="Tw Cen MT Condensed" panose="020B0606020104020203" pitchFamily="34" charset="0"/>
              </a:rPr>
              <a:t>hari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dalam</a:t>
            </a:r>
            <a:r>
              <a:rPr lang="en-US" sz="2400" dirty="0">
                <a:latin typeface="Tw Cen MT Condensed" panose="020B0606020104020203" pitchFamily="34" charset="0"/>
              </a:rPr>
              <a:t> 12 </a:t>
            </a:r>
            <a:r>
              <a:rPr lang="en-US" sz="2400" dirty="0" err="1">
                <a:latin typeface="Tw Cen MT Condensed" panose="020B0606020104020203" pitchFamily="34" charset="0"/>
              </a:rPr>
              <a:t>bulan</a:t>
            </a:r>
            <a:r>
              <a:rPr lang="en-US" sz="2400" dirty="0">
                <a:latin typeface="Tw Cen MT Condensed" panose="020B0606020104020203" pitchFamily="34" charset="0"/>
              </a:rPr>
              <a:t>.</a:t>
            </a:r>
            <a:endParaRPr lang="en-US" sz="2400" dirty="0">
              <a:solidFill>
                <a:srgbClr val="FF0033"/>
              </a:solidFill>
              <a:latin typeface="Tw Cen MT Condensed" panose="020B0606020104020203" pitchFamily="34" charset="0"/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6576847" y="4649311"/>
            <a:ext cx="3839633" cy="156591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2400" dirty="0" err="1">
                <a:latin typeface="Tw Cen MT Condensed" panose="020B0606020104020203" pitchFamily="34" charset="0"/>
              </a:rPr>
              <a:t>Menerima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atau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memperoleh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penghasilan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dari</a:t>
            </a:r>
            <a:r>
              <a:rPr lang="en-US" sz="2400" dirty="0">
                <a:latin typeface="Tw Cen MT Condensed" panose="020B0606020104020203" pitchFamily="34" charset="0"/>
              </a:rPr>
              <a:t> Indonesia </a:t>
            </a:r>
            <a:r>
              <a:rPr lang="en-US" sz="2400" i="1" dirty="0" err="1">
                <a:latin typeface="Tw Cen MT Condensed" panose="020B0606020104020203" pitchFamily="34" charset="0"/>
              </a:rPr>
              <a:t>bukan</a:t>
            </a:r>
            <a:r>
              <a:rPr lang="en-US" sz="2400" i="1" dirty="0">
                <a:latin typeface="Tw Cen MT Condensed" panose="020B0606020104020203" pitchFamily="34" charset="0"/>
              </a:rPr>
              <a:t> </a:t>
            </a:r>
            <a:r>
              <a:rPr lang="en-US" sz="2400" i="1" dirty="0" err="1">
                <a:latin typeface="Tw Cen MT Condensed" panose="020B0606020104020203" pitchFamily="34" charset="0"/>
              </a:rPr>
              <a:t>dari</a:t>
            </a:r>
            <a:r>
              <a:rPr lang="en-US" sz="2400" i="1" dirty="0">
                <a:latin typeface="Tw Cen MT Condensed" panose="020B0606020104020203" pitchFamily="34" charset="0"/>
              </a:rPr>
              <a:t> </a:t>
            </a:r>
            <a:r>
              <a:rPr lang="en-US" sz="2400" i="1" dirty="0" err="1">
                <a:latin typeface="Tw Cen MT Condensed" panose="020B0606020104020203" pitchFamily="34" charset="0"/>
              </a:rPr>
              <a:t>menjalankan</a:t>
            </a:r>
            <a:r>
              <a:rPr lang="en-US" sz="2400" i="1" dirty="0">
                <a:latin typeface="Tw Cen MT Condensed" panose="020B0606020104020203" pitchFamily="34" charset="0"/>
              </a:rPr>
              <a:t> </a:t>
            </a:r>
            <a:r>
              <a:rPr lang="en-US" sz="2400" i="1" dirty="0" err="1">
                <a:latin typeface="Tw Cen MT Condensed" panose="020B0606020104020203" pitchFamily="34" charset="0"/>
              </a:rPr>
              <a:t>usaha</a:t>
            </a:r>
            <a:r>
              <a:rPr lang="en-US" sz="2400" i="1" dirty="0">
                <a:latin typeface="Tw Cen MT Condensed" panose="020B0606020104020203" pitchFamily="34" charset="0"/>
              </a:rPr>
              <a:t> </a:t>
            </a:r>
            <a:r>
              <a:rPr lang="en-US" sz="2400" i="1" dirty="0" err="1">
                <a:latin typeface="Tw Cen MT Condensed" panose="020B0606020104020203" pitchFamily="34" charset="0"/>
              </a:rPr>
              <a:t>atau</a:t>
            </a:r>
            <a:r>
              <a:rPr lang="en-US" sz="2400" i="1" dirty="0">
                <a:latin typeface="Tw Cen MT Condensed" panose="020B0606020104020203" pitchFamily="34" charset="0"/>
              </a:rPr>
              <a:t> </a:t>
            </a:r>
            <a:r>
              <a:rPr lang="en-US" sz="2400" i="1" dirty="0" err="1">
                <a:latin typeface="Tw Cen MT Condensed" panose="020B0606020104020203" pitchFamily="34" charset="0"/>
              </a:rPr>
              <a:t>kegiatan</a:t>
            </a:r>
            <a:r>
              <a:rPr lang="en-US" sz="2400" dirty="0">
                <a:latin typeface="Tw Cen MT Condensed" panose="020B0606020104020203" pitchFamily="34" charset="0"/>
              </a:rPr>
              <a:t>  </a:t>
            </a:r>
            <a:r>
              <a:rPr lang="en-US" sz="2400" dirty="0" err="1">
                <a:latin typeface="Tw Cen MT Condensed" panose="020B0606020104020203" pitchFamily="34" charset="0"/>
              </a:rPr>
              <a:t>melalui</a:t>
            </a:r>
            <a:r>
              <a:rPr lang="en-US" sz="2400" dirty="0">
                <a:latin typeface="Tw Cen MT Condensed" panose="020B0606020104020203" pitchFamily="34" charset="0"/>
              </a:rPr>
              <a:t> BUT di Indonesia.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3657600" y="3858766"/>
            <a:ext cx="4978400" cy="228600"/>
          </a:xfrm>
          <a:prstGeom prst="rect">
            <a:avLst/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5892800" y="3573016"/>
            <a:ext cx="406400" cy="285750"/>
          </a:xfrm>
          <a:prstGeom prst="rect">
            <a:avLst/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4349" name="AutoShape 13"/>
          <p:cNvSpPr>
            <a:spLocks noChangeArrowheads="1"/>
          </p:cNvSpPr>
          <p:nvPr/>
        </p:nvSpPr>
        <p:spPr bwMode="auto">
          <a:xfrm flipH="1">
            <a:off x="3503712" y="4087366"/>
            <a:ext cx="609600" cy="457200"/>
          </a:xfrm>
          <a:prstGeom prst="downArrow">
            <a:avLst>
              <a:gd name="adj1" fmla="val 50000"/>
              <a:gd name="adj2" fmla="val 66735"/>
            </a:avLst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4350" name="AutoShape 14"/>
          <p:cNvSpPr>
            <a:spLocks noChangeArrowheads="1"/>
          </p:cNvSpPr>
          <p:nvPr/>
        </p:nvSpPr>
        <p:spPr bwMode="auto">
          <a:xfrm flipH="1">
            <a:off x="8184232" y="4087366"/>
            <a:ext cx="609600" cy="457200"/>
          </a:xfrm>
          <a:prstGeom prst="downArrow">
            <a:avLst>
              <a:gd name="adj1" fmla="val 50000"/>
              <a:gd name="adj2" fmla="val 66735"/>
            </a:avLst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4351" name="AutoShape 15"/>
          <p:cNvSpPr>
            <a:spLocks noChangeArrowheads="1"/>
          </p:cNvSpPr>
          <p:nvPr/>
        </p:nvSpPr>
        <p:spPr bwMode="auto">
          <a:xfrm flipH="1">
            <a:off x="5393680" y="1340768"/>
            <a:ext cx="1422400" cy="504056"/>
          </a:xfrm>
          <a:prstGeom prst="downArrow">
            <a:avLst>
              <a:gd name="adj1" fmla="val 50000"/>
              <a:gd name="adj2" fmla="val 50051"/>
            </a:avLst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7" name="AutoShape 12"/>
          <p:cNvSpPr>
            <a:spLocks noChangeArrowheads="1"/>
          </p:cNvSpPr>
          <p:nvPr/>
        </p:nvSpPr>
        <p:spPr bwMode="auto">
          <a:xfrm>
            <a:off x="2777067" y="295258"/>
            <a:ext cx="6612467" cy="776288"/>
          </a:xfrm>
          <a:prstGeom prst="roundRect">
            <a:avLst>
              <a:gd name="adj" fmla="val 12458"/>
            </a:avLst>
          </a:prstGeom>
          <a:noFill/>
          <a:ln w="12700">
            <a:noFill/>
            <a:round/>
          </a:ln>
          <a:effectLst/>
        </p:spPr>
        <p:txBody>
          <a:bodyPr wrap="none" lIns="90488" tIns="44450" rIns="90488" bIns="44450" anchor="ctr"/>
          <a:lstStyle/>
          <a:p>
            <a:pPr lvl="0" algn="ctr" eaLnBrk="0" hangingPunct="0"/>
            <a:r>
              <a:rPr lang="en-US" sz="2800" b="1" dirty="0" err="1">
                <a:latin typeface="+mj-lt"/>
              </a:rPr>
              <a:t>Subjek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Pajak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Luar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Negeri</a:t>
            </a:r>
            <a:endParaRPr lang="en-US" sz="2800" b="1" dirty="0">
              <a:latin typeface="+mj-lt"/>
            </a:endParaRPr>
          </a:p>
          <a:p>
            <a:pPr lvl="0" algn="ctr" eaLnBrk="0" hangingPunct="0"/>
            <a:r>
              <a:rPr lang="en-US" b="1" dirty="0" err="1">
                <a:latin typeface="Tw Cen MT Condensed" panose="020B0606020104020203" pitchFamily="34" charset="0"/>
              </a:rPr>
              <a:t>Pasal</a:t>
            </a:r>
            <a:r>
              <a:rPr lang="en-US" b="1" dirty="0">
                <a:latin typeface="Tw Cen MT Condensed" panose="020B0606020104020203" pitchFamily="34" charset="0"/>
              </a:rPr>
              <a:t> 2 </a:t>
            </a:r>
            <a:r>
              <a:rPr lang="en-US" b="1" dirty="0" err="1">
                <a:latin typeface="Tw Cen MT Condensed" panose="020B0606020104020203" pitchFamily="34" charset="0"/>
              </a:rPr>
              <a:t>Ayat</a:t>
            </a:r>
            <a:r>
              <a:rPr lang="en-US" b="1" dirty="0">
                <a:latin typeface="Tw Cen MT Condensed" panose="020B0606020104020203" pitchFamily="34" charset="0"/>
              </a:rPr>
              <a:t> (4)</a:t>
            </a: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2423592" y="2924944"/>
            <a:ext cx="7294033" cy="457835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2400" dirty="0" err="1">
                <a:latin typeface="Tw Cen MT Condensed" panose="020B0606020104020203" pitchFamily="34" charset="0"/>
              </a:rPr>
              <a:t>Badan</a:t>
            </a:r>
            <a:r>
              <a:rPr lang="en-US" sz="2400" dirty="0">
                <a:latin typeface="Tw Cen MT Condensed" panose="020B0606020104020203" pitchFamily="34" charset="0"/>
              </a:rPr>
              <a:t> yang </a:t>
            </a:r>
            <a:r>
              <a:rPr lang="en-US" sz="2400" dirty="0" err="1">
                <a:latin typeface="Tw Cen MT Condensed" panose="020B0606020104020203" pitchFamily="34" charset="0"/>
              </a:rPr>
              <a:t>tidak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didirikan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dan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tidak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bertempat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kedudukan</a:t>
            </a:r>
            <a:r>
              <a:rPr lang="en-US" sz="2400" dirty="0">
                <a:latin typeface="Tw Cen MT Condensed" panose="020B0606020104020203" pitchFamily="34" charset="0"/>
              </a:rPr>
              <a:t> di Indonesia.</a:t>
            </a: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1888695" y="4653136"/>
            <a:ext cx="3839633" cy="82740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2400" i="1" dirty="0" err="1">
                <a:latin typeface="Tw Cen MT Condensed" panose="020B0606020104020203" pitchFamily="34" charset="0"/>
              </a:rPr>
              <a:t>Menjalankan</a:t>
            </a:r>
            <a:r>
              <a:rPr lang="en-US" sz="2400" i="1" dirty="0">
                <a:latin typeface="Tw Cen MT Condensed" panose="020B0606020104020203" pitchFamily="34" charset="0"/>
              </a:rPr>
              <a:t> </a:t>
            </a:r>
            <a:r>
              <a:rPr lang="en-US" sz="2400" i="1" dirty="0" err="1">
                <a:latin typeface="Tw Cen MT Condensed" panose="020B0606020104020203" pitchFamily="34" charset="0"/>
              </a:rPr>
              <a:t>usaha</a:t>
            </a:r>
            <a:r>
              <a:rPr lang="en-US" sz="2400" i="1" dirty="0">
                <a:latin typeface="Tw Cen MT Condensed" panose="020B0606020104020203" pitchFamily="34" charset="0"/>
              </a:rPr>
              <a:t> </a:t>
            </a:r>
            <a:r>
              <a:rPr lang="en-US" sz="2400" i="1" dirty="0" err="1">
                <a:latin typeface="Tw Cen MT Condensed" panose="020B0606020104020203" pitchFamily="34" charset="0"/>
              </a:rPr>
              <a:t>atau</a:t>
            </a:r>
            <a:r>
              <a:rPr lang="en-US" sz="2400" i="1" dirty="0">
                <a:latin typeface="Tw Cen MT Condensed" panose="020B0606020104020203" pitchFamily="34" charset="0"/>
              </a:rPr>
              <a:t> </a:t>
            </a:r>
            <a:r>
              <a:rPr lang="en-US" sz="2400" i="1" dirty="0" err="1">
                <a:latin typeface="Tw Cen MT Condensed" panose="020B0606020104020203" pitchFamily="34" charset="0"/>
              </a:rPr>
              <a:t>kegiatan</a:t>
            </a:r>
            <a:r>
              <a:rPr lang="en-US" sz="2400" dirty="0">
                <a:latin typeface="Tw Cen MT Condensed" panose="020B0606020104020203" pitchFamily="34" charset="0"/>
              </a:rPr>
              <a:t>  </a:t>
            </a:r>
            <a:r>
              <a:rPr lang="en-US" sz="2400" dirty="0" err="1">
                <a:latin typeface="Tw Cen MT Condensed" panose="020B0606020104020203" pitchFamily="34" charset="0"/>
              </a:rPr>
              <a:t>melalui</a:t>
            </a:r>
            <a:r>
              <a:rPr lang="en-US" sz="2400" dirty="0">
                <a:latin typeface="Tw Cen MT Condensed" panose="020B0606020104020203" pitchFamily="34" charset="0"/>
              </a:rPr>
              <a:t> BUT di Indonesia.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235200" y="6229350"/>
            <a:ext cx="1828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4673600" y="6229350"/>
            <a:ext cx="2844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235200" y="6229350"/>
            <a:ext cx="1828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4673600" y="6229350"/>
            <a:ext cx="2844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3918197" y="1467857"/>
            <a:ext cx="4298950" cy="51943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2"/>
            </a:solidFill>
            <a:miter lim="800000"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800" dirty="0" err="1">
                <a:latin typeface="Tw Cen MT Condensed" panose="020B0606020104020203" pitchFamily="34" charset="0"/>
              </a:rPr>
              <a:t>Bentuk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usaha</a:t>
            </a:r>
            <a:r>
              <a:rPr lang="en-US" sz="2800" dirty="0">
                <a:latin typeface="Tw Cen MT Condensed" panose="020B0606020104020203" pitchFamily="34" charset="0"/>
              </a:rPr>
              <a:t> yang </a:t>
            </a:r>
            <a:r>
              <a:rPr lang="en-US" sz="2800" dirty="0" err="1">
                <a:latin typeface="Tw Cen MT Condensed" panose="020B0606020104020203" pitchFamily="34" charset="0"/>
              </a:rPr>
              <a:t>dipergunakan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oleh</a:t>
            </a:r>
            <a:r>
              <a:rPr lang="en-US" sz="2800" dirty="0">
                <a:latin typeface="Tw Cen MT Condensed" panose="020B0606020104020203" pitchFamily="34" charset="0"/>
              </a:rPr>
              <a:t>:</a:t>
            </a:r>
          </a:p>
        </p:txBody>
      </p:sp>
      <p:sp>
        <p:nvSpPr>
          <p:cNvPr id="16391" name="AutoShape 7"/>
          <p:cNvSpPr>
            <a:spLocks noChangeArrowheads="1"/>
          </p:cNvSpPr>
          <p:nvPr/>
        </p:nvSpPr>
        <p:spPr bwMode="auto">
          <a:xfrm>
            <a:off x="1991544" y="3196049"/>
            <a:ext cx="3437467" cy="809633"/>
          </a:xfrm>
          <a:prstGeom prst="roundRect">
            <a:avLst>
              <a:gd name="adj" fmla="val 16657"/>
            </a:avLst>
          </a:prstGeom>
          <a:solidFill>
            <a:srgbClr val="CCECFF"/>
          </a:solidFill>
          <a:ln w="12700">
            <a:solidFill>
              <a:schemeClr val="tx1"/>
            </a:solidFill>
            <a:rou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800" dirty="0">
                <a:latin typeface="Tw Cen MT Condensed" panose="020B0606020104020203" pitchFamily="34" charset="0"/>
              </a:rPr>
              <a:t>Orang </a:t>
            </a:r>
            <a:r>
              <a:rPr lang="en-US" sz="2800" dirty="0" err="1">
                <a:latin typeface="Tw Cen MT Condensed" panose="020B0606020104020203" pitchFamily="34" charset="0"/>
              </a:rPr>
              <a:t>pribadi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sebagai</a:t>
            </a:r>
            <a:endParaRPr lang="en-US" sz="2800" dirty="0">
              <a:latin typeface="Tw Cen MT Condensed" panose="020B0606020104020203" pitchFamily="34" charset="0"/>
            </a:endParaRPr>
          </a:p>
          <a:p>
            <a:pPr algn="ctr" eaLnBrk="0" hangingPunct="0"/>
            <a:r>
              <a:rPr lang="en-US" sz="2800" dirty="0" err="1">
                <a:latin typeface="Tw Cen MT Condensed" panose="020B0606020104020203" pitchFamily="34" charset="0"/>
              </a:rPr>
              <a:t>subjek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pajak</a:t>
            </a:r>
            <a:r>
              <a:rPr lang="en-US" sz="2800" dirty="0">
                <a:latin typeface="Tw Cen MT Condensed" panose="020B0606020104020203" pitchFamily="34" charset="0"/>
              </a:rPr>
              <a:t> LN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215680" y="5068257"/>
            <a:ext cx="5740400" cy="950595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2800" dirty="0" err="1">
                <a:latin typeface="Tw Cen MT Condensed" panose="020B0606020104020203" pitchFamily="34" charset="0"/>
              </a:rPr>
              <a:t>Untuk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menjalankan</a:t>
            </a:r>
            <a:r>
              <a:rPr lang="en-US" sz="2800" dirty="0">
                <a:latin typeface="Tw Cen MT Condensed" panose="020B0606020104020203" pitchFamily="34" charset="0"/>
              </a:rPr>
              <a:t>  </a:t>
            </a:r>
            <a:r>
              <a:rPr lang="en-US" sz="2800" dirty="0" err="1">
                <a:latin typeface="Tw Cen MT Condensed" panose="020B0606020104020203" pitchFamily="34" charset="0"/>
              </a:rPr>
              <a:t>usaha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atau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kegiatan</a:t>
            </a:r>
            <a:r>
              <a:rPr lang="en-US" sz="2800" dirty="0">
                <a:latin typeface="Tw Cen MT Condensed" panose="020B0606020104020203" pitchFamily="34" charset="0"/>
              </a:rPr>
              <a:t> di Indonesia.</a:t>
            </a: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3606800" y="2410266"/>
            <a:ext cx="5080000" cy="228600"/>
          </a:xfrm>
          <a:prstGeom prst="rect">
            <a:avLst/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5892800" y="2080483"/>
            <a:ext cx="406400" cy="285750"/>
          </a:xfrm>
          <a:prstGeom prst="rect">
            <a:avLst/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 flipH="1">
            <a:off x="3385454" y="2594833"/>
            <a:ext cx="660400" cy="457200"/>
          </a:xfrm>
          <a:prstGeom prst="downArrow">
            <a:avLst>
              <a:gd name="adj1" fmla="val 50000"/>
              <a:gd name="adj2" fmla="val 61601"/>
            </a:avLst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6399" name="AutoShape 15"/>
          <p:cNvSpPr>
            <a:spLocks noChangeArrowheads="1"/>
          </p:cNvSpPr>
          <p:nvPr/>
        </p:nvSpPr>
        <p:spPr bwMode="auto">
          <a:xfrm flipH="1">
            <a:off x="8112224" y="2594833"/>
            <a:ext cx="685800" cy="457200"/>
          </a:xfrm>
          <a:prstGeom prst="downArrow">
            <a:avLst>
              <a:gd name="adj1" fmla="val 50000"/>
              <a:gd name="adj2" fmla="val 59320"/>
            </a:avLst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3606800" y="4303603"/>
            <a:ext cx="4978400" cy="228600"/>
          </a:xfrm>
          <a:prstGeom prst="rect">
            <a:avLst/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6401" name="AutoShape 17"/>
          <p:cNvSpPr>
            <a:spLocks noChangeArrowheads="1"/>
          </p:cNvSpPr>
          <p:nvPr/>
        </p:nvSpPr>
        <p:spPr bwMode="auto">
          <a:xfrm flipH="1">
            <a:off x="5791200" y="4489340"/>
            <a:ext cx="609600" cy="342900"/>
          </a:xfrm>
          <a:prstGeom prst="downArrow">
            <a:avLst>
              <a:gd name="adj1" fmla="val 75009"/>
              <a:gd name="adj2" fmla="val 50051"/>
            </a:avLst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3606800" y="4132153"/>
            <a:ext cx="406400" cy="171450"/>
          </a:xfrm>
          <a:prstGeom prst="rect">
            <a:avLst/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8178800" y="4132153"/>
            <a:ext cx="406400" cy="171450"/>
          </a:xfrm>
          <a:prstGeom prst="rect">
            <a:avLst/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0" name="AutoShape 12"/>
          <p:cNvSpPr>
            <a:spLocks noChangeArrowheads="1"/>
          </p:cNvSpPr>
          <p:nvPr/>
        </p:nvSpPr>
        <p:spPr bwMode="auto">
          <a:xfrm>
            <a:off x="2777067" y="366696"/>
            <a:ext cx="6612467" cy="588880"/>
          </a:xfrm>
          <a:prstGeom prst="roundRect">
            <a:avLst>
              <a:gd name="adj" fmla="val 12458"/>
            </a:avLst>
          </a:prstGeom>
          <a:noFill/>
          <a:ln w="12700">
            <a:noFill/>
            <a:round/>
          </a:ln>
          <a:effectLst/>
        </p:spPr>
        <p:txBody>
          <a:bodyPr wrap="none" lIns="90488" tIns="44450" rIns="90488" bIns="44450" anchor="ctr"/>
          <a:lstStyle/>
          <a:p>
            <a:pPr lvl="0" algn="ctr" eaLnBrk="0" hangingPunct="0"/>
            <a:r>
              <a:rPr lang="en-US" sz="2400" b="1" dirty="0" err="1">
                <a:latin typeface="+mj-lt"/>
              </a:rPr>
              <a:t>Bentuk</a:t>
            </a:r>
            <a:r>
              <a:rPr lang="en-US" sz="2400" b="1" dirty="0">
                <a:latin typeface="+mj-lt"/>
              </a:rPr>
              <a:t> Usaha </a:t>
            </a:r>
            <a:r>
              <a:rPr lang="en-US" sz="2400" b="1" dirty="0" err="1">
                <a:latin typeface="+mj-lt"/>
              </a:rPr>
              <a:t>Tetap</a:t>
            </a:r>
            <a:r>
              <a:rPr lang="en-US" sz="2400" b="1" dirty="0">
                <a:latin typeface="+mj-lt"/>
              </a:rPr>
              <a:t> (1)</a:t>
            </a:r>
          </a:p>
          <a:p>
            <a:pPr lvl="0" algn="ctr" eaLnBrk="0" hangingPunct="0"/>
            <a:r>
              <a:rPr lang="en-US" sz="1600" b="1" dirty="0" err="1">
                <a:latin typeface="Tw Cen MT Condensed" panose="020B0606020104020203" pitchFamily="34" charset="0"/>
              </a:rPr>
              <a:t>Pasal</a:t>
            </a:r>
            <a:r>
              <a:rPr lang="en-US" sz="1600" b="1" dirty="0">
                <a:latin typeface="Tw Cen MT Condensed" panose="020B0606020104020203" pitchFamily="34" charset="0"/>
              </a:rPr>
              <a:t> 2 </a:t>
            </a:r>
            <a:r>
              <a:rPr lang="en-US" sz="1600" b="1" dirty="0" err="1">
                <a:latin typeface="Tw Cen MT Condensed" panose="020B0606020104020203" pitchFamily="34" charset="0"/>
              </a:rPr>
              <a:t>Ayat</a:t>
            </a:r>
            <a:r>
              <a:rPr lang="en-US" sz="1600" b="1" dirty="0">
                <a:latin typeface="Tw Cen MT Condensed" panose="020B0606020104020203" pitchFamily="34" charset="0"/>
              </a:rPr>
              <a:t> (5)</a:t>
            </a:r>
          </a:p>
        </p:txBody>
      </p: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6762989" y="3143258"/>
            <a:ext cx="3437467" cy="809633"/>
          </a:xfrm>
          <a:prstGeom prst="roundRect">
            <a:avLst>
              <a:gd name="adj" fmla="val 16657"/>
            </a:avLst>
          </a:prstGeom>
          <a:solidFill>
            <a:srgbClr val="CCECFF"/>
          </a:solidFill>
          <a:ln w="12700">
            <a:solidFill>
              <a:schemeClr val="tx1"/>
            </a:solidFill>
            <a:rou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800" dirty="0" err="1">
                <a:latin typeface="Tw Cen MT Condensed" panose="020B0606020104020203" pitchFamily="34" charset="0"/>
              </a:rPr>
              <a:t>Badan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sebagai</a:t>
            </a:r>
            <a:endParaRPr lang="en-US" sz="2800" dirty="0">
              <a:latin typeface="Tw Cen MT Condensed" panose="020B0606020104020203" pitchFamily="34" charset="0"/>
            </a:endParaRPr>
          </a:p>
          <a:p>
            <a:pPr algn="ctr" eaLnBrk="0" hangingPunct="0"/>
            <a:r>
              <a:rPr lang="en-US" sz="2800" dirty="0" err="1">
                <a:latin typeface="Tw Cen MT Condensed" panose="020B0606020104020203" pitchFamily="34" charset="0"/>
              </a:rPr>
              <a:t>subjek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pajak</a:t>
            </a:r>
            <a:r>
              <a:rPr lang="en-US" sz="2800" dirty="0">
                <a:latin typeface="Tw Cen MT Condensed" panose="020B0606020104020203" pitchFamily="34" charset="0"/>
              </a:rPr>
              <a:t> LN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2235200" y="6229350"/>
            <a:ext cx="1828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4673600" y="6229350"/>
            <a:ext cx="2844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235200" y="6229350"/>
            <a:ext cx="1828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655070" y="1385119"/>
            <a:ext cx="4296914" cy="5166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8" tIns="44450" rIns="90488" bIns="44450">
            <a:spAutoFit/>
          </a:bodyPr>
          <a:lstStyle/>
          <a:p>
            <a:pPr marL="342900" indent="-342900">
              <a:buAutoNum type="alphaLcPeriod"/>
            </a:pPr>
            <a:r>
              <a:rPr lang="en-US" sz="2200" dirty="0" err="1">
                <a:latin typeface="Tw Cen MT Condensed" panose="020B0606020104020203" pitchFamily="34" charset="0"/>
              </a:rPr>
              <a:t>Tempat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kedudukan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manajemen</a:t>
            </a:r>
            <a:r>
              <a:rPr lang="en-US" sz="2200" dirty="0">
                <a:latin typeface="Tw Cen MT Condensed" panose="020B0606020104020203" pitchFamily="34" charset="0"/>
              </a:rPr>
              <a:t>; </a:t>
            </a:r>
          </a:p>
          <a:p>
            <a:pPr marL="342900" indent="-342900">
              <a:buAutoNum type="alphaLcPeriod"/>
            </a:pPr>
            <a:r>
              <a:rPr lang="en-US" sz="2200" dirty="0" err="1">
                <a:latin typeface="Tw Cen MT Condensed" panose="020B0606020104020203" pitchFamily="34" charset="0"/>
              </a:rPr>
              <a:t>Cabang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perusahaan</a:t>
            </a:r>
            <a:r>
              <a:rPr lang="en-US" sz="2200" dirty="0">
                <a:latin typeface="Tw Cen MT Condensed" panose="020B0606020104020203" pitchFamily="34" charset="0"/>
              </a:rPr>
              <a:t>; </a:t>
            </a:r>
          </a:p>
          <a:p>
            <a:pPr marL="342900" indent="-342900">
              <a:buAutoNum type="alphaLcPeriod"/>
            </a:pPr>
            <a:r>
              <a:rPr lang="en-US" sz="2200" dirty="0">
                <a:latin typeface="Tw Cen MT Condensed" panose="020B0606020104020203" pitchFamily="34" charset="0"/>
              </a:rPr>
              <a:t>Kantor </a:t>
            </a:r>
            <a:r>
              <a:rPr lang="en-US" sz="2200" dirty="0" err="1">
                <a:latin typeface="Tw Cen MT Condensed" panose="020B0606020104020203" pitchFamily="34" charset="0"/>
              </a:rPr>
              <a:t>perwakilan</a:t>
            </a:r>
            <a:r>
              <a:rPr lang="en-US" sz="2200" dirty="0">
                <a:latin typeface="Tw Cen MT Condensed" panose="020B0606020104020203" pitchFamily="34" charset="0"/>
              </a:rPr>
              <a:t>; </a:t>
            </a:r>
          </a:p>
          <a:p>
            <a:pPr marL="342900" indent="-342900">
              <a:buAutoNum type="alphaLcPeriod"/>
            </a:pPr>
            <a:r>
              <a:rPr lang="en-US" sz="2200" dirty="0" err="1">
                <a:latin typeface="Tw Cen MT Condensed" panose="020B0606020104020203" pitchFamily="34" charset="0"/>
              </a:rPr>
              <a:t>Gedung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kantor</a:t>
            </a:r>
            <a:r>
              <a:rPr lang="en-US" sz="2200" dirty="0">
                <a:latin typeface="Tw Cen MT Condensed" panose="020B0606020104020203" pitchFamily="34" charset="0"/>
              </a:rPr>
              <a:t>; </a:t>
            </a:r>
          </a:p>
          <a:p>
            <a:pPr marL="342900" indent="-342900">
              <a:buAutoNum type="alphaLcPeriod"/>
            </a:pPr>
            <a:r>
              <a:rPr lang="en-US" sz="2200" dirty="0" err="1">
                <a:latin typeface="Tw Cen MT Condensed" panose="020B0606020104020203" pitchFamily="34" charset="0"/>
              </a:rPr>
              <a:t>Pabrik</a:t>
            </a:r>
            <a:r>
              <a:rPr lang="en-US" sz="2200" dirty="0">
                <a:latin typeface="Tw Cen MT Condensed" panose="020B0606020104020203" pitchFamily="34" charset="0"/>
              </a:rPr>
              <a:t>; </a:t>
            </a:r>
          </a:p>
          <a:p>
            <a:pPr marL="342900" indent="-342900">
              <a:buAutoNum type="alphaLcPeriod"/>
            </a:pPr>
            <a:r>
              <a:rPr lang="en-US" sz="2200" dirty="0" err="1">
                <a:latin typeface="Tw Cen MT Condensed" panose="020B0606020104020203" pitchFamily="34" charset="0"/>
              </a:rPr>
              <a:t>Bengkel</a:t>
            </a:r>
            <a:r>
              <a:rPr lang="en-US" sz="2200" dirty="0">
                <a:latin typeface="Tw Cen MT Condensed" panose="020B0606020104020203" pitchFamily="34" charset="0"/>
              </a:rPr>
              <a:t>; </a:t>
            </a:r>
          </a:p>
          <a:p>
            <a:pPr marL="342900" indent="-342900">
              <a:buAutoNum type="alphaLcPeriod"/>
            </a:pPr>
            <a:r>
              <a:rPr lang="en-US" sz="2200" dirty="0" err="1">
                <a:latin typeface="Tw Cen MT Condensed" panose="020B0606020104020203" pitchFamily="34" charset="0"/>
              </a:rPr>
              <a:t>Gudang</a:t>
            </a:r>
            <a:r>
              <a:rPr lang="en-US" sz="2200" dirty="0">
                <a:latin typeface="Tw Cen MT Condensed" panose="020B0606020104020203" pitchFamily="34" charset="0"/>
              </a:rPr>
              <a:t>; </a:t>
            </a:r>
          </a:p>
          <a:p>
            <a:pPr marL="342900" indent="-342900">
              <a:buAutoNum type="alphaLcPeriod"/>
            </a:pPr>
            <a:r>
              <a:rPr lang="en-US" sz="2200" dirty="0" err="1">
                <a:latin typeface="Tw Cen MT Condensed" panose="020B0606020104020203" pitchFamily="34" charset="0"/>
              </a:rPr>
              <a:t>Ruang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untuk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promosi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dan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penjualan</a:t>
            </a:r>
            <a:r>
              <a:rPr lang="en-US" sz="2200" dirty="0">
                <a:latin typeface="Tw Cen MT Condensed" panose="020B0606020104020203" pitchFamily="34" charset="0"/>
              </a:rPr>
              <a:t>; </a:t>
            </a:r>
          </a:p>
          <a:p>
            <a:pPr marL="342900" indent="-342900">
              <a:buAutoNum type="alphaLcPeriod"/>
            </a:pPr>
            <a:r>
              <a:rPr lang="en-US" sz="2200" dirty="0" err="1">
                <a:latin typeface="Tw Cen MT Condensed" panose="020B0606020104020203" pitchFamily="34" charset="0"/>
              </a:rPr>
              <a:t>Pertambangan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dan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penggalian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sumber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alam</a:t>
            </a:r>
            <a:r>
              <a:rPr lang="en-US" sz="2200" dirty="0">
                <a:latin typeface="Tw Cen MT Condensed" panose="020B0606020104020203" pitchFamily="34" charset="0"/>
              </a:rPr>
              <a:t>; </a:t>
            </a:r>
          </a:p>
          <a:p>
            <a:pPr marL="342900" indent="-342900">
              <a:buAutoNum type="alphaLcPeriod"/>
            </a:pPr>
            <a:r>
              <a:rPr lang="en-US" sz="2200" dirty="0">
                <a:latin typeface="Tw Cen MT Condensed" panose="020B0606020104020203" pitchFamily="34" charset="0"/>
              </a:rPr>
              <a:t>Wilayah </a:t>
            </a:r>
            <a:r>
              <a:rPr lang="en-US" sz="2200" dirty="0" err="1">
                <a:latin typeface="Tw Cen MT Condensed" panose="020B0606020104020203" pitchFamily="34" charset="0"/>
              </a:rPr>
              <a:t>kerja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pertambangan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minyak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dan</a:t>
            </a:r>
            <a:r>
              <a:rPr lang="en-US" sz="2200" dirty="0">
                <a:latin typeface="Tw Cen MT Condensed" panose="020B0606020104020203" pitchFamily="34" charset="0"/>
              </a:rPr>
              <a:t> gas </a:t>
            </a:r>
            <a:r>
              <a:rPr lang="en-US" sz="2200" dirty="0" err="1">
                <a:latin typeface="Tw Cen MT Condensed" panose="020B0606020104020203" pitchFamily="34" charset="0"/>
              </a:rPr>
              <a:t>bumi</a:t>
            </a:r>
            <a:r>
              <a:rPr lang="en-US" sz="2200" dirty="0">
                <a:latin typeface="Tw Cen MT Condensed" panose="020B0606020104020203" pitchFamily="34" charset="0"/>
              </a:rPr>
              <a:t>; </a:t>
            </a:r>
          </a:p>
          <a:p>
            <a:pPr marL="342900" indent="-342900">
              <a:buAutoNum type="alphaLcPeriod"/>
            </a:pPr>
            <a:r>
              <a:rPr lang="en-US" sz="2200" dirty="0" err="1">
                <a:latin typeface="Tw Cen MT Condensed" panose="020B0606020104020203" pitchFamily="34" charset="0"/>
              </a:rPr>
              <a:t>Perikanan</a:t>
            </a:r>
            <a:r>
              <a:rPr lang="en-US" sz="2200" dirty="0">
                <a:latin typeface="Tw Cen MT Condensed" panose="020B0606020104020203" pitchFamily="34" charset="0"/>
              </a:rPr>
              <a:t>, </a:t>
            </a:r>
            <a:r>
              <a:rPr lang="en-US" sz="2200" dirty="0" err="1">
                <a:latin typeface="Tw Cen MT Condensed" panose="020B0606020104020203" pitchFamily="34" charset="0"/>
              </a:rPr>
              <a:t>peternakan</a:t>
            </a:r>
            <a:r>
              <a:rPr lang="en-US" sz="2200" dirty="0">
                <a:latin typeface="Tw Cen MT Condensed" panose="020B0606020104020203" pitchFamily="34" charset="0"/>
              </a:rPr>
              <a:t>, </a:t>
            </a:r>
            <a:r>
              <a:rPr lang="en-US" sz="2200" dirty="0" err="1">
                <a:latin typeface="Tw Cen MT Condensed" panose="020B0606020104020203" pitchFamily="34" charset="0"/>
              </a:rPr>
              <a:t>pertanian</a:t>
            </a:r>
            <a:r>
              <a:rPr lang="en-US" sz="2200" dirty="0">
                <a:latin typeface="Tw Cen MT Condensed" panose="020B0606020104020203" pitchFamily="34" charset="0"/>
              </a:rPr>
              <a:t>, </a:t>
            </a:r>
            <a:r>
              <a:rPr lang="en-US" sz="2200" dirty="0" err="1">
                <a:latin typeface="Tw Cen MT Condensed" panose="020B0606020104020203" pitchFamily="34" charset="0"/>
              </a:rPr>
              <a:t>perkebunan</a:t>
            </a:r>
            <a:r>
              <a:rPr lang="en-US" sz="2200" dirty="0">
                <a:latin typeface="Tw Cen MT Condensed" panose="020B0606020104020203" pitchFamily="34" charset="0"/>
              </a:rPr>
              <a:t>, </a:t>
            </a:r>
            <a:r>
              <a:rPr lang="en-US" sz="2200" dirty="0" err="1">
                <a:latin typeface="Tw Cen MT Condensed" panose="020B0606020104020203" pitchFamily="34" charset="0"/>
              </a:rPr>
              <a:t>atau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kehutanan</a:t>
            </a:r>
            <a:r>
              <a:rPr lang="en-US" sz="2200" dirty="0">
                <a:latin typeface="Tw Cen MT Condensed" panose="020B0606020104020203" pitchFamily="34" charset="0"/>
              </a:rPr>
              <a:t>; </a:t>
            </a:r>
          </a:p>
          <a:p>
            <a:pPr marL="342900" indent="-342900">
              <a:buAutoNum type="alphaLcPeriod"/>
            </a:pPr>
            <a:r>
              <a:rPr lang="en-US" sz="2200" dirty="0" err="1">
                <a:latin typeface="Tw Cen MT Condensed" panose="020B0606020104020203" pitchFamily="34" charset="0"/>
              </a:rPr>
              <a:t>Proyek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konstruksi</a:t>
            </a:r>
            <a:r>
              <a:rPr lang="en-US" sz="2200" dirty="0">
                <a:latin typeface="Tw Cen MT Condensed" panose="020B0606020104020203" pitchFamily="34" charset="0"/>
              </a:rPr>
              <a:t>, </a:t>
            </a:r>
            <a:r>
              <a:rPr lang="en-US" sz="2200" dirty="0" err="1">
                <a:latin typeface="Tw Cen MT Condensed" panose="020B0606020104020203" pitchFamily="34" charset="0"/>
              </a:rPr>
              <a:t>instalasi</a:t>
            </a:r>
            <a:r>
              <a:rPr lang="en-US" sz="2200" dirty="0">
                <a:latin typeface="Tw Cen MT Condensed" panose="020B0606020104020203" pitchFamily="34" charset="0"/>
              </a:rPr>
              <a:t>, </a:t>
            </a:r>
            <a:r>
              <a:rPr lang="en-US" sz="2200" dirty="0" err="1">
                <a:latin typeface="Tw Cen MT Condensed" panose="020B0606020104020203" pitchFamily="34" charset="0"/>
              </a:rPr>
              <a:t>atau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proyek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perakitan</a:t>
            </a:r>
            <a:r>
              <a:rPr lang="en-US" sz="2200" dirty="0">
                <a:latin typeface="Tw Cen MT Condensed" panose="020B0606020104020203" pitchFamily="34" charset="0"/>
              </a:rPr>
              <a:t>; 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6168009" y="1393007"/>
            <a:ext cx="4369444" cy="48285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0488" tIns="44450" rIns="90488" bIns="44450">
            <a:spAutoFit/>
          </a:bodyPr>
          <a:lstStyle/>
          <a:p>
            <a:pPr marL="342900" indent="-342900">
              <a:buFont typeface="+mj-lt"/>
              <a:buAutoNum type="alphaLcPeriod" startAt="13"/>
            </a:pPr>
            <a:r>
              <a:rPr lang="en-US" sz="2200" dirty="0" err="1">
                <a:latin typeface="Tw Cen MT Condensed" panose="020B0606020104020203" pitchFamily="34" charset="0"/>
              </a:rPr>
              <a:t>Pemberian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jasa</a:t>
            </a:r>
            <a:r>
              <a:rPr lang="en-US" sz="2200" dirty="0">
                <a:latin typeface="Tw Cen MT Condensed" panose="020B0606020104020203" pitchFamily="34" charset="0"/>
              </a:rPr>
              <a:t>, </a:t>
            </a:r>
            <a:r>
              <a:rPr lang="en-US" sz="2200" dirty="0" err="1">
                <a:latin typeface="Tw Cen MT Condensed" panose="020B0606020104020203" pitchFamily="34" charset="0"/>
              </a:rPr>
              <a:t>sepanjang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dilakukan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lebih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dari</a:t>
            </a:r>
            <a:r>
              <a:rPr lang="en-US" sz="2200" dirty="0">
                <a:latin typeface="Tw Cen MT Condensed" panose="020B0606020104020203" pitchFamily="34" charset="0"/>
              </a:rPr>
              <a:t> 60 (</a:t>
            </a:r>
            <a:r>
              <a:rPr lang="en-US" sz="2200" dirty="0" err="1">
                <a:latin typeface="Tw Cen MT Condensed" panose="020B0606020104020203" pitchFamily="34" charset="0"/>
              </a:rPr>
              <a:t>enam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puluh</a:t>
            </a:r>
            <a:r>
              <a:rPr lang="en-US" sz="2200" dirty="0">
                <a:latin typeface="Tw Cen MT Condensed" panose="020B0606020104020203" pitchFamily="34" charset="0"/>
              </a:rPr>
              <a:t>) </a:t>
            </a:r>
            <a:r>
              <a:rPr lang="en-US" sz="2200" dirty="0" err="1">
                <a:latin typeface="Tw Cen MT Condensed" panose="020B0606020104020203" pitchFamily="34" charset="0"/>
              </a:rPr>
              <a:t>hari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dalam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jangka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waktu</a:t>
            </a:r>
            <a:r>
              <a:rPr lang="en-US" sz="2200" dirty="0">
                <a:latin typeface="Tw Cen MT Condensed" panose="020B0606020104020203" pitchFamily="34" charset="0"/>
              </a:rPr>
              <a:t> 12 (</a:t>
            </a:r>
            <a:r>
              <a:rPr lang="en-US" sz="2200" dirty="0" err="1">
                <a:latin typeface="Tw Cen MT Condensed" panose="020B0606020104020203" pitchFamily="34" charset="0"/>
              </a:rPr>
              <a:t>dua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belas</a:t>
            </a:r>
            <a:r>
              <a:rPr lang="en-US" sz="2200" dirty="0">
                <a:latin typeface="Tw Cen MT Condensed" panose="020B0606020104020203" pitchFamily="34" charset="0"/>
              </a:rPr>
              <a:t>) </a:t>
            </a:r>
            <a:r>
              <a:rPr lang="en-US" sz="2200" dirty="0" err="1">
                <a:latin typeface="Tw Cen MT Condensed" panose="020B0606020104020203" pitchFamily="34" charset="0"/>
              </a:rPr>
              <a:t>bulan</a:t>
            </a:r>
            <a:r>
              <a:rPr lang="en-US" sz="2200" dirty="0">
                <a:latin typeface="Tw Cen MT Condensed" panose="020B0606020104020203" pitchFamily="34" charset="0"/>
              </a:rPr>
              <a:t>;  </a:t>
            </a:r>
          </a:p>
          <a:p>
            <a:pPr marL="342900" indent="-342900">
              <a:buAutoNum type="alphaLcPeriod" startAt="13"/>
            </a:pPr>
            <a:r>
              <a:rPr lang="en-US" sz="2200" dirty="0">
                <a:latin typeface="Tw Cen MT Condensed" panose="020B0606020104020203" pitchFamily="34" charset="0"/>
              </a:rPr>
              <a:t>Orang </a:t>
            </a:r>
            <a:r>
              <a:rPr lang="en-US" sz="2200" dirty="0" err="1">
                <a:latin typeface="Tw Cen MT Condensed" panose="020B0606020104020203" pitchFamily="34" charset="0"/>
              </a:rPr>
              <a:t>atau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badan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selaku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agen</a:t>
            </a:r>
            <a:r>
              <a:rPr lang="en-US" sz="2200" dirty="0">
                <a:latin typeface="Tw Cen MT Condensed" panose="020B0606020104020203" pitchFamily="34" charset="0"/>
              </a:rPr>
              <a:t> yang </a:t>
            </a:r>
            <a:r>
              <a:rPr lang="en-US" sz="2200" dirty="0" err="1">
                <a:latin typeface="Tw Cen MT Condensed" panose="020B0606020104020203" pitchFamily="34" charset="0"/>
              </a:rPr>
              <a:t>kedudukannya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tidak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bebas</a:t>
            </a:r>
            <a:r>
              <a:rPr lang="en-US" sz="2200" dirty="0">
                <a:latin typeface="Tw Cen MT Condensed" panose="020B0606020104020203" pitchFamily="34" charset="0"/>
              </a:rPr>
              <a:t>; </a:t>
            </a:r>
          </a:p>
          <a:p>
            <a:pPr marL="342900" indent="-342900">
              <a:buAutoNum type="alphaLcPeriod" startAt="13"/>
            </a:pPr>
            <a:r>
              <a:rPr lang="en-US" sz="2200" dirty="0" err="1">
                <a:latin typeface="Tw Cen MT Condensed" panose="020B0606020104020203" pitchFamily="34" charset="0"/>
              </a:rPr>
              <a:t>Agen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atau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pegawai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dari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perusahan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asuransi</a:t>
            </a:r>
            <a:r>
              <a:rPr lang="en-US" sz="2200" dirty="0">
                <a:latin typeface="Tw Cen MT Condensed" panose="020B0606020104020203" pitchFamily="34" charset="0"/>
              </a:rPr>
              <a:t> yang </a:t>
            </a:r>
            <a:r>
              <a:rPr lang="en-US" sz="2200" dirty="0" err="1">
                <a:latin typeface="Tw Cen MT Condensed" panose="020B0606020104020203" pitchFamily="34" charset="0"/>
              </a:rPr>
              <a:t>tidak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didirikan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dan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berkedudukan</a:t>
            </a:r>
            <a:r>
              <a:rPr lang="en-US" sz="2200" dirty="0">
                <a:latin typeface="Tw Cen MT Condensed" panose="020B0606020104020203" pitchFamily="34" charset="0"/>
              </a:rPr>
              <a:t> di Indonesia yang </a:t>
            </a:r>
            <a:r>
              <a:rPr lang="en-US" sz="2200" dirty="0" err="1">
                <a:latin typeface="Tw Cen MT Condensed" panose="020B0606020104020203" pitchFamily="34" charset="0"/>
              </a:rPr>
              <a:t>menerima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premi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asuransi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atau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menanggung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risiko</a:t>
            </a:r>
            <a:r>
              <a:rPr lang="en-US" sz="2200" dirty="0">
                <a:latin typeface="Tw Cen MT Condensed" panose="020B0606020104020203" pitchFamily="34" charset="0"/>
              </a:rPr>
              <a:t> di Indonesia; </a:t>
            </a:r>
            <a:r>
              <a:rPr lang="en-US" sz="2200" dirty="0" err="1">
                <a:latin typeface="Tw Cen MT Condensed" panose="020B0606020104020203" pitchFamily="34" charset="0"/>
              </a:rPr>
              <a:t>dan</a:t>
            </a:r>
            <a:r>
              <a:rPr lang="en-US" sz="2200" dirty="0">
                <a:latin typeface="Tw Cen MT Condensed" panose="020B0606020104020203" pitchFamily="34" charset="0"/>
              </a:rPr>
              <a:t>  </a:t>
            </a:r>
          </a:p>
          <a:p>
            <a:pPr marL="342900" indent="-342900">
              <a:buAutoNum type="alphaLcPeriod" startAt="13"/>
            </a:pPr>
            <a:r>
              <a:rPr lang="en-US" sz="2200" dirty="0" err="1">
                <a:latin typeface="Tw Cen MT Condensed" panose="020B0606020104020203" pitchFamily="34" charset="0"/>
              </a:rPr>
              <a:t>Komputer</a:t>
            </a:r>
            <a:r>
              <a:rPr lang="en-US" sz="2200" dirty="0">
                <a:latin typeface="Tw Cen MT Condensed" panose="020B0606020104020203" pitchFamily="34" charset="0"/>
              </a:rPr>
              <a:t>, </a:t>
            </a:r>
            <a:r>
              <a:rPr lang="en-US" sz="2200" dirty="0" err="1">
                <a:latin typeface="Tw Cen MT Condensed" panose="020B0606020104020203" pitchFamily="34" charset="0"/>
              </a:rPr>
              <a:t>agen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elektronik</a:t>
            </a:r>
            <a:r>
              <a:rPr lang="en-US" sz="2200" dirty="0">
                <a:latin typeface="Tw Cen MT Condensed" panose="020B0606020104020203" pitchFamily="34" charset="0"/>
              </a:rPr>
              <a:t>, </a:t>
            </a:r>
            <a:r>
              <a:rPr lang="en-US" sz="2200" dirty="0" err="1">
                <a:latin typeface="Tw Cen MT Condensed" panose="020B0606020104020203" pitchFamily="34" charset="0"/>
              </a:rPr>
              <a:t>atau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peralatan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otomatis</a:t>
            </a:r>
            <a:r>
              <a:rPr lang="en-US" sz="2200" dirty="0">
                <a:latin typeface="Tw Cen MT Condensed" panose="020B0606020104020203" pitchFamily="34" charset="0"/>
              </a:rPr>
              <a:t> yang </a:t>
            </a:r>
            <a:r>
              <a:rPr lang="en-US" sz="2200" dirty="0" err="1">
                <a:latin typeface="Tw Cen MT Condensed" panose="020B0606020104020203" pitchFamily="34" charset="0"/>
              </a:rPr>
              <a:t>dimiliki</a:t>
            </a:r>
            <a:r>
              <a:rPr lang="en-US" sz="2200" dirty="0">
                <a:latin typeface="Tw Cen MT Condensed" panose="020B0606020104020203" pitchFamily="34" charset="0"/>
              </a:rPr>
              <a:t>, </a:t>
            </a:r>
            <a:r>
              <a:rPr lang="en-US" sz="2200" dirty="0" err="1">
                <a:latin typeface="Tw Cen MT Condensed" panose="020B0606020104020203" pitchFamily="34" charset="0"/>
              </a:rPr>
              <a:t>disewa</a:t>
            </a:r>
            <a:r>
              <a:rPr lang="en-US" sz="2200" dirty="0">
                <a:latin typeface="Tw Cen MT Condensed" panose="020B0606020104020203" pitchFamily="34" charset="0"/>
              </a:rPr>
              <a:t>, </a:t>
            </a:r>
            <a:r>
              <a:rPr lang="en-US" sz="2200" dirty="0" err="1">
                <a:latin typeface="Tw Cen MT Condensed" panose="020B0606020104020203" pitchFamily="34" charset="0"/>
              </a:rPr>
              <a:t>atau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digunakan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oleh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penyelenggara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transaksi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elektronik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untuk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menjalankan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kegiatan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usaha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melalui</a:t>
            </a:r>
            <a:r>
              <a:rPr lang="en-US" sz="2200" dirty="0">
                <a:latin typeface="Tw Cen MT Condensed" panose="020B0606020104020203" pitchFamily="34" charset="0"/>
              </a:rPr>
              <a:t> internet.  </a:t>
            </a: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2777067" y="295258"/>
            <a:ext cx="6612467" cy="776288"/>
          </a:xfrm>
          <a:prstGeom prst="roundRect">
            <a:avLst>
              <a:gd name="adj" fmla="val 12458"/>
            </a:avLst>
          </a:prstGeom>
          <a:noFill/>
          <a:ln w="12700">
            <a:noFill/>
            <a:round/>
          </a:ln>
          <a:effectLst/>
        </p:spPr>
        <p:txBody>
          <a:bodyPr wrap="none" lIns="90488" tIns="44450" rIns="90488" bIns="44450" anchor="ctr"/>
          <a:lstStyle/>
          <a:p>
            <a:pPr lvl="0" algn="ctr" eaLnBrk="0" hangingPunct="0"/>
            <a:r>
              <a:rPr lang="en-US" sz="2800" b="1" dirty="0" err="1">
                <a:latin typeface="+mj-lt"/>
              </a:rPr>
              <a:t>Bentuk</a:t>
            </a:r>
            <a:r>
              <a:rPr lang="en-US" sz="2800" b="1" dirty="0">
                <a:latin typeface="+mj-lt"/>
              </a:rPr>
              <a:t> Usaha </a:t>
            </a:r>
            <a:r>
              <a:rPr lang="en-US" sz="2800" b="1" dirty="0" err="1">
                <a:latin typeface="+mj-lt"/>
              </a:rPr>
              <a:t>Tetap</a:t>
            </a:r>
            <a:r>
              <a:rPr lang="en-US" sz="2800" b="1" dirty="0">
                <a:latin typeface="+mj-lt"/>
              </a:rPr>
              <a:t> (1)</a:t>
            </a:r>
          </a:p>
          <a:p>
            <a:pPr lvl="0" algn="ctr" eaLnBrk="0" hangingPunct="0"/>
            <a:r>
              <a:rPr lang="en-US" b="1" dirty="0" err="1">
                <a:latin typeface="Tw Cen MT Condensed" panose="020B0606020104020203" pitchFamily="34" charset="0"/>
              </a:rPr>
              <a:t>Pasal</a:t>
            </a:r>
            <a:r>
              <a:rPr lang="en-US" b="1" dirty="0">
                <a:latin typeface="Tw Cen MT Condensed" panose="020B0606020104020203" pitchFamily="34" charset="0"/>
              </a:rPr>
              <a:t> 2 </a:t>
            </a:r>
            <a:r>
              <a:rPr lang="en-US" b="1" dirty="0" err="1">
                <a:latin typeface="Tw Cen MT Condensed" panose="020B0606020104020203" pitchFamily="34" charset="0"/>
              </a:rPr>
              <a:t>Ayat</a:t>
            </a:r>
            <a:r>
              <a:rPr lang="en-US" b="1" dirty="0">
                <a:latin typeface="Tw Cen MT Condensed" panose="020B0606020104020203" pitchFamily="34" charset="0"/>
              </a:rPr>
              <a:t> (5)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709678" y="1289539"/>
            <a:ext cx="8501122" cy="1215016"/>
          </a:xfrm>
          <a:prstGeom prst="rect">
            <a:avLst/>
          </a:prstGeom>
          <a:gradFill rotWithShape="0">
            <a:gsLst>
              <a:gs pos="0">
                <a:srgbClr val="CCFFFF"/>
              </a:gs>
              <a:gs pos="50000">
                <a:srgbClr val="FFFFFF"/>
              </a:gs>
              <a:gs pos="100000">
                <a:srgbClr val="CCFFFF"/>
              </a:gs>
            </a:gsLst>
            <a:lin ang="2700000" scaled="1"/>
          </a:gradFill>
          <a:ln w="9525">
            <a:solidFill>
              <a:schemeClr val="accent2"/>
            </a:solidFill>
            <a:miter lim="800000"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en-US" sz="2400" dirty="0" err="1">
                <a:solidFill>
                  <a:prstClr val="black"/>
                </a:solidFill>
                <a:latin typeface="Tw Cen MT Condensed" panose="020B0606020104020203"/>
              </a:rPr>
              <a:t>Peraturan</a:t>
            </a:r>
            <a:r>
              <a:rPr lang="en-US" sz="2400" dirty="0">
                <a:solidFill>
                  <a:prstClr val="black"/>
                </a:solidFill>
                <a:latin typeface="Tw Cen MT Condensed" panose="020B0606020104020203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w Cen MT Condensed" panose="020B0606020104020203"/>
              </a:rPr>
              <a:t>perpajakan</a:t>
            </a:r>
            <a:r>
              <a:rPr lang="en-US" sz="2400" dirty="0">
                <a:solidFill>
                  <a:prstClr val="black"/>
                </a:solidFill>
                <a:latin typeface="Tw Cen MT Condensed" panose="020B0606020104020203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w Cen MT Condensed" panose="020B0606020104020203"/>
              </a:rPr>
              <a:t>membedakan</a:t>
            </a:r>
            <a:r>
              <a:rPr lang="en-US" sz="2400" dirty="0">
                <a:solidFill>
                  <a:prstClr val="black"/>
                </a:solidFill>
                <a:latin typeface="Tw Cen MT Condensed" panose="020B0606020104020203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w Cen MT Condensed" panose="020B0606020104020203"/>
              </a:rPr>
              <a:t>Subjek</a:t>
            </a:r>
            <a:r>
              <a:rPr lang="en-US" sz="2400" dirty="0">
                <a:solidFill>
                  <a:prstClr val="black"/>
                </a:solidFill>
                <a:latin typeface="Tw Cen MT Condensed" panose="020B0606020104020203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w Cen MT Condensed" panose="020B0606020104020203"/>
              </a:rPr>
              <a:t>Pajak</a:t>
            </a:r>
            <a:r>
              <a:rPr lang="en-US" sz="2400" dirty="0">
                <a:solidFill>
                  <a:prstClr val="black"/>
                </a:solidFill>
                <a:latin typeface="Tw Cen MT Condensed" panose="020B0606020104020203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w Cen MT Condensed" panose="020B0606020104020203"/>
              </a:rPr>
              <a:t>Dalam</a:t>
            </a:r>
            <a:r>
              <a:rPr lang="en-US" sz="2400" dirty="0">
                <a:solidFill>
                  <a:prstClr val="black"/>
                </a:solidFill>
                <a:latin typeface="Tw Cen MT Condensed" panose="020B0606020104020203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w Cen MT Condensed" panose="020B0606020104020203"/>
              </a:rPr>
              <a:t>Negeri</a:t>
            </a:r>
            <a:r>
              <a:rPr lang="en-US" sz="2400" dirty="0">
                <a:solidFill>
                  <a:prstClr val="black"/>
                </a:solidFill>
                <a:latin typeface="Tw Cen MT Condensed" panose="020B0606020104020203"/>
              </a:rPr>
              <a:t> (SPDN), </a:t>
            </a:r>
            <a:r>
              <a:rPr lang="en-US" sz="2400" dirty="0" err="1">
                <a:solidFill>
                  <a:prstClr val="black"/>
                </a:solidFill>
                <a:latin typeface="Tw Cen MT Condensed" panose="020B0606020104020203"/>
              </a:rPr>
              <a:t>Subjek</a:t>
            </a:r>
            <a:r>
              <a:rPr lang="en-US" sz="2400" dirty="0">
                <a:solidFill>
                  <a:prstClr val="black"/>
                </a:solidFill>
                <a:latin typeface="Tw Cen MT Condensed" panose="020B0606020104020203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w Cen MT Condensed" panose="020B0606020104020203"/>
              </a:rPr>
              <a:t>Pajak</a:t>
            </a:r>
            <a:r>
              <a:rPr lang="en-US" sz="2400" dirty="0">
                <a:solidFill>
                  <a:prstClr val="black"/>
                </a:solidFill>
                <a:latin typeface="Tw Cen MT Condensed" panose="020B0606020104020203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w Cen MT Condensed" panose="020B0606020104020203"/>
              </a:rPr>
              <a:t>Luar</a:t>
            </a:r>
            <a:r>
              <a:rPr lang="en-US" sz="2400" dirty="0">
                <a:solidFill>
                  <a:prstClr val="black"/>
                </a:solidFill>
                <a:latin typeface="Tw Cen MT Condensed" panose="020B0606020104020203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w Cen MT Condensed" panose="020B0606020104020203"/>
              </a:rPr>
              <a:t>Negeri</a:t>
            </a:r>
            <a:r>
              <a:rPr lang="en-US" sz="2400" dirty="0">
                <a:solidFill>
                  <a:prstClr val="black"/>
                </a:solidFill>
                <a:latin typeface="Tw Cen MT Condensed" panose="020B0606020104020203"/>
              </a:rPr>
              <a:t> (SPLN), </a:t>
            </a:r>
            <a:r>
              <a:rPr lang="en-US" sz="2400" dirty="0" err="1">
                <a:solidFill>
                  <a:prstClr val="black"/>
                </a:solidFill>
                <a:latin typeface="Tw Cen MT Condensed" panose="020B0606020104020203"/>
              </a:rPr>
              <a:t>dan</a:t>
            </a:r>
            <a:r>
              <a:rPr lang="en-US" sz="2400" dirty="0">
                <a:solidFill>
                  <a:prstClr val="black"/>
                </a:solidFill>
                <a:latin typeface="Tw Cen MT Condensed" panose="020B0606020104020203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w Cen MT Condensed" panose="020B0606020104020203"/>
              </a:rPr>
              <a:t>bukan</a:t>
            </a:r>
            <a:r>
              <a:rPr lang="en-US" sz="2400" dirty="0">
                <a:solidFill>
                  <a:prstClr val="black"/>
                </a:solidFill>
                <a:latin typeface="Tw Cen MT Condensed" panose="020B0606020104020203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w Cen MT Condensed" panose="020B0606020104020203"/>
              </a:rPr>
              <a:t>subjek</a:t>
            </a:r>
            <a:r>
              <a:rPr lang="en-US" sz="2400" dirty="0">
                <a:solidFill>
                  <a:prstClr val="black"/>
                </a:solidFill>
                <a:latin typeface="Tw Cen MT Condensed" panose="020B0606020104020203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w Cen MT Condensed" panose="020B0606020104020203"/>
              </a:rPr>
              <a:t>pajak</a:t>
            </a:r>
            <a:r>
              <a:rPr lang="en-US" sz="2400" dirty="0">
                <a:solidFill>
                  <a:prstClr val="black"/>
                </a:solidFill>
                <a:latin typeface="Tw Cen MT Condensed" panose="020B0606020104020203"/>
              </a:rPr>
              <a:t>. </a:t>
            </a:r>
            <a:r>
              <a:rPr lang="en-US" sz="2400" dirty="0" err="1">
                <a:solidFill>
                  <a:prstClr val="black"/>
                </a:solidFill>
                <a:latin typeface="Tw Cen MT Condensed" panose="020B0606020104020203"/>
              </a:rPr>
              <a:t>Berikut</a:t>
            </a:r>
            <a:r>
              <a:rPr lang="en-US" sz="2400" dirty="0">
                <a:solidFill>
                  <a:prstClr val="black"/>
                </a:solidFill>
                <a:latin typeface="Tw Cen MT Condensed" panose="020B0606020104020203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w Cen MT Condensed" panose="020B0606020104020203"/>
              </a:rPr>
              <a:t>informasi</a:t>
            </a:r>
            <a:r>
              <a:rPr lang="en-US" sz="2400" dirty="0">
                <a:solidFill>
                  <a:prstClr val="black"/>
                </a:solidFill>
                <a:latin typeface="Tw Cen MT Condensed" panose="020B0606020104020203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w Cen MT Condensed" panose="020B0606020104020203"/>
              </a:rPr>
              <a:t>identitas</a:t>
            </a:r>
            <a:r>
              <a:rPr lang="en-US" sz="2400" dirty="0">
                <a:solidFill>
                  <a:prstClr val="black"/>
                </a:solidFill>
                <a:latin typeface="Tw Cen MT Condensed" panose="020B0606020104020203"/>
              </a:rPr>
              <a:t> orang </a:t>
            </a:r>
            <a:r>
              <a:rPr lang="en-US" sz="2400" dirty="0" err="1">
                <a:solidFill>
                  <a:prstClr val="black"/>
                </a:solidFill>
                <a:latin typeface="Tw Cen MT Condensed" panose="020B0606020104020203"/>
              </a:rPr>
              <a:t>pribadi</a:t>
            </a:r>
            <a:r>
              <a:rPr lang="en-US" sz="2400" dirty="0">
                <a:solidFill>
                  <a:prstClr val="black"/>
                </a:solidFill>
                <a:latin typeface="Tw Cen MT Condensed" panose="020B0606020104020203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w Cen MT Condensed" panose="020B0606020104020203"/>
              </a:rPr>
              <a:t>dan</a:t>
            </a:r>
            <a:r>
              <a:rPr lang="en-US" sz="2400" dirty="0">
                <a:solidFill>
                  <a:prstClr val="black"/>
                </a:solidFill>
                <a:latin typeface="Tw Cen MT Condensed" panose="020B0606020104020203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w Cen MT Condensed" panose="020B0606020104020203"/>
              </a:rPr>
              <a:t>badan</a:t>
            </a:r>
            <a:r>
              <a:rPr lang="en-US" sz="2400" dirty="0">
                <a:solidFill>
                  <a:prstClr val="black"/>
                </a:solidFill>
                <a:latin typeface="Tw Cen MT Condensed" panose="020B0606020104020203"/>
              </a:rPr>
              <a:t>. </a:t>
            </a:r>
            <a:r>
              <a:rPr lang="en-US" sz="2400" dirty="0" err="1">
                <a:solidFill>
                  <a:prstClr val="black"/>
                </a:solidFill>
                <a:latin typeface="Tw Cen MT Condensed" panose="020B0606020104020203"/>
              </a:rPr>
              <a:t>Bagaimanakah</a:t>
            </a:r>
            <a:r>
              <a:rPr lang="en-US" sz="2400" dirty="0">
                <a:solidFill>
                  <a:prstClr val="black"/>
                </a:solidFill>
                <a:latin typeface="Tw Cen MT Condensed" panose="020B0606020104020203"/>
              </a:rPr>
              <a:t> status</a:t>
            </a:r>
            <a:r>
              <a:rPr lang="id-ID" sz="2400" dirty="0">
                <a:solidFill>
                  <a:prstClr val="black"/>
                </a:solidFill>
                <a:latin typeface="Tw Cen MT Condensed" panose="020B0606020104020203"/>
              </a:rPr>
              <a:t> pajak</a:t>
            </a:r>
            <a:r>
              <a:rPr lang="en-US" sz="2400" dirty="0" err="1">
                <a:solidFill>
                  <a:prstClr val="black"/>
                </a:solidFill>
                <a:latin typeface="Tw Cen MT Condensed" panose="020B0606020104020203"/>
              </a:rPr>
              <a:t>nya</a:t>
            </a:r>
            <a:r>
              <a:rPr lang="en-US" sz="2400" dirty="0">
                <a:solidFill>
                  <a:prstClr val="black"/>
                </a:solidFill>
                <a:latin typeface="Tw Cen MT Condensed" panose="020B0606020104020203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w Cen MT Condensed" panose="020B0606020104020203"/>
              </a:rPr>
              <a:t>pada</a:t>
            </a:r>
            <a:r>
              <a:rPr lang="en-US" sz="2400" dirty="0">
                <a:solidFill>
                  <a:prstClr val="black"/>
                </a:solidFill>
                <a:latin typeface="Tw Cen MT Condensed" panose="020B0606020104020203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w Cen MT Condensed" panose="020B0606020104020203"/>
              </a:rPr>
              <a:t>tahun</a:t>
            </a:r>
            <a:r>
              <a:rPr lang="en-US" sz="2400" dirty="0">
                <a:solidFill>
                  <a:prstClr val="black"/>
                </a:solidFill>
                <a:latin typeface="Tw Cen MT Condensed" panose="020B0606020104020203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w Cen MT Condensed" panose="020B0606020104020203"/>
              </a:rPr>
              <a:t>pajak</a:t>
            </a:r>
            <a:r>
              <a:rPr lang="en-US" sz="2400" dirty="0">
                <a:solidFill>
                  <a:prstClr val="black"/>
                </a:solidFill>
                <a:latin typeface="Tw Cen MT Condensed" panose="020B0606020104020203"/>
              </a:rPr>
              <a:t> 2017? </a:t>
            </a:r>
          </a:p>
          <a:p>
            <a:pPr algn="just">
              <a:spcBef>
                <a:spcPts val="0"/>
              </a:spcBef>
            </a:pPr>
            <a:endParaRPr lang="en-US" sz="2400" dirty="0">
              <a:solidFill>
                <a:prstClr val="black"/>
              </a:solidFill>
              <a:latin typeface="Tw Cen MT Condensed" panose="020B0606020104020203"/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2777067" y="366696"/>
            <a:ext cx="6612467" cy="471504"/>
          </a:xfrm>
          <a:prstGeom prst="roundRect">
            <a:avLst>
              <a:gd name="adj" fmla="val 12458"/>
            </a:avLst>
          </a:prstGeom>
          <a:noFill/>
          <a:ln w="12700">
            <a:noFill/>
            <a:rou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800" b="1" dirty="0" err="1">
                <a:latin typeface="Tw Cen MT Condensed Extra Bold" panose="020B0803020202020204"/>
              </a:rPr>
              <a:t>Ilustrasi</a:t>
            </a:r>
            <a:r>
              <a:rPr lang="en-US" sz="2800" b="1" dirty="0">
                <a:latin typeface="Tw Cen MT Condensed Extra Bold" panose="020B0803020202020204"/>
              </a:rPr>
              <a:t>  </a:t>
            </a:r>
            <a:r>
              <a:rPr lang="id-ID" sz="2800" b="1" dirty="0">
                <a:latin typeface="Tw Cen MT Condensed Extra Bold" panose="020B0803020202020204"/>
              </a:rPr>
              <a:t>Indentifikasi </a:t>
            </a:r>
            <a:r>
              <a:rPr lang="en-US" sz="2800" b="1" dirty="0" err="1">
                <a:latin typeface="Tw Cen MT Condensed Extra Bold" panose="020B0803020202020204"/>
              </a:rPr>
              <a:t>Subjek</a:t>
            </a:r>
            <a:r>
              <a:rPr lang="en-US" sz="2800" b="1" dirty="0">
                <a:latin typeface="Tw Cen MT Condensed Extra Bold" panose="020B0803020202020204"/>
              </a:rPr>
              <a:t> </a:t>
            </a:r>
            <a:r>
              <a:rPr lang="en-US" sz="2800" b="1" dirty="0" err="1">
                <a:latin typeface="Tw Cen MT Condensed Extra Bold" panose="020B0803020202020204"/>
              </a:rPr>
              <a:t>Pajak</a:t>
            </a:r>
            <a:endParaRPr lang="en-US" b="1" dirty="0">
              <a:latin typeface="Tw Cen MT Condensed" panose="020B0606020104020203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738283" y="2697480"/>
          <a:ext cx="8500745" cy="362077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54660"/>
                <a:gridCol w="1016635"/>
                <a:gridCol w="1667510"/>
                <a:gridCol w="3890645"/>
                <a:gridCol w="1471295"/>
              </a:tblGrid>
              <a:tr h="74295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 err="1"/>
                        <a:t>Nama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 err="1"/>
                        <a:t>Tempat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Tinggal</a:t>
                      </a:r>
                      <a:r>
                        <a:rPr lang="id-ID" sz="1600" dirty="0"/>
                        <a:t> /</a:t>
                      </a:r>
                      <a:endParaRPr lang="en-US" sz="1600" dirty="0"/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 err="1"/>
                        <a:t>Kedudukan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 err="1"/>
                        <a:t>Keterangan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800" dirty="0"/>
                        <a:t>Status</a:t>
                      </a:r>
                      <a:endParaRPr lang="en-US" sz="1600" dirty="0"/>
                    </a:p>
                  </a:txBody>
                  <a:tcPr/>
                </a:tc>
              </a:tr>
              <a:tr h="531495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/>
                        <a:t>1.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600" dirty="0"/>
                        <a:t>Budi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/>
                        <a:t>Palembang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</a:pPr>
                      <a:r>
                        <a:rPr lang="en-US" sz="1600" dirty="0" err="1"/>
                        <a:t>Tinggal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bekerja</a:t>
                      </a:r>
                      <a:r>
                        <a:rPr lang="en-US" sz="1600" dirty="0"/>
                        <a:t> di </a:t>
                      </a:r>
                      <a:r>
                        <a:rPr lang="en-US" sz="1600" dirty="0" err="1"/>
                        <a:t>kota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kelahiran</a:t>
                      </a:r>
                      <a:r>
                        <a:rPr lang="en-US" sz="1600" baseline="0" dirty="0"/>
                        <a:t>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/>
                        <a:t>SPDN Orang </a:t>
                      </a:r>
                      <a:r>
                        <a:rPr lang="en-US" sz="1600" dirty="0" err="1"/>
                        <a:t>Pribadi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5184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/>
                        <a:t>2.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600" dirty="0" err="1"/>
                        <a:t>Beri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/>
                        <a:t>Makassar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</a:pPr>
                      <a:r>
                        <a:rPr lang="en-US" sz="1600" dirty="0" err="1"/>
                        <a:t>Sejak</a:t>
                      </a:r>
                      <a:r>
                        <a:rPr lang="en-US" sz="1600" dirty="0"/>
                        <a:t> 1</a:t>
                      </a:r>
                      <a:r>
                        <a:rPr lang="en-US" sz="1600" baseline="0" dirty="0"/>
                        <a:t> April 2017 </a:t>
                      </a:r>
                      <a:r>
                        <a:rPr lang="en-US" sz="1600" baseline="0" dirty="0" err="1"/>
                        <a:t>pindah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ke</a:t>
                      </a:r>
                      <a:r>
                        <a:rPr lang="en-US" sz="1600" baseline="0" dirty="0"/>
                        <a:t> New York, </a:t>
                      </a:r>
                      <a:r>
                        <a:rPr lang="en-US" sz="1600" baseline="0" dirty="0" err="1"/>
                        <a:t>berencana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menetap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dan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bekerja</a:t>
                      </a:r>
                      <a:r>
                        <a:rPr lang="en-US" sz="1600" baseline="0" dirty="0"/>
                        <a:t> di </a:t>
                      </a:r>
                      <a:r>
                        <a:rPr lang="en-US" sz="1600" baseline="0" dirty="0" err="1"/>
                        <a:t>kota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tersebut</a:t>
                      </a:r>
                      <a:r>
                        <a:rPr lang="en-US" sz="1600" baseline="0" dirty="0"/>
                        <a:t>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 err="1"/>
                        <a:t>Bukan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Subjek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Pajak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31495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/>
                        <a:t>3.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600" dirty="0" err="1"/>
                        <a:t>Berna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/>
                        <a:t>Medan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</a:pPr>
                      <a:r>
                        <a:rPr lang="en-US" sz="1600" dirty="0" err="1"/>
                        <a:t>Berada</a:t>
                      </a:r>
                      <a:r>
                        <a:rPr lang="en-US" sz="1600" baseline="0" dirty="0"/>
                        <a:t> di Indonesia </a:t>
                      </a:r>
                      <a:r>
                        <a:rPr lang="en-US" sz="1600" baseline="0" dirty="0" err="1"/>
                        <a:t>antara</a:t>
                      </a:r>
                      <a:r>
                        <a:rPr lang="en-US" sz="1600" baseline="0" dirty="0"/>
                        <a:t> 2 Februari 2017 – 11 November 2017.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/>
                        <a:t>SPDN Orang </a:t>
                      </a:r>
                      <a:r>
                        <a:rPr lang="en-US" sz="1600" dirty="0" err="1"/>
                        <a:t>Pribadi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31495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/>
                        <a:t>4,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600" dirty="0" err="1"/>
                        <a:t>Bambang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/>
                        <a:t>Bandung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</a:pPr>
                      <a:r>
                        <a:rPr lang="en-US" sz="1600" dirty="0" err="1"/>
                        <a:t>Bekerja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selama</a:t>
                      </a:r>
                      <a:r>
                        <a:rPr lang="en-US" sz="1600" dirty="0"/>
                        <a:t> 1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bulan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dan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berencana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menetap</a:t>
                      </a:r>
                      <a:r>
                        <a:rPr lang="en-US" sz="1600" baseline="0" dirty="0"/>
                        <a:t>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/>
                        <a:t>SPDN Orang </a:t>
                      </a:r>
                      <a:r>
                        <a:rPr lang="en-US" sz="1600" dirty="0" err="1"/>
                        <a:t>Pribadi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31495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/>
                        <a:t>5.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600" dirty="0"/>
                        <a:t>Ben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/>
                        <a:t>Washington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</a:pPr>
                      <a:r>
                        <a:rPr lang="en-US" sz="1600" dirty="0" err="1"/>
                        <a:t>Pemilik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saham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satu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perusahaan</a:t>
                      </a:r>
                      <a:r>
                        <a:rPr lang="en-US" sz="1600" baseline="0" dirty="0"/>
                        <a:t> yang </a:t>
                      </a:r>
                      <a:r>
                        <a:rPr lang="en-US" sz="1600" baseline="0" dirty="0" err="1"/>
                        <a:t>beroperasi</a:t>
                      </a:r>
                      <a:r>
                        <a:rPr lang="en-US" sz="1600" baseline="0" dirty="0"/>
                        <a:t> di Indonesia.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600" dirty="0"/>
                        <a:t>SPLN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2777067" y="285728"/>
            <a:ext cx="6612467" cy="711799"/>
          </a:xfrm>
          <a:prstGeom prst="roundRect">
            <a:avLst>
              <a:gd name="adj" fmla="val 12458"/>
            </a:avLst>
          </a:prstGeom>
          <a:noFill/>
          <a:ln w="12700">
            <a:noFill/>
            <a:rou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3200" b="1" dirty="0" err="1">
                <a:latin typeface="Tw Cen MT Condensed Extra Bold" panose="020B0803020202020204"/>
              </a:rPr>
              <a:t>Ilustrasi</a:t>
            </a:r>
            <a:r>
              <a:rPr lang="en-US" sz="3200" b="1" dirty="0">
                <a:latin typeface="Tw Cen MT Condensed Extra Bold" panose="020B0803020202020204"/>
              </a:rPr>
              <a:t> 2.1 (2)</a:t>
            </a:r>
            <a:r>
              <a:rPr lang="id-ID" sz="3200" b="1" dirty="0">
                <a:latin typeface="Tw Cen MT Condensed Extra Bold" panose="020B0803020202020204"/>
              </a:rPr>
              <a:t>  </a:t>
            </a:r>
            <a:r>
              <a:rPr lang="en-US" sz="3200" b="1" dirty="0">
                <a:latin typeface="Tw Cen MT Condensed Extra Bold" panose="020B0803020202020204"/>
              </a:rPr>
              <a:t>(</a:t>
            </a:r>
            <a:r>
              <a:rPr lang="en-US" sz="3200" b="1" dirty="0" err="1">
                <a:latin typeface="Tw Cen MT Condensed Extra Bold" panose="020B0803020202020204"/>
              </a:rPr>
              <a:t>Subjek</a:t>
            </a:r>
            <a:r>
              <a:rPr lang="en-US" sz="3200" b="1" dirty="0">
                <a:latin typeface="Tw Cen MT Condensed Extra Bold" panose="020B0803020202020204"/>
              </a:rPr>
              <a:t> </a:t>
            </a:r>
            <a:r>
              <a:rPr lang="en-US" sz="3200" b="1" dirty="0" err="1">
                <a:latin typeface="Tw Cen MT Condensed Extra Bold" panose="020B0803020202020204"/>
              </a:rPr>
              <a:t>Pajak</a:t>
            </a:r>
            <a:r>
              <a:rPr lang="en-US" sz="3200" b="1" dirty="0">
                <a:latin typeface="Tw Cen MT Condensed Extra Bold" panose="020B0803020202020204"/>
              </a:rPr>
              <a:t>)</a:t>
            </a:r>
            <a:endParaRPr lang="en-US" sz="2000" b="1" dirty="0">
              <a:latin typeface="Tw Cen MT Condensed" panose="020B0606020104020203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0" y="1500174"/>
          <a:ext cx="9143365" cy="4703445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589915"/>
                <a:gridCol w="1253490"/>
                <a:gridCol w="1475105"/>
                <a:gridCol w="3907790"/>
                <a:gridCol w="1917065"/>
              </a:tblGrid>
              <a:tr h="912495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No.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Nama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Tempat Tinggal</a:t>
                      </a:r>
                      <a:r>
                        <a:rPr lang="id-ID" sz="1600"/>
                        <a:t> /</a:t>
                      </a:r>
                      <a:endParaRPr lang="en-US" sz="1600"/>
                    </a:p>
                    <a:p>
                      <a:pPr algn="ctr"/>
                      <a:r>
                        <a:rPr lang="en-US" sz="1600"/>
                        <a:t>Kedudukan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Keterangan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/>
                        <a:t>Status</a:t>
                      </a:r>
                      <a:endParaRPr lang="en-US" sz="1800" dirty="0"/>
                    </a:p>
                  </a:txBody>
                  <a:tcPr/>
                </a:tc>
              </a:tr>
              <a:tr h="410845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PT. Bianglala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Jakarta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/>
                        <a:t>Didirikan di Indonesia oleh WNA.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SPDN BUT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12495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7.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PT. Biara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/>
                        <a:t>Medan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/>
                        <a:t>Berkedudukan di Indonesia, namun</a:t>
                      </a:r>
                      <a:r>
                        <a:rPr lang="en-US" sz="1600" baseline="0"/>
                        <a:t> seluruh penghasilannya bersumber dari investasi di luar negeri.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SPDN Badan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12495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8.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PT. Buana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/>
                        <a:t>Lombok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/>
                        <a:t>Didirikan</a:t>
                      </a:r>
                      <a:r>
                        <a:rPr lang="en-US" sz="1600" baseline="0"/>
                        <a:t> di Indonesia, namun berencana untuk memindahkan kedudukan dan operasinya ke luar negeri.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SPDN Badan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13130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9.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Bart</a:t>
                      </a:r>
                      <a:r>
                        <a:rPr lang="id-ID" sz="1600" baseline="0"/>
                        <a:t> &amp; Co.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Berlin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/>
                        <a:t>Berkedudukan</a:t>
                      </a:r>
                      <a:r>
                        <a:rPr lang="en-US" sz="1600" baseline="0"/>
                        <a:t> di luar negeri, namun memiliki investasi saham atas satu perusahaan di Indonesia.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SPLN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1985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10.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Bush</a:t>
                      </a:r>
                      <a:r>
                        <a:rPr lang="id-ID" sz="1600" baseline="0"/>
                        <a:t> &amp; Co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/>
                        <a:t>London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/>
                        <a:t>Berkedudukan di luar negeri, dan memiliki showroom</a:t>
                      </a:r>
                      <a:r>
                        <a:rPr lang="en-US" sz="1600" baseline="0"/>
                        <a:t> di Indonesia.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SPLN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2235200" y="6229350"/>
            <a:ext cx="1828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4673600" y="6229350"/>
            <a:ext cx="2844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235200" y="6229350"/>
            <a:ext cx="1828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4673600" y="6229350"/>
            <a:ext cx="2844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575720" y="3340393"/>
            <a:ext cx="5051907" cy="51943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2800" dirty="0" err="1">
                <a:latin typeface="Tw Cen MT Condensed" panose="020B0606020104020203" pitchFamily="34" charset="0"/>
              </a:rPr>
              <a:t>Ditetapkan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oleh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Dirjen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Pajak</a:t>
            </a:r>
            <a:endParaRPr lang="en-US" sz="2800" dirty="0">
              <a:latin typeface="Tw Cen MT Condensed" panose="020B0606020104020203" pitchFamily="34" charset="0"/>
            </a:endParaRPr>
          </a:p>
        </p:txBody>
      </p:sp>
      <p:sp>
        <p:nvSpPr>
          <p:cNvPr id="20487" name="AutoShape 7"/>
          <p:cNvSpPr>
            <a:spLocks noChangeArrowheads="1"/>
          </p:cNvSpPr>
          <p:nvPr/>
        </p:nvSpPr>
        <p:spPr bwMode="auto">
          <a:xfrm>
            <a:off x="2381483" y="1484784"/>
            <a:ext cx="3257317" cy="1076325"/>
          </a:xfrm>
          <a:prstGeom prst="roundRect">
            <a:avLst>
              <a:gd name="adj" fmla="val 16657"/>
            </a:avLst>
          </a:prstGeom>
          <a:solidFill>
            <a:srgbClr val="FFCCCC"/>
          </a:solidFill>
          <a:ln w="12700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800" dirty="0" err="1">
                <a:latin typeface="Tw Cen MT Condensed" panose="020B0606020104020203" pitchFamily="34" charset="0"/>
              </a:rPr>
              <a:t>Tempat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Tinggal</a:t>
            </a:r>
            <a:endParaRPr lang="en-US" sz="2800" dirty="0">
              <a:latin typeface="Tw Cen MT Condensed" panose="020B0606020104020203" pitchFamily="34" charset="0"/>
            </a:endParaRPr>
          </a:p>
          <a:p>
            <a:pPr algn="ctr" eaLnBrk="0" hangingPunct="0"/>
            <a:r>
              <a:rPr lang="en-US" sz="2800" dirty="0">
                <a:latin typeface="Tw Cen MT Condensed" panose="020B0606020104020203" pitchFamily="34" charset="0"/>
              </a:rPr>
              <a:t>Orang </a:t>
            </a:r>
            <a:r>
              <a:rPr lang="en-US" sz="2800" dirty="0" err="1">
                <a:latin typeface="Tw Cen MT Condensed" panose="020B0606020104020203" pitchFamily="34" charset="0"/>
              </a:rPr>
              <a:t>Pribadi</a:t>
            </a:r>
            <a:endParaRPr lang="en-US" sz="2800" dirty="0">
              <a:latin typeface="Tw Cen MT Condensed" panose="020B0606020104020203" pitchFamily="34" charset="0"/>
            </a:endParaRP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2887134" y="1931194"/>
            <a:ext cx="270933" cy="342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2709333" y="1759744"/>
            <a:ext cx="270933" cy="342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0493" name="AutoShape 13"/>
          <p:cNvSpPr>
            <a:spLocks noChangeArrowheads="1"/>
          </p:cNvSpPr>
          <p:nvPr/>
        </p:nvSpPr>
        <p:spPr bwMode="auto">
          <a:xfrm flipH="1">
            <a:off x="5519936" y="4071942"/>
            <a:ext cx="1155700" cy="457200"/>
          </a:xfrm>
          <a:prstGeom prst="downArrow">
            <a:avLst>
              <a:gd name="adj1" fmla="val 50000"/>
              <a:gd name="adj2" fmla="val 50051"/>
            </a:avLst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2783632" y="4725144"/>
            <a:ext cx="6613490" cy="51943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2800" dirty="0" err="1">
                <a:latin typeface="Tw Cen MT Condensed" panose="020B0606020104020203" pitchFamily="34" charset="0"/>
              </a:rPr>
              <a:t>Menurut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keadaan</a:t>
            </a:r>
            <a:r>
              <a:rPr lang="en-US" sz="2800" dirty="0">
                <a:latin typeface="Tw Cen MT Condensed" panose="020B0606020104020203" pitchFamily="34" charset="0"/>
              </a:rPr>
              <a:t> yang </a:t>
            </a:r>
            <a:r>
              <a:rPr lang="en-US" sz="2800" dirty="0" err="1">
                <a:latin typeface="Tw Cen MT Condensed" panose="020B0606020104020203" pitchFamily="34" charset="0"/>
              </a:rPr>
              <a:t>sebenarnya</a:t>
            </a:r>
            <a:r>
              <a:rPr lang="en-US" sz="2800" dirty="0">
                <a:latin typeface="Tw Cen MT Condensed" panose="020B0606020104020203" pitchFamily="34" charset="0"/>
              </a:rPr>
              <a:t>.</a:t>
            </a:r>
          </a:p>
        </p:txBody>
      </p:sp>
      <p:sp>
        <p:nvSpPr>
          <p:cNvPr id="20497" name="AutoShape 17"/>
          <p:cNvSpPr>
            <a:spLocks noChangeArrowheads="1"/>
          </p:cNvSpPr>
          <p:nvPr/>
        </p:nvSpPr>
        <p:spPr bwMode="auto">
          <a:xfrm flipH="1">
            <a:off x="4931948" y="2824491"/>
            <a:ext cx="2331675" cy="378236"/>
          </a:xfrm>
          <a:prstGeom prst="downArrow">
            <a:avLst>
              <a:gd name="adj1" fmla="val 50000"/>
              <a:gd name="adj2" fmla="val 50051"/>
            </a:avLst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7" name="AutoShape 12"/>
          <p:cNvSpPr>
            <a:spLocks noChangeArrowheads="1"/>
          </p:cNvSpPr>
          <p:nvPr/>
        </p:nvSpPr>
        <p:spPr bwMode="auto">
          <a:xfrm>
            <a:off x="2777067" y="152400"/>
            <a:ext cx="6612467" cy="990584"/>
          </a:xfrm>
          <a:prstGeom prst="roundRect">
            <a:avLst>
              <a:gd name="adj" fmla="val 12458"/>
            </a:avLst>
          </a:prstGeom>
          <a:noFill/>
          <a:ln w="12700">
            <a:noFill/>
            <a:round/>
          </a:ln>
          <a:effectLst/>
        </p:spPr>
        <p:txBody>
          <a:bodyPr wrap="none" lIns="90488" tIns="44450" rIns="90488" bIns="44450" anchor="ctr"/>
          <a:lstStyle/>
          <a:p>
            <a:pPr lvl="0" algn="ctr" eaLnBrk="0" hangingPunct="0"/>
            <a:r>
              <a:rPr lang="en-US" sz="2400" b="1" dirty="0" err="1">
                <a:latin typeface="+mj-lt"/>
              </a:rPr>
              <a:t>Tempat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Tinggal</a:t>
            </a:r>
            <a:r>
              <a:rPr lang="id-ID" sz="2400" b="1" dirty="0">
                <a:latin typeface="+mj-lt"/>
              </a:rPr>
              <a:t> </a:t>
            </a:r>
            <a:r>
              <a:rPr lang="en-US" sz="2400" b="1" dirty="0">
                <a:latin typeface="+mj-lt"/>
              </a:rPr>
              <a:t>/ </a:t>
            </a:r>
            <a:r>
              <a:rPr lang="en-US" sz="2400" b="1" dirty="0" err="1">
                <a:latin typeface="+mj-lt"/>
              </a:rPr>
              <a:t>Kedudukan</a:t>
            </a:r>
            <a:r>
              <a:rPr lang="en-US" sz="2400" b="1" dirty="0">
                <a:latin typeface="+mj-lt"/>
              </a:rPr>
              <a:t> WP</a:t>
            </a:r>
          </a:p>
          <a:p>
            <a:pPr lvl="0" algn="ctr" eaLnBrk="0" hangingPunct="0"/>
            <a:r>
              <a:rPr lang="en-US" sz="2000" b="1" dirty="0" err="1">
                <a:solidFill>
                  <a:prstClr val="black"/>
                </a:solidFill>
                <a:latin typeface="Tw Cen MT Condensed" panose="020B0606020104020203" pitchFamily="34" charset="0"/>
              </a:rPr>
              <a:t>Pasal</a:t>
            </a:r>
            <a:r>
              <a:rPr lang="en-US" sz="2000" b="1" dirty="0">
                <a:solidFill>
                  <a:prstClr val="black"/>
                </a:solidFill>
                <a:latin typeface="Tw Cen MT Condensed" panose="020B0606020104020203" pitchFamily="34" charset="0"/>
              </a:rPr>
              <a:t> 2 </a:t>
            </a:r>
            <a:r>
              <a:rPr lang="en-US" sz="2000" b="1" dirty="0" err="1">
                <a:solidFill>
                  <a:prstClr val="black"/>
                </a:solidFill>
                <a:latin typeface="Tw Cen MT Condensed" panose="020B0606020104020203" pitchFamily="34" charset="0"/>
              </a:rPr>
              <a:t>Ayat</a:t>
            </a:r>
            <a:r>
              <a:rPr lang="en-US" sz="2000" b="1" dirty="0">
                <a:solidFill>
                  <a:prstClr val="black"/>
                </a:solidFill>
                <a:latin typeface="Tw Cen MT Condensed" panose="020B0606020104020203" pitchFamily="34" charset="0"/>
              </a:rPr>
              <a:t> (6)</a:t>
            </a:r>
          </a:p>
        </p:txBody>
      </p:sp>
      <p:sp>
        <p:nvSpPr>
          <p:cNvPr id="18" name="AutoShape 7"/>
          <p:cNvSpPr>
            <a:spLocks noChangeArrowheads="1"/>
          </p:cNvSpPr>
          <p:nvPr/>
        </p:nvSpPr>
        <p:spPr bwMode="auto">
          <a:xfrm>
            <a:off x="6477000" y="1495156"/>
            <a:ext cx="3257317" cy="1076325"/>
          </a:xfrm>
          <a:prstGeom prst="roundRect">
            <a:avLst>
              <a:gd name="adj" fmla="val 16657"/>
            </a:avLst>
          </a:prstGeom>
          <a:solidFill>
            <a:srgbClr val="FFCCCC"/>
          </a:solidFill>
          <a:ln w="12700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800" dirty="0" err="1">
                <a:latin typeface="Tw Cen MT Condensed" panose="020B0606020104020203" pitchFamily="34" charset="0"/>
              </a:rPr>
              <a:t>Tempat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Kedudukan</a:t>
            </a:r>
            <a:endParaRPr lang="en-US" sz="2800" dirty="0">
              <a:latin typeface="Tw Cen MT Condensed" panose="020B0606020104020203" pitchFamily="34" charset="0"/>
            </a:endParaRPr>
          </a:p>
          <a:p>
            <a:pPr algn="ctr" eaLnBrk="0" hangingPunct="0"/>
            <a:r>
              <a:rPr lang="en-US" sz="2800" dirty="0" err="1">
                <a:latin typeface="Tw Cen MT Condensed" panose="020B0606020104020203" pitchFamily="34" charset="0"/>
              </a:rPr>
              <a:t>Badan</a:t>
            </a:r>
            <a:endParaRPr lang="en-US" sz="2800" dirty="0">
              <a:latin typeface="Tw Cen MT Condensed" panose="020B06060201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7667636" y="2148754"/>
            <a:ext cx="2714644" cy="42234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 eaLnBrk="0" hangingPunct="0"/>
            <a:r>
              <a:rPr lang="en-US" sz="2400" b="1" dirty="0" err="1">
                <a:latin typeface="Tw Cen MT Condensed" panose="020B0606020104020203" pitchFamily="34" charset="0"/>
              </a:rPr>
              <a:t>Warisan</a:t>
            </a:r>
            <a:r>
              <a:rPr lang="en-US" sz="2400" b="1" dirty="0">
                <a:latin typeface="Tw Cen MT Condensed" panose="020B0606020104020203" pitchFamily="34" charset="0"/>
              </a:rPr>
              <a:t> yang </a:t>
            </a:r>
            <a:r>
              <a:rPr lang="en-US" sz="2400" b="1" dirty="0" err="1">
                <a:latin typeface="Tw Cen MT Condensed" panose="020B0606020104020203" pitchFamily="34" charset="0"/>
              </a:rPr>
              <a:t>belum</a:t>
            </a:r>
            <a:r>
              <a:rPr lang="en-US" sz="2400" b="1" dirty="0">
                <a:latin typeface="Tw Cen MT Condensed" panose="020B0606020104020203" pitchFamily="34" charset="0"/>
              </a:rPr>
              <a:t> </a:t>
            </a:r>
            <a:r>
              <a:rPr lang="en-US" sz="2400" b="1" dirty="0" err="1">
                <a:latin typeface="Tw Cen MT Condensed" panose="020B0606020104020203" pitchFamily="34" charset="0"/>
              </a:rPr>
              <a:t>terbagi</a:t>
            </a:r>
            <a:endParaRPr lang="en-US" sz="2400" b="1" i="1" dirty="0">
              <a:latin typeface="Tw Cen MT Condensed" panose="020B0606020104020203" pitchFamily="34" charset="0"/>
            </a:endParaRPr>
          </a:p>
          <a:p>
            <a:pPr algn="ctr" eaLnBrk="0" hangingPunct="0"/>
            <a:endParaRPr lang="id-ID" sz="1400" b="1" dirty="0">
              <a:latin typeface="Tw Cen MT Condensed" panose="020B0606020104020203" pitchFamily="34" charset="0"/>
            </a:endParaRPr>
          </a:p>
          <a:p>
            <a:pPr algn="ctr" eaLnBrk="0" hangingPunct="0"/>
            <a:r>
              <a:rPr lang="en-US" sz="2400" b="1" dirty="0" err="1">
                <a:latin typeface="Tw Cen MT Condensed" panose="020B0606020104020203" pitchFamily="34" charset="0"/>
              </a:rPr>
              <a:t>Mulai</a:t>
            </a:r>
            <a:r>
              <a:rPr lang="en-US" sz="2400" b="1" dirty="0">
                <a:latin typeface="Tw Cen MT Condensed" panose="020B0606020104020203" pitchFamily="34" charset="0"/>
              </a:rPr>
              <a:t>:</a:t>
            </a:r>
          </a:p>
          <a:p>
            <a:pPr eaLnBrk="0" hangingPunct="0"/>
            <a:r>
              <a:rPr lang="en-US" sz="2400" dirty="0" err="1">
                <a:latin typeface="Tw Cen MT Condensed" panose="020B0606020104020203" pitchFamily="34" charset="0"/>
              </a:rPr>
              <a:t>Saat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timbulnya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warisan</a:t>
            </a:r>
            <a:r>
              <a:rPr lang="en-US" sz="2400" dirty="0">
                <a:latin typeface="Tw Cen MT Condensed" panose="020B0606020104020203" pitchFamily="34" charset="0"/>
              </a:rPr>
              <a:t>.</a:t>
            </a:r>
            <a:endParaRPr lang="en-US" sz="2400" b="1" i="1" dirty="0">
              <a:latin typeface="Tw Cen MT Condensed" panose="020B0606020104020203" pitchFamily="34" charset="0"/>
            </a:endParaRPr>
          </a:p>
          <a:p>
            <a:pPr eaLnBrk="0" hangingPunct="0"/>
            <a:endParaRPr lang="en-US" sz="2400" b="1" dirty="0">
              <a:latin typeface="Tw Cen MT Condensed" panose="020B0606020104020203" pitchFamily="34" charset="0"/>
            </a:endParaRPr>
          </a:p>
          <a:p>
            <a:pPr algn="ctr" eaLnBrk="0" hangingPunct="0"/>
            <a:endParaRPr lang="id-ID" sz="2400" b="1" dirty="0">
              <a:latin typeface="Tw Cen MT Condensed" panose="020B0606020104020203" pitchFamily="34" charset="0"/>
            </a:endParaRPr>
          </a:p>
          <a:p>
            <a:pPr algn="ctr" eaLnBrk="0" hangingPunct="0"/>
            <a:r>
              <a:rPr lang="en-US" sz="2400" b="1" dirty="0" err="1">
                <a:latin typeface="Tw Cen MT Condensed" panose="020B0606020104020203" pitchFamily="34" charset="0"/>
              </a:rPr>
              <a:t>Berakhir</a:t>
            </a:r>
            <a:r>
              <a:rPr lang="en-US" sz="2400" b="1" dirty="0">
                <a:latin typeface="Tw Cen MT Condensed" panose="020B0606020104020203" pitchFamily="34" charset="0"/>
              </a:rPr>
              <a:t>: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</a:p>
          <a:p>
            <a:pPr eaLnBrk="0" hangingPunct="0"/>
            <a:r>
              <a:rPr lang="en-US" sz="2400" dirty="0" err="1">
                <a:latin typeface="Tw Cen MT Condensed" panose="020B0606020104020203" pitchFamily="34" charset="0"/>
              </a:rPr>
              <a:t>Saat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warisan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selesai</a:t>
            </a:r>
            <a:r>
              <a:rPr lang="en-US" sz="2400" dirty="0">
                <a:latin typeface="Tw Cen MT Condensed" panose="020B0606020104020203" pitchFamily="34" charset="0"/>
              </a:rPr>
              <a:t>  </a:t>
            </a:r>
            <a:r>
              <a:rPr lang="en-US" sz="2400" dirty="0" err="1">
                <a:latin typeface="Tw Cen MT Condensed" panose="020B0606020104020203" pitchFamily="34" charset="0"/>
              </a:rPr>
              <a:t>dibagikan</a:t>
            </a:r>
            <a:r>
              <a:rPr lang="en-US" sz="2400" dirty="0">
                <a:latin typeface="Tw Cen MT Condensed" panose="020B0606020104020203" pitchFamily="34" charset="0"/>
              </a:rPr>
              <a:t>.</a:t>
            </a:r>
          </a:p>
          <a:p>
            <a:pPr eaLnBrk="0" hangingPunct="0"/>
            <a:endParaRPr lang="en-US" sz="2400" dirty="0">
              <a:latin typeface="Tw Cen MT Condensed" panose="020B0606020104020203" pitchFamily="34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235200" y="6229350"/>
            <a:ext cx="1828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4673600" y="6229350"/>
            <a:ext cx="2844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235200" y="6229350"/>
            <a:ext cx="1828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4673600" y="6229350"/>
            <a:ext cx="2844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881158" y="1401748"/>
            <a:ext cx="8501122" cy="5715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hangingPunct="0"/>
            <a:r>
              <a:rPr lang="en-US" sz="2400" b="1" dirty="0" err="1">
                <a:latin typeface="Tw Cen MT Condensed" panose="020B0606020104020203" pitchFamily="34" charset="0"/>
              </a:rPr>
              <a:t>Subjek</a:t>
            </a:r>
            <a:r>
              <a:rPr lang="en-US" sz="2400" b="1" dirty="0">
                <a:latin typeface="Tw Cen MT Condensed" panose="020B0606020104020203" pitchFamily="34" charset="0"/>
              </a:rPr>
              <a:t> </a:t>
            </a:r>
            <a:r>
              <a:rPr lang="en-US" sz="2400" b="1" dirty="0" err="1">
                <a:latin typeface="Tw Cen MT Condensed" panose="020B0606020104020203" pitchFamily="34" charset="0"/>
              </a:rPr>
              <a:t>Pajak</a:t>
            </a:r>
            <a:r>
              <a:rPr lang="en-US" sz="2400" b="1" dirty="0">
                <a:latin typeface="Tw Cen MT Condensed" panose="020B0606020104020203" pitchFamily="34" charset="0"/>
              </a:rPr>
              <a:t> </a:t>
            </a:r>
            <a:r>
              <a:rPr lang="en-US" sz="2400" b="1" dirty="0" err="1">
                <a:latin typeface="Tw Cen MT Condensed" panose="020B0606020104020203" pitchFamily="34" charset="0"/>
              </a:rPr>
              <a:t>Dalam</a:t>
            </a:r>
            <a:r>
              <a:rPr lang="en-US" sz="2400" b="1" dirty="0">
                <a:latin typeface="Tw Cen MT Condensed" panose="020B0606020104020203" pitchFamily="34" charset="0"/>
              </a:rPr>
              <a:t> </a:t>
            </a:r>
            <a:r>
              <a:rPr lang="en-US" sz="2400" b="1" dirty="0" err="1">
                <a:latin typeface="Tw Cen MT Condensed" panose="020B0606020104020203" pitchFamily="34" charset="0"/>
              </a:rPr>
              <a:t>Negeri</a:t>
            </a:r>
            <a:endParaRPr lang="en-US" sz="2400" b="1" dirty="0">
              <a:latin typeface="Tw Cen MT Condensed" panose="020B0606020104020203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881158" y="2177305"/>
            <a:ext cx="2714644" cy="422349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 eaLnBrk="0" hangingPunct="0"/>
            <a:r>
              <a:rPr lang="en-US" sz="2400" dirty="0">
                <a:latin typeface="Tw Cen MT Condensed" panose="020B0606020104020203" pitchFamily="34" charset="0"/>
              </a:rPr>
              <a:t>  </a:t>
            </a:r>
            <a:r>
              <a:rPr lang="en-US" sz="2400" b="1" dirty="0">
                <a:latin typeface="Tw Cen MT Condensed" panose="020B0606020104020203" pitchFamily="34" charset="0"/>
              </a:rPr>
              <a:t>Orang </a:t>
            </a:r>
            <a:r>
              <a:rPr lang="en-US" sz="2400" b="1" dirty="0" err="1">
                <a:latin typeface="Tw Cen MT Condensed" panose="020B0606020104020203" pitchFamily="34" charset="0"/>
              </a:rPr>
              <a:t>Pribadi</a:t>
            </a:r>
            <a:endParaRPr lang="en-US" sz="2400" b="1" dirty="0">
              <a:latin typeface="Tw Cen MT Condensed" panose="020B0606020104020203" pitchFamily="34" charset="0"/>
            </a:endParaRPr>
          </a:p>
          <a:p>
            <a:pPr algn="ctr" eaLnBrk="0" hangingPunct="0"/>
            <a:endParaRPr lang="en-US" sz="200" b="1" dirty="0">
              <a:latin typeface="Tw Cen MT Condensed" panose="020B0606020104020203" pitchFamily="34" charset="0"/>
            </a:endParaRPr>
          </a:p>
          <a:p>
            <a:pPr algn="ctr" eaLnBrk="0" hangingPunct="0">
              <a:spcBef>
                <a:spcPts val="600"/>
              </a:spcBef>
            </a:pPr>
            <a:r>
              <a:rPr lang="en-US" sz="2400" b="1" dirty="0" err="1">
                <a:latin typeface="Tw Cen MT Condensed" panose="020B0606020104020203" pitchFamily="34" charset="0"/>
              </a:rPr>
              <a:t>Mulai</a:t>
            </a:r>
            <a:r>
              <a:rPr lang="en-US" sz="2400" b="1" dirty="0">
                <a:latin typeface="Tw Cen MT Condensed" panose="020B0606020104020203" pitchFamily="34" charset="0"/>
              </a:rPr>
              <a:t>:</a:t>
            </a:r>
          </a:p>
          <a:p>
            <a:pPr eaLnBrk="0" hangingPunct="0"/>
            <a:r>
              <a:rPr lang="en-US" sz="2400" dirty="0">
                <a:latin typeface="Tw Cen MT Condensed" panose="020B0606020104020203" pitchFamily="34" charset="0"/>
              </a:rPr>
              <a:t>- </a:t>
            </a:r>
            <a:r>
              <a:rPr lang="en-US" sz="2400" dirty="0" err="1">
                <a:latin typeface="Tw Cen MT Condensed" panose="020B0606020104020203" pitchFamily="34" charset="0"/>
              </a:rPr>
              <a:t>Saat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dilahirkan</a:t>
            </a:r>
            <a:r>
              <a:rPr lang="en-US" sz="2400" dirty="0">
                <a:latin typeface="Tw Cen MT Condensed" panose="020B0606020104020203" pitchFamily="34" charset="0"/>
              </a:rPr>
              <a:t>.</a:t>
            </a:r>
          </a:p>
          <a:p>
            <a:pPr eaLnBrk="0" hangingPunct="0">
              <a:buFontTx/>
              <a:buChar char="-"/>
            </a:pP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Saat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berada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atau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</a:p>
          <a:p>
            <a:pPr marL="167005" indent="-167005" eaLnBrk="0" hangingPunct="0"/>
            <a:r>
              <a:rPr lang="en-US" sz="2400" dirty="0">
                <a:latin typeface="Tw Cen MT Condensed" panose="020B0606020104020203" pitchFamily="34" charset="0"/>
              </a:rPr>
              <a:t>   </a:t>
            </a:r>
            <a:r>
              <a:rPr lang="en-US" sz="2400" dirty="0" err="1">
                <a:latin typeface="Tw Cen MT Condensed" panose="020B0606020104020203" pitchFamily="34" charset="0"/>
              </a:rPr>
              <a:t>berniat</a:t>
            </a:r>
            <a:r>
              <a:rPr lang="en-US" sz="2400" dirty="0">
                <a:latin typeface="Tw Cen MT Condensed" panose="020B0606020104020203" pitchFamily="34" charset="0"/>
              </a:rPr>
              <a:t>  </a:t>
            </a:r>
            <a:r>
              <a:rPr lang="en-US" sz="2400" dirty="0" err="1">
                <a:latin typeface="Tw Cen MT Condensed" panose="020B0606020104020203" pitchFamily="34" charset="0"/>
              </a:rPr>
              <a:t>tinggal</a:t>
            </a:r>
            <a:r>
              <a:rPr lang="en-US" sz="2400" dirty="0">
                <a:latin typeface="Tw Cen MT Condensed" panose="020B0606020104020203" pitchFamily="34" charset="0"/>
              </a:rPr>
              <a:t>  di Indonesia.</a:t>
            </a:r>
          </a:p>
          <a:p>
            <a:pPr marL="167005" indent="-167005" eaLnBrk="0" hangingPunct="0"/>
            <a:endParaRPr lang="en-US" sz="100" dirty="0">
              <a:latin typeface="Tw Cen MT Condensed" panose="020B0606020104020203" pitchFamily="34" charset="0"/>
            </a:endParaRPr>
          </a:p>
          <a:p>
            <a:pPr algn="ctr" eaLnBrk="0" hangingPunct="0">
              <a:spcBef>
                <a:spcPts val="600"/>
              </a:spcBef>
            </a:pPr>
            <a:r>
              <a:rPr lang="en-US" sz="2400" b="1" dirty="0" err="1">
                <a:latin typeface="Tw Cen MT Condensed" panose="020B0606020104020203" pitchFamily="34" charset="0"/>
              </a:rPr>
              <a:t>Berakhir</a:t>
            </a:r>
            <a:r>
              <a:rPr lang="en-US" sz="2400" b="1" dirty="0">
                <a:latin typeface="Tw Cen MT Condensed" panose="020B0606020104020203" pitchFamily="34" charset="0"/>
              </a:rPr>
              <a:t>:</a:t>
            </a:r>
          </a:p>
          <a:p>
            <a:pPr algn="just" eaLnBrk="0" hangingPunct="0"/>
            <a:r>
              <a:rPr lang="en-US" sz="2400" dirty="0">
                <a:latin typeface="Tw Cen MT Condensed" panose="020B0606020104020203" pitchFamily="34" charset="0"/>
              </a:rPr>
              <a:t>- </a:t>
            </a:r>
            <a:r>
              <a:rPr lang="en-US" sz="2400" dirty="0" err="1">
                <a:latin typeface="Tw Cen MT Condensed" panose="020B0606020104020203" pitchFamily="34" charset="0"/>
              </a:rPr>
              <a:t>Saat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meninggal</a:t>
            </a:r>
            <a:r>
              <a:rPr lang="en-US" sz="2400" dirty="0">
                <a:latin typeface="Tw Cen MT Condensed" panose="020B0606020104020203" pitchFamily="34" charset="0"/>
              </a:rPr>
              <a:t>.</a:t>
            </a:r>
          </a:p>
          <a:p>
            <a:pPr eaLnBrk="0" hangingPunct="0">
              <a:buFontTx/>
              <a:buChar char="-"/>
            </a:pP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Meninggalkan</a:t>
            </a:r>
            <a:r>
              <a:rPr lang="en-US" sz="2400" dirty="0">
                <a:latin typeface="Tw Cen MT Condensed" panose="020B0606020104020203" pitchFamily="34" charset="0"/>
              </a:rPr>
              <a:t> Indonesia </a:t>
            </a:r>
          </a:p>
          <a:p>
            <a:pPr eaLnBrk="0" hangingPunct="0"/>
            <a:r>
              <a:rPr lang="en-US" sz="2400" dirty="0">
                <a:latin typeface="Tw Cen MT Condensed" panose="020B0606020104020203" pitchFamily="34" charset="0"/>
              </a:rPr>
              <a:t>  </a:t>
            </a:r>
            <a:r>
              <a:rPr lang="en-US" sz="2400" dirty="0" err="1">
                <a:latin typeface="Tw Cen MT Condensed" panose="020B0606020104020203" pitchFamily="34" charset="0"/>
              </a:rPr>
              <a:t>untuk</a:t>
            </a:r>
            <a:r>
              <a:rPr lang="en-US" sz="2400" dirty="0">
                <a:latin typeface="Tw Cen MT Condensed" panose="020B0606020104020203" pitchFamily="34" charset="0"/>
              </a:rPr>
              <a:t>  </a:t>
            </a:r>
            <a:r>
              <a:rPr lang="en-US" sz="2400" dirty="0" err="1">
                <a:latin typeface="Tw Cen MT Condensed" panose="020B0606020104020203" pitchFamily="34" charset="0"/>
              </a:rPr>
              <a:t>selamanya</a:t>
            </a:r>
            <a:r>
              <a:rPr lang="en-US" sz="2400" dirty="0">
                <a:latin typeface="Tw Cen MT Condensed" panose="020B0606020104020203" pitchFamily="34" charset="0"/>
              </a:rPr>
              <a:t>. </a:t>
            </a:r>
            <a:endParaRPr lang="en-US" sz="2400" b="1" dirty="0">
              <a:latin typeface="Tw Cen MT Condensed" panose="020B0606020104020203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766853" y="2177306"/>
            <a:ext cx="2714644" cy="42234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 eaLnBrk="0" hangingPunct="0"/>
            <a:r>
              <a:rPr lang="en-US" sz="2400" b="1" dirty="0" err="1">
                <a:latin typeface="Tw Cen MT Condensed" panose="020B0606020104020203" pitchFamily="34" charset="0"/>
              </a:rPr>
              <a:t>Badan</a:t>
            </a:r>
            <a:endParaRPr lang="en-US" sz="2400" b="1" dirty="0">
              <a:latin typeface="Tw Cen MT Condensed" panose="020B0606020104020203" pitchFamily="34" charset="0"/>
            </a:endParaRPr>
          </a:p>
          <a:p>
            <a:pPr algn="ctr" eaLnBrk="0" hangingPunct="0"/>
            <a:endParaRPr lang="id-ID" sz="1400" b="1" dirty="0">
              <a:latin typeface="Tw Cen MT Condensed" panose="020B0606020104020203" pitchFamily="34" charset="0"/>
            </a:endParaRPr>
          </a:p>
          <a:p>
            <a:pPr algn="ctr" eaLnBrk="0" hangingPunct="0"/>
            <a:endParaRPr lang="en-US" sz="1000" b="1" dirty="0">
              <a:latin typeface="Tw Cen MT Condensed" panose="020B0606020104020203" pitchFamily="34" charset="0"/>
            </a:endParaRPr>
          </a:p>
          <a:p>
            <a:pPr algn="ctr" eaLnBrk="0" hangingPunct="0">
              <a:spcBef>
                <a:spcPts val="600"/>
              </a:spcBef>
            </a:pPr>
            <a:r>
              <a:rPr lang="en-US" sz="2400" b="1" dirty="0" err="1">
                <a:latin typeface="Tw Cen MT Condensed" panose="020B0606020104020203" pitchFamily="34" charset="0"/>
              </a:rPr>
              <a:t>Mulai</a:t>
            </a:r>
            <a:r>
              <a:rPr lang="en-US" sz="2400" b="1" dirty="0">
                <a:latin typeface="Tw Cen MT Condensed" panose="020B0606020104020203" pitchFamily="34" charset="0"/>
              </a:rPr>
              <a:t>:</a:t>
            </a:r>
          </a:p>
          <a:p>
            <a:pPr eaLnBrk="0" hangingPunct="0"/>
            <a:r>
              <a:rPr lang="en-US" sz="2400" dirty="0" err="1">
                <a:latin typeface="Tw Cen MT Condensed" panose="020B0606020104020203" pitchFamily="34" charset="0"/>
              </a:rPr>
              <a:t>Saat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didirikan</a:t>
            </a:r>
            <a:r>
              <a:rPr lang="en-US" sz="2400" dirty="0">
                <a:latin typeface="Tw Cen MT Condensed" panose="020B0606020104020203" pitchFamily="34" charset="0"/>
              </a:rPr>
              <a:t>/ </a:t>
            </a:r>
            <a:r>
              <a:rPr lang="en-US" sz="2400" dirty="0" err="1">
                <a:latin typeface="Tw Cen MT Condensed" panose="020B0606020104020203" pitchFamily="34" charset="0"/>
              </a:rPr>
              <a:t>berkedudukan</a:t>
            </a:r>
            <a:r>
              <a:rPr lang="en-US" sz="2400" dirty="0">
                <a:latin typeface="Tw Cen MT Condensed" panose="020B0606020104020203" pitchFamily="34" charset="0"/>
              </a:rPr>
              <a:t>  di Indonesia.</a:t>
            </a:r>
            <a:endParaRPr lang="en-US" sz="2400" b="1" dirty="0">
              <a:latin typeface="Tw Cen MT Condensed" panose="020B0606020104020203" pitchFamily="34" charset="0"/>
            </a:endParaRPr>
          </a:p>
          <a:p>
            <a:pPr algn="ctr" eaLnBrk="0" hangingPunct="0">
              <a:spcBef>
                <a:spcPts val="600"/>
              </a:spcBef>
            </a:pPr>
            <a:r>
              <a:rPr lang="en-US" sz="2400" b="1" dirty="0" err="1">
                <a:latin typeface="Tw Cen MT Condensed" panose="020B0606020104020203" pitchFamily="34" charset="0"/>
              </a:rPr>
              <a:t>Berakhir</a:t>
            </a:r>
            <a:r>
              <a:rPr lang="en-US" sz="2400" b="1" dirty="0">
                <a:latin typeface="Tw Cen MT Condensed" panose="020B0606020104020203" pitchFamily="34" charset="0"/>
              </a:rPr>
              <a:t>:</a:t>
            </a:r>
            <a:endParaRPr lang="en-US" sz="2400" dirty="0">
              <a:latin typeface="Tw Cen MT Condensed" panose="020B0606020104020203" pitchFamily="34" charset="0"/>
            </a:endParaRPr>
          </a:p>
          <a:p>
            <a:pPr eaLnBrk="0" hangingPunct="0"/>
            <a:r>
              <a:rPr lang="en-US" sz="2400" dirty="0" err="1">
                <a:latin typeface="Tw Cen MT Condensed" panose="020B0606020104020203" pitchFamily="34" charset="0"/>
              </a:rPr>
              <a:t>Saat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dibubarkan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atau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tidak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lagi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berkedudukan</a:t>
            </a:r>
            <a:r>
              <a:rPr lang="en-US" sz="2400" dirty="0">
                <a:latin typeface="Tw Cen MT Condensed" panose="020B0606020104020203" pitchFamily="34" charset="0"/>
              </a:rPr>
              <a:t> di Indonesia.</a:t>
            </a:r>
            <a:endParaRPr lang="en-US" sz="2400" b="1" dirty="0">
              <a:latin typeface="Tw Cen MT Condensed" panose="020B0606020104020203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1881158" y="2103710"/>
            <a:ext cx="2714644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810116" y="2103710"/>
            <a:ext cx="2714644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667636" y="2103710"/>
            <a:ext cx="2714644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utoShape 12"/>
          <p:cNvSpPr>
            <a:spLocks noChangeArrowheads="1"/>
          </p:cNvSpPr>
          <p:nvPr/>
        </p:nvSpPr>
        <p:spPr bwMode="auto">
          <a:xfrm>
            <a:off x="2809852" y="152400"/>
            <a:ext cx="6612467" cy="990584"/>
          </a:xfrm>
          <a:prstGeom prst="roundRect">
            <a:avLst>
              <a:gd name="adj" fmla="val 12458"/>
            </a:avLst>
          </a:prstGeom>
          <a:noFill/>
          <a:ln w="12700">
            <a:noFill/>
            <a:round/>
          </a:ln>
          <a:effectLst/>
        </p:spPr>
        <p:txBody>
          <a:bodyPr wrap="none" lIns="90488" tIns="44450" rIns="90488" bIns="44450" anchor="ctr"/>
          <a:lstStyle/>
          <a:p>
            <a:pPr lvl="0" algn="ctr" eaLnBrk="0" hangingPunct="0"/>
            <a:r>
              <a:rPr lang="en-US" sz="2400" b="1" dirty="0" err="1">
                <a:latin typeface="+mj-lt"/>
              </a:rPr>
              <a:t>Saat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Mulai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dan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Akhir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Kewajiban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Subjektif</a:t>
            </a:r>
            <a:r>
              <a:rPr lang="en-US" sz="2400" b="1" dirty="0">
                <a:latin typeface="+mj-lt"/>
              </a:rPr>
              <a:t> (1)</a:t>
            </a:r>
          </a:p>
          <a:p>
            <a:pPr lvl="0" algn="ctr" eaLnBrk="0" hangingPunct="0"/>
            <a:r>
              <a:rPr lang="en-US" b="1" dirty="0" err="1">
                <a:solidFill>
                  <a:prstClr val="black"/>
                </a:solidFill>
                <a:latin typeface="Tw Cen MT Condensed" panose="020B0606020104020203" pitchFamily="34" charset="0"/>
              </a:rPr>
              <a:t>Pasal</a:t>
            </a:r>
            <a:r>
              <a:rPr lang="en-US" b="1" dirty="0">
                <a:solidFill>
                  <a:prstClr val="black"/>
                </a:solidFill>
                <a:latin typeface="Tw Cen MT Condensed" panose="020B0606020104020203" pitchFamily="34" charset="0"/>
              </a:rPr>
              <a:t> 2A </a:t>
            </a:r>
            <a:r>
              <a:rPr lang="en-US" b="1" dirty="0" err="1">
                <a:solidFill>
                  <a:prstClr val="black"/>
                </a:solidFill>
                <a:latin typeface="Tw Cen MT Condensed" panose="020B0606020104020203" pitchFamily="34" charset="0"/>
              </a:rPr>
              <a:t>Ayat</a:t>
            </a:r>
            <a:r>
              <a:rPr lang="en-US" b="1" dirty="0">
                <a:solidFill>
                  <a:prstClr val="black"/>
                </a:solidFill>
                <a:latin typeface="Tw Cen MT Condensed" panose="020B0606020104020203" pitchFamily="34" charset="0"/>
              </a:rPr>
              <a:t> (1), (2), (3), (4), </a:t>
            </a:r>
            <a:r>
              <a:rPr lang="en-US" b="1" dirty="0" err="1">
                <a:solidFill>
                  <a:prstClr val="black"/>
                </a:solidFill>
                <a:latin typeface="Tw Cen MT Condensed" panose="020B0606020104020203" pitchFamily="34" charset="0"/>
              </a:rPr>
              <a:t>dan</a:t>
            </a:r>
            <a:r>
              <a:rPr lang="en-US" b="1" dirty="0">
                <a:solidFill>
                  <a:prstClr val="black"/>
                </a:solidFill>
                <a:latin typeface="Tw Cen MT Condensed" panose="020B0606020104020203" pitchFamily="34" charset="0"/>
              </a:rPr>
              <a:t> (5)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235200" y="6229350"/>
            <a:ext cx="1828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4673600" y="6229350"/>
            <a:ext cx="2844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235200" y="6229350"/>
            <a:ext cx="1828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4673600" y="6229350"/>
            <a:ext cx="2844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775106" y="1371691"/>
            <a:ext cx="8607174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hangingPunct="0"/>
            <a:r>
              <a:rPr lang="en-US" sz="2400" b="1" dirty="0" err="1">
                <a:latin typeface="Tw Cen MT Condensed" panose="020B0606020104020203" pitchFamily="34" charset="0"/>
              </a:rPr>
              <a:t>Subjek</a:t>
            </a:r>
            <a:r>
              <a:rPr lang="en-US" sz="2400" b="1" dirty="0">
                <a:latin typeface="Tw Cen MT Condensed" panose="020B0606020104020203" pitchFamily="34" charset="0"/>
              </a:rPr>
              <a:t> </a:t>
            </a:r>
            <a:r>
              <a:rPr lang="en-US" sz="2400" b="1" dirty="0" err="1">
                <a:latin typeface="Tw Cen MT Condensed" panose="020B0606020104020203" pitchFamily="34" charset="0"/>
              </a:rPr>
              <a:t>Pajak</a:t>
            </a:r>
            <a:r>
              <a:rPr lang="en-US" sz="2400" b="1" dirty="0">
                <a:latin typeface="Tw Cen MT Condensed" panose="020B0606020104020203" pitchFamily="34" charset="0"/>
              </a:rPr>
              <a:t> </a:t>
            </a:r>
            <a:r>
              <a:rPr lang="en-US" sz="2400" b="1" dirty="0" err="1">
                <a:latin typeface="Tw Cen MT Condensed" panose="020B0606020104020203" pitchFamily="34" charset="0"/>
              </a:rPr>
              <a:t>Luar</a:t>
            </a:r>
            <a:r>
              <a:rPr lang="en-US" sz="2400" b="1" dirty="0">
                <a:latin typeface="Tw Cen MT Condensed" panose="020B0606020104020203" pitchFamily="34" charset="0"/>
              </a:rPr>
              <a:t> </a:t>
            </a:r>
            <a:r>
              <a:rPr lang="en-US" sz="2400" b="1" dirty="0" err="1">
                <a:latin typeface="Tw Cen MT Condensed" panose="020B0606020104020203" pitchFamily="34" charset="0"/>
              </a:rPr>
              <a:t>Negeri</a:t>
            </a:r>
            <a:endParaRPr lang="en-US" sz="2400" b="1" dirty="0">
              <a:latin typeface="Tw Cen MT Condensed" panose="020B0606020104020203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775106" y="2187764"/>
            <a:ext cx="4214272" cy="35454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hangingPunct="0"/>
            <a:r>
              <a:rPr lang="en-US" sz="2400" dirty="0">
                <a:latin typeface="Tw Cen MT Condensed" panose="020B0606020104020203" pitchFamily="34" charset="0"/>
              </a:rPr>
              <a:t>  </a:t>
            </a:r>
            <a:r>
              <a:rPr lang="en-US" sz="2400" b="1" dirty="0">
                <a:latin typeface="Tw Cen MT Condensed" panose="020B0606020104020203" pitchFamily="34" charset="0"/>
              </a:rPr>
              <a:t>Orang </a:t>
            </a:r>
            <a:r>
              <a:rPr lang="en-US" sz="2400" b="1" dirty="0" err="1">
                <a:latin typeface="Tw Cen MT Condensed" panose="020B0606020104020203" pitchFamily="34" charset="0"/>
              </a:rPr>
              <a:t>Pribadi</a:t>
            </a:r>
            <a:endParaRPr lang="en-US" sz="2400" b="1" dirty="0">
              <a:latin typeface="Tw Cen MT Condensed" panose="020B0606020104020203" pitchFamily="34" charset="0"/>
            </a:endParaRPr>
          </a:p>
          <a:p>
            <a:pPr algn="ctr" eaLnBrk="0" hangingPunct="0"/>
            <a:endParaRPr lang="en-US" sz="2400" b="1" dirty="0">
              <a:latin typeface="Tw Cen MT Condensed" panose="020B0606020104020203" pitchFamily="34" charset="0"/>
            </a:endParaRPr>
          </a:p>
          <a:p>
            <a:pPr algn="ctr" eaLnBrk="0" hangingPunct="0">
              <a:spcBef>
                <a:spcPts val="600"/>
              </a:spcBef>
            </a:pPr>
            <a:r>
              <a:rPr lang="en-US" sz="2400" b="1" dirty="0" err="1">
                <a:latin typeface="Tw Cen MT Condensed" panose="020B0606020104020203" pitchFamily="34" charset="0"/>
              </a:rPr>
              <a:t>Mulai</a:t>
            </a:r>
            <a:r>
              <a:rPr lang="en-US" sz="2400" b="1" dirty="0">
                <a:latin typeface="Tw Cen MT Condensed" panose="020B0606020104020203" pitchFamily="34" charset="0"/>
              </a:rPr>
              <a:t>:</a:t>
            </a:r>
          </a:p>
          <a:p>
            <a:pPr eaLnBrk="0" hangingPunct="0"/>
            <a:r>
              <a:rPr lang="en-US" sz="2400" dirty="0" err="1">
                <a:latin typeface="Tw Cen MT Condensed" panose="020B0606020104020203" pitchFamily="34" charset="0"/>
              </a:rPr>
              <a:t>Saat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menerima</a:t>
            </a:r>
            <a:r>
              <a:rPr lang="en-US" sz="2400" dirty="0">
                <a:latin typeface="Tw Cen MT Condensed" panose="020B0606020104020203" pitchFamily="34" charset="0"/>
              </a:rPr>
              <a:t>/</a:t>
            </a:r>
            <a:r>
              <a:rPr lang="en-US" sz="2400" dirty="0" err="1">
                <a:latin typeface="Tw Cen MT Condensed" panose="020B0606020104020203" pitchFamily="34" charset="0"/>
              </a:rPr>
              <a:t>memperoleh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penghasilan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dari</a:t>
            </a:r>
            <a:r>
              <a:rPr lang="en-US" sz="2400" dirty="0">
                <a:latin typeface="Tw Cen MT Condensed" panose="020B0606020104020203" pitchFamily="34" charset="0"/>
              </a:rPr>
              <a:t> Indonesia.</a:t>
            </a:r>
          </a:p>
          <a:p>
            <a:pPr eaLnBrk="0" hangingPunct="0"/>
            <a:endParaRPr lang="en-US" sz="2400" dirty="0">
              <a:latin typeface="Tw Cen MT Condensed" panose="020B0606020104020203" pitchFamily="34" charset="0"/>
            </a:endParaRPr>
          </a:p>
          <a:p>
            <a:pPr algn="ctr" eaLnBrk="0" hangingPunct="0">
              <a:spcBef>
                <a:spcPts val="600"/>
              </a:spcBef>
            </a:pPr>
            <a:r>
              <a:rPr lang="en-US" sz="2400" b="1" dirty="0" err="1">
                <a:latin typeface="Tw Cen MT Condensed" panose="020B0606020104020203" pitchFamily="34" charset="0"/>
              </a:rPr>
              <a:t>Berakhir</a:t>
            </a:r>
            <a:r>
              <a:rPr lang="en-US" sz="2400" b="1" dirty="0">
                <a:latin typeface="Tw Cen MT Condensed" panose="020B0606020104020203" pitchFamily="34" charset="0"/>
              </a:rPr>
              <a:t>:</a:t>
            </a:r>
          </a:p>
          <a:p>
            <a:pPr eaLnBrk="0" hangingPunct="0"/>
            <a:r>
              <a:rPr lang="en-US" sz="2400" dirty="0" err="1">
                <a:latin typeface="Tw Cen MT Condensed" panose="020B0606020104020203" pitchFamily="34" charset="0"/>
              </a:rPr>
              <a:t>Saat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tidak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lagi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menerima</a:t>
            </a:r>
            <a:r>
              <a:rPr lang="en-US" sz="2400" dirty="0">
                <a:latin typeface="Tw Cen MT Condensed" panose="020B0606020104020203" pitchFamily="34" charset="0"/>
              </a:rPr>
              <a:t>/ </a:t>
            </a:r>
            <a:r>
              <a:rPr lang="en-US" sz="2400" dirty="0" err="1">
                <a:latin typeface="Tw Cen MT Condensed" panose="020B0606020104020203" pitchFamily="34" charset="0"/>
              </a:rPr>
              <a:t>memperoleh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penghasilan</a:t>
            </a:r>
            <a:r>
              <a:rPr lang="en-US" sz="2400" dirty="0">
                <a:latin typeface="Tw Cen MT Condensed" panose="020B0606020104020203" pitchFamily="34" charset="0"/>
              </a:rPr>
              <a:t>  </a:t>
            </a:r>
            <a:r>
              <a:rPr lang="en-US" sz="2400" dirty="0" err="1">
                <a:latin typeface="Tw Cen MT Condensed" panose="020B0606020104020203" pitchFamily="34" charset="0"/>
              </a:rPr>
              <a:t>dari</a:t>
            </a:r>
            <a:r>
              <a:rPr lang="en-US" sz="2400" dirty="0">
                <a:latin typeface="Tw Cen MT Condensed" panose="020B0606020104020203" pitchFamily="34" charset="0"/>
              </a:rPr>
              <a:t> Indonesia.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202516" y="2181022"/>
            <a:ext cx="4179764" cy="35454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hangingPunct="0"/>
            <a:r>
              <a:rPr lang="en-US" sz="2400" dirty="0">
                <a:latin typeface="Tw Cen MT Condensed" panose="020B0606020104020203" pitchFamily="34" charset="0"/>
              </a:rPr>
              <a:t>  </a:t>
            </a:r>
            <a:r>
              <a:rPr lang="en-US" sz="2400" b="1" dirty="0" err="1">
                <a:latin typeface="Tw Cen MT Condensed" panose="020B0606020104020203" pitchFamily="34" charset="0"/>
              </a:rPr>
              <a:t>Badan</a:t>
            </a:r>
            <a:endParaRPr lang="en-US" sz="2400" b="1" dirty="0">
              <a:latin typeface="Tw Cen MT Condensed" panose="020B0606020104020203" pitchFamily="34" charset="0"/>
            </a:endParaRPr>
          </a:p>
          <a:p>
            <a:pPr eaLnBrk="0" hangingPunct="0">
              <a:spcBef>
                <a:spcPts val="600"/>
              </a:spcBef>
            </a:pPr>
            <a:endParaRPr lang="en-US" sz="2400" b="1" dirty="0">
              <a:latin typeface="Tw Cen MT Condensed" panose="020B0606020104020203" pitchFamily="34" charset="0"/>
            </a:endParaRPr>
          </a:p>
          <a:p>
            <a:pPr algn="ctr" eaLnBrk="0" hangingPunct="0">
              <a:spcBef>
                <a:spcPts val="600"/>
              </a:spcBef>
            </a:pPr>
            <a:r>
              <a:rPr lang="en-US" sz="2400" b="1" dirty="0" err="1">
                <a:latin typeface="Tw Cen MT Condensed" panose="020B0606020104020203" pitchFamily="34" charset="0"/>
              </a:rPr>
              <a:t>Mulai</a:t>
            </a:r>
            <a:r>
              <a:rPr lang="en-US" sz="2400" b="1" dirty="0">
                <a:latin typeface="Tw Cen MT Condensed" panose="020B0606020104020203" pitchFamily="34" charset="0"/>
              </a:rPr>
              <a:t>:</a:t>
            </a:r>
          </a:p>
          <a:p>
            <a:pPr eaLnBrk="0" hangingPunct="0"/>
            <a:r>
              <a:rPr lang="en-US" sz="2400" dirty="0" err="1">
                <a:latin typeface="Tw Cen MT Condensed" panose="020B0606020104020203" pitchFamily="34" charset="0"/>
              </a:rPr>
              <a:t>Saat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melakukan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usaha</a:t>
            </a:r>
            <a:r>
              <a:rPr lang="en-US" sz="2400" dirty="0">
                <a:latin typeface="Tw Cen MT Condensed" panose="020B0606020104020203" pitchFamily="34" charset="0"/>
              </a:rPr>
              <a:t>/ </a:t>
            </a:r>
            <a:r>
              <a:rPr lang="en-US" sz="2400" dirty="0" err="1">
                <a:latin typeface="Tw Cen MT Condensed" panose="020B0606020104020203" pitchFamily="34" charset="0"/>
              </a:rPr>
              <a:t>kegiatan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melalui</a:t>
            </a:r>
            <a:r>
              <a:rPr lang="en-US" sz="2400" dirty="0">
                <a:latin typeface="Tw Cen MT Condensed" panose="020B0606020104020203" pitchFamily="34" charset="0"/>
              </a:rPr>
              <a:t> BUT di Indonesia.</a:t>
            </a:r>
          </a:p>
          <a:p>
            <a:pPr eaLnBrk="0" hangingPunct="0">
              <a:spcBef>
                <a:spcPts val="600"/>
              </a:spcBef>
            </a:pPr>
            <a:endParaRPr lang="en-US" sz="2400" b="1" dirty="0">
              <a:latin typeface="Tw Cen MT Condensed" panose="020B0606020104020203" pitchFamily="34" charset="0"/>
            </a:endParaRPr>
          </a:p>
          <a:p>
            <a:pPr algn="ctr" eaLnBrk="0" hangingPunct="0">
              <a:spcBef>
                <a:spcPts val="600"/>
              </a:spcBef>
            </a:pPr>
            <a:r>
              <a:rPr lang="en-US" sz="2400" b="1" dirty="0" err="1">
                <a:latin typeface="Tw Cen MT Condensed" panose="020B0606020104020203" pitchFamily="34" charset="0"/>
              </a:rPr>
              <a:t>Berakhir</a:t>
            </a:r>
            <a:r>
              <a:rPr lang="en-US" sz="2400" b="1" dirty="0">
                <a:latin typeface="Tw Cen MT Condensed" panose="020B0606020104020203" pitchFamily="34" charset="0"/>
              </a:rPr>
              <a:t>:</a:t>
            </a:r>
            <a:endParaRPr lang="en-US" sz="2400" dirty="0">
              <a:latin typeface="Tw Cen MT Condensed" panose="020B0606020104020203" pitchFamily="34" charset="0"/>
            </a:endParaRPr>
          </a:p>
          <a:p>
            <a:pPr eaLnBrk="0" hangingPunct="0"/>
            <a:r>
              <a:rPr lang="en-US" sz="2400" dirty="0" err="1">
                <a:latin typeface="Tw Cen MT Condensed" panose="020B0606020104020203" pitchFamily="34" charset="0"/>
              </a:rPr>
              <a:t>Saat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tidak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lagi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menjalankan</a:t>
            </a:r>
            <a:r>
              <a:rPr lang="en-US" sz="2400" dirty="0">
                <a:latin typeface="Tw Cen MT Condensed" panose="020B0606020104020203" pitchFamily="34" charset="0"/>
              </a:rPr>
              <a:t>  </a:t>
            </a:r>
            <a:r>
              <a:rPr lang="en-US" sz="2400" dirty="0" err="1">
                <a:latin typeface="Tw Cen MT Condensed" panose="020B0606020104020203" pitchFamily="34" charset="0"/>
              </a:rPr>
              <a:t>usaha</a:t>
            </a:r>
            <a:r>
              <a:rPr lang="en-US" sz="2400" dirty="0">
                <a:latin typeface="Tw Cen MT Condensed" panose="020B0606020104020203" pitchFamily="34" charset="0"/>
              </a:rPr>
              <a:t> </a:t>
            </a:r>
            <a:r>
              <a:rPr lang="en-US" sz="2400" dirty="0" err="1">
                <a:latin typeface="Tw Cen MT Condensed" panose="020B0606020104020203" pitchFamily="34" charset="0"/>
              </a:rPr>
              <a:t>melalui</a:t>
            </a:r>
            <a:r>
              <a:rPr lang="en-US" sz="2400" dirty="0">
                <a:latin typeface="Tw Cen MT Condensed" panose="020B0606020104020203" pitchFamily="34" charset="0"/>
              </a:rPr>
              <a:t> BUT di Indonesia.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1881158" y="2059260"/>
            <a:ext cx="4070826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168008" y="2060848"/>
            <a:ext cx="421427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utoShape 12"/>
          <p:cNvSpPr>
            <a:spLocks noChangeArrowheads="1"/>
          </p:cNvSpPr>
          <p:nvPr/>
        </p:nvSpPr>
        <p:spPr bwMode="auto">
          <a:xfrm>
            <a:off x="2777067" y="152416"/>
            <a:ext cx="6612467" cy="914384"/>
          </a:xfrm>
          <a:prstGeom prst="roundRect">
            <a:avLst>
              <a:gd name="adj" fmla="val 12458"/>
            </a:avLst>
          </a:prstGeom>
          <a:noFill/>
          <a:ln w="12700">
            <a:noFill/>
            <a:round/>
          </a:ln>
          <a:effectLst/>
        </p:spPr>
        <p:txBody>
          <a:bodyPr wrap="none" lIns="90488" tIns="44450" rIns="90488" bIns="44450" anchor="ctr"/>
          <a:lstStyle/>
          <a:p>
            <a:pPr lvl="0" algn="ctr" eaLnBrk="0" hangingPunct="0"/>
            <a:r>
              <a:rPr lang="en-US" sz="2800" b="1" dirty="0" err="1">
                <a:latin typeface="+mj-lt"/>
              </a:rPr>
              <a:t>Saat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Mulai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dan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Akhir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Kewajiban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Subjektif</a:t>
            </a:r>
            <a:r>
              <a:rPr lang="en-US" sz="2800" b="1" dirty="0">
                <a:latin typeface="+mj-lt"/>
              </a:rPr>
              <a:t> (2)</a:t>
            </a:r>
            <a:endParaRPr lang="en-US" sz="2000" b="1" dirty="0">
              <a:latin typeface="+mj-lt"/>
            </a:endParaRPr>
          </a:p>
          <a:p>
            <a:pPr lvl="0" algn="ctr" eaLnBrk="0" hangingPunct="0"/>
            <a:r>
              <a:rPr lang="en-US" sz="1400" b="1" dirty="0" err="1">
                <a:latin typeface="Tw Cen MT Condensed" panose="020B0606020104020203" pitchFamily="34" charset="0"/>
              </a:rPr>
              <a:t>Pasal</a:t>
            </a:r>
            <a:r>
              <a:rPr lang="en-US" sz="1400" b="1" dirty="0">
                <a:latin typeface="Tw Cen MT Condensed" panose="020B0606020104020203" pitchFamily="34" charset="0"/>
              </a:rPr>
              <a:t> 2A </a:t>
            </a:r>
            <a:r>
              <a:rPr lang="en-US" sz="1400" b="1" dirty="0" err="1">
                <a:latin typeface="Tw Cen MT Condensed" panose="020B0606020104020203" pitchFamily="34" charset="0"/>
              </a:rPr>
              <a:t>Ayat</a:t>
            </a:r>
            <a:r>
              <a:rPr lang="en-US" sz="1400" b="1" dirty="0">
                <a:latin typeface="Tw Cen MT Condensed" panose="020B0606020104020203" pitchFamily="34" charset="0"/>
              </a:rPr>
              <a:t> (1), (2), (3), (4), </a:t>
            </a:r>
            <a:r>
              <a:rPr lang="en-US" sz="1400" b="1" dirty="0" err="1">
                <a:latin typeface="Tw Cen MT Condensed" panose="020B0606020104020203" pitchFamily="34" charset="0"/>
              </a:rPr>
              <a:t>dan</a:t>
            </a:r>
            <a:r>
              <a:rPr lang="en-US" sz="1400" b="1" dirty="0">
                <a:latin typeface="Tw Cen MT Condensed" panose="020B0606020104020203" pitchFamily="34" charset="0"/>
              </a:rPr>
              <a:t> (5)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2235200" y="6229350"/>
            <a:ext cx="1828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4673600" y="6229350"/>
            <a:ext cx="2844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2235200" y="6229350"/>
            <a:ext cx="1828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3530452" y="1778406"/>
            <a:ext cx="5085828" cy="9505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2800" dirty="0" err="1">
                <a:latin typeface="Tw Cen MT Condensed" panose="020B0606020104020203" pitchFamily="34" charset="0"/>
              </a:rPr>
              <a:t>Kewajiban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pajak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subjektif</a:t>
            </a:r>
            <a:r>
              <a:rPr lang="en-US" sz="2800" dirty="0">
                <a:latin typeface="Tw Cen MT Condensed" panose="020B0606020104020203" pitchFamily="34" charset="0"/>
              </a:rPr>
              <a:t> orang </a:t>
            </a:r>
            <a:r>
              <a:rPr lang="en-US" sz="2800" dirty="0" err="1">
                <a:latin typeface="Tw Cen MT Condensed" panose="020B0606020104020203" pitchFamily="34" charset="0"/>
              </a:rPr>
              <a:t>pribadi</a:t>
            </a:r>
            <a:r>
              <a:rPr lang="en-US" sz="2800" dirty="0">
                <a:latin typeface="Tw Cen MT Condensed" panose="020B0606020104020203" pitchFamily="34" charset="0"/>
              </a:rPr>
              <a:t> yang </a:t>
            </a:r>
          </a:p>
          <a:p>
            <a:pPr algn="ctr" eaLnBrk="0" hangingPunct="0"/>
            <a:r>
              <a:rPr lang="en-US" sz="2800" dirty="0" err="1">
                <a:latin typeface="Tw Cen MT Condensed" panose="020B0606020104020203" pitchFamily="34" charset="0"/>
              </a:rPr>
              <a:t>berada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atau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bertempat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tinggal</a:t>
            </a:r>
            <a:r>
              <a:rPr lang="en-US" sz="2800" dirty="0">
                <a:latin typeface="Tw Cen MT Condensed" panose="020B0606020104020203" pitchFamily="34" charset="0"/>
              </a:rPr>
              <a:t> di Indonesia</a:t>
            </a:r>
          </a:p>
        </p:txBody>
      </p:sp>
      <p:sp>
        <p:nvSpPr>
          <p:cNvPr id="24583" name="AutoShape 7"/>
          <p:cNvSpPr>
            <a:spLocks noChangeArrowheads="1"/>
          </p:cNvSpPr>
          <p:nvPr/>
        </p:nvSpPr>
        <p:spPr bwMode="auto">
          <a:xfrm flipH="1">
            <a:off x="4950434" y="4095353"/>
            <a:ext cx="2315633" cy="485775"/>
          </a:xfrm>
          <a:prstGeom prst="downArrow">
            <a:avLst>
              <a:gd name="adj1" fmla="val 50000"/>
              <a:gd name="adj2" fmla="val 50051"/>
            </a:avLst>
          </a:prstGeom>
          <a:solidFill>
            <a:srgbClr val="00C684"/>
          </a:solidFill>
          <a:ln w="9525">
            <a:noFill/>
            <a:miter lim="800000"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endParaRPr lang="en-US" sz="1800" b="1" dirty="0">
              <a:latin typeface="Tw Cen MT Condensed" panose="020B0606020104020203" pitchFamily="34" charset="0"/>
            </a:endParaRPr>
          </a:p>
        </p:txBody>
      </p:sp>
      <p:sp>
        <p:nvSpPr>
          <p:cNvPr id="24586" name="AutoShape 10"/>
          <p:cNvSpPr>
            <a:spLocks noChangeArrowheads="1"/>
          </p:cNvSpPr>
          <p:nvPr/>
        </p:nvSpPr>
        <p:spPr bwMode="auto">
          <a:xfrm flipH="1">
            <a:off x="5307624" y="2906936"/>
            <a:ext cx="1574800" cy="450056"/>
          </a:xfrm>
          <a:prstGeom prst="downArrow">
            <a:avLst>
              <a:gd name="adj1" fmla="val 50000"/>
              <a:gd name="adj2" fmla="val 50051"/>
            </a:avLst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2777067" y="152400"/>
            <a:ext cx="6612467" cy="990584"/>
          </a:xfrm>
          <a:prstGeom prst="roundRect">
            <a:avLst>
              <a:gd name="adj" fmla="val 12458"/>
            </a:avLst>
          </a:prstGeom>
          <a:noFill/>
          <a:ln w="12700">
            <a:noFill/>
            <a:round/>
          </a:ln>
          <a:effectLst/>
        </p:spPr>
        <p:txBody>
          <a:bodyPr wrap="none" lIns="90488" tIns="44450" rIns="90488" bIns="44450" anchor="ctr"/>
          <a:lstStyle/>
          <a:p>
            <a:pPr lvl="0" algn="ctr" eaLnBrk="0" hangingPunct="0"/>
            <a:r>
              <a:rPr lang="en-US" sz="2800" b="1" dirty="0" err="1">
                <a:latin typeface="+mj-lt"/>
              </a:rPr>
              <a:t>Kewajiban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Pajak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Subjektif</a:t>
            </a:r>
            <a:endParaRPr lang="en-US" sz="2800" b="1" dirty="0">
              <a:latin typeface="+mj-lt"/>
            </a:endParaRPr>
          </a:p>
          <a:p>
            <a:pPr lvl="0" algn="ctr" eaLnBrk="0" hangingPunct="0"/>
            <a:r>
              <a:rPr lang="en-US" b="1" dirty="0" err="1">
                <a:latin typeface="Tw Cen MT Condensed" panose="020B0606020104020203" pitchFamily="34" charset="0"/>
              </a:rPr>
              <a:t>Pasal</a:t>
            </a:r>
            <a:r>
              <a:rPr lang="en-US" b="1" dirty="0">
                <a:latin typeface="Tw Cen MT Condensed" panose="020B0606020104020203" pitchFamily="34" charset="0"/>
              </a:rPr>
              <a:t> 2A </a:t>
            </a:r>
            <a:r>
              <a:rPr lang="en-US" b="1" dirty="0" err="1">
                <a:latin typeface="Tw Cen MT Condensed" panose="020B0606020104020203" pitchFamily="34" charset="0"/>
              </a:rPr>
              <a:t>Ayat</a:t>
            </a:r>
            <a:r>
              <a:rPr lang="en-US" b="1" dirty="0">
                <a:latin typeface="Tw Cen MT Condensed" panose="020B0606020104020203" pitchFamily="34" charset="0"/>
              </a:rPr>
              <a:t> (6)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3040387" y="4698092"/>
            <a:ext cx="6109335" cy="519430"/>
          </a:xfrm>
          <a:prstGeom prst="rect">
            <a:avLst/>
          </a:prstGeom>
          <a:solidFill>
            <a:srgbClr val="66FFCC"/>
          </a:solidFill>
          <a:ln w="12700">
            <a:solidFill>
              <a:schemeClr val="tx1"/>
            </a:solidFill>
            <a:miter lim="800000"/>
          </a:ln>
          <a:effectLst/>
        </p:spPr>
        <p:txBody>
          <a:bodyPr wrap="none" lIns="90488" tIns="44450" rIns="90488" bIns="44450">
            <a:spAutoFit/>
          </a:bodyPr>
          <a:lstStyle/>
          <a:p>
            <a:pPr lvl="0" algn="ctr" eaLnBrk="0" hangingPunct="0"/>
            <a:r>
              <a:rPr lang="en-US" sz="2800" dirty="0" err="1">
                <a:solidFill>
                  <a:prstClr val="black"/>
                </a:solidFill>
                <a:latin typeface="Tw Cen MT Condensed" panose="020B0606020104020203"/>
              </a:rPr>
              <a:t>Bagian</a:t>
            </a:r>
            <a:r>
              <a:rPr lang="en-US" sz="2800" dirty="0">
                <a:solidFill>
                  <a:prstClr val="black"/>
                </a:solidFill>
                <a:latin typeface="Tw Cen MT Condensed" panose="020B0606020104020203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w Cen MT Condensed" panose="020B0606020104020203"/>
              </a:rPr>
              <a:t>tahun</a:t>
            </a:r>
            <a:r>
              <a:rPr lang="en-US" sz="2800" dirty="0">
                <a:solidFill>
                  <a:prstClr val="black"/>
                </a:solidFill>
                <a:latin typeface="Tw Cen MT Condensed" panose="020B0606020104020203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w Cen MT Condensed" panose="020B0606020104020203"/>
              </a:rPr>
              <a:t>pajak</a:t>
            </a:r>
            <a:r>
              <a:rPr lang="en-US" sz="2800" dirty="0">
                <a:solidFill>
                  <a:prstClr val="black"/>
                </a:solidFill>
                <a:latin typeface="Tw Cen MT Condensed" panose="020B0606020104020203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w Cen MT Condensed" panose="020B0606020104020203"/>
              </a:rPr>
              <a:t>tersebut</a:t>
            </a:r>
            <a:r>
              <a:rPr lang="en-US" sz="2800" dirty="0">
                <a:solidFill>
                  <a:prstClr val="black"/>
                </a:solidFill>
                <a:latin typeface="Tw Cen MT Condensed" panose="020B0606020104020203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w Cen MT Condensed" panose="020B0606020104020203"/>
              </a:rPr>
              <a:t>menggantikan</a:t>
            </a:r>
            <a:r>
              <a:rPr lang="en-US" sz="2800" dirty="0">
                <a:solidFill>
                  <a:prstClr val="black"/>
                </a:solidFill>
                <a:latin typeface="Tw Cen MT Condensed" panose="020B0606020104020203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w Cen MT Condensed" panose="020B0606020104020203"/>
              </a:rPr>
              <a:t>tahun</a:t>
            </a:r>
            <a:r>
              <a:rPr lang="en-US" sz="2800" dirty="0">
                <a:solidFill>
                  <a:prstClr val="black"/>
                </a:solidFill>
                <a:latin typeface="Tw Cen MT Condensed" panose="020B0606020104020203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w Cen MT Condensed" panose="020B0606020104020203"/>
              </a:rPr>
              <a:t>pajak</a:t>
            </a:r>
            <a:r>
              <a:rPr lang="en-US" sz="2800" dirty="0">
                <a:solidFill>
                  <a:prstClr val="black"/>
                </a:solidFill>
                <a:latin typeface="Tw Cen MT Condensed" panose="020B0606020104020203"/>
              </a:rPr>
              <a:t>.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3530452" y="3412401"/>
            <a:ext cx="5085828" cy="5194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2800" i="1" dirty="0" err="1">
                <a:latin typeface="Tw Cen MT Condensed" panose="020B0606020104020203" pitchFamily="34" charset="0"/>
              </a:rPr>
              <a:t>Hanya</a:t>
            </a:r>
            <a:r>
              <a:rPr lang="en-US" sz="2800" i="1" dirty="0">
                <a:latin typeface="Tw Cen MT Condensed" panose="020B0606020104020203" pitchFamily="34" charset="0"/>
              </a:rPr>
              <a:t> </a:t>
            </a:r>
            <a:r>
              <a:rPr lang="en-US" sz="2800" i="1" dirty="0" err="1">
                <a:latin typeface="Tw Cen MT Condensed" panose="020B0606020104020203" pitchFamily="34" charset="0"/>
              </a:rPr>
              <a:t>meliputi</a:t>
            </a:r>
            <a:r>
              <a:rPr lang="en-US" sz="2800" i="1" dirty="0">
                <a:latin typeface="Tw Cen MT Condensed" panose="020B0606020104020203" pitchFamily="34" charset="0"/>
              </a:rPr>
              <a:t> </a:t>
            </a:r>
            <a:r>
              <a:rPr lang="en-US" sz="2800" i="1" dirty="0" err="1">
                <a:latin typeface="Tw Cen MT Condensed" panose="020B0606020104020203" pitchFamily="34" charset="0"/>
              </a:rPr>
              <a:t>sebagian</a:t>
            </a:r>
            <a:r>
              <a:rPr lang="en-US" sz="2800" i="1" dirty="0">
                <a:latin typeface="Tw Cen MT Condensed" panose="020B0606020104020203" pitchFamily="34" charset="0"/>
              </a:rPr>
              <a:t> </a:t>
            </a:r>
            <a:r>
              <a:rPr lang="en-US" sz="2800" i="1" dirty="0" err="1">
                <a:latin typeface="Tw Cen MT Condensed" panose="020B0606020104020203" pitchFamily="34" charset="0"/>
              </a:rPr>
              <a:t>dari</a:t>
            </a:r>
            <a:r>
              <a:rPr lang="en-US" sz="2800" i="1" dirty="0">
                <a:latin typeface="Tw Cen MT Condensed" panose="020B0606020104020203" pitchFamily="34" charset="0"/>
              </a:rPr>
              <a:t> </a:t>
            </a:r>
            <a:r>
              <a:rPr lang="en-US" sz="2800" i="1" dirty="0" err="1">
                <a:latin typeface="Tw Cen MT Condensed" panose="020B0606020104020203" pitchFamily="34" charset="0"/>
              </a:rPr>
              <a:t>tahun</a:t>
            </a:r>
            <a:r>
              <a:rPr lang="en-US" sz="2800" i="1" dirty="0">
                <a:latin typeface="Tw Cen MT Condensed" panose="020B0606020104020203" pitchFamily="34" charset="0"/>
              </a:rPr>
              <a:t> </a:t>
            </a:r>
            <a:r>
              <a:rPr lang="en-US" sz="2800" i="1" dirty="0" err="1">
                <a:latin typeface="Tw Cen MT Condensed" panose="020B0606020104020203" pitchFamily="34" charset="0"/>
              </a:rPr>
              <a:t>pajak</a:t>
            </a:r>
            <a:endParaRPr lang="en-US" sz="2800" i="1" dirty="0">
              <a:latin typeface="Tw Cen MT Condensed" panose="020B06060201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1524000" y="0"/>
            <a:ext cx="9144000" cy="2057400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tIns="91440" bIns="91440"/>
          <a:lstStyle/>
          <a:p>
            <a:pPr eaLnBrk="1" hangingPunct="1">
              <a:spcBef>
                <a:spcPct val="20000"/>
              </a:spcBef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02"/>
          <a:stretch>
            <a:fillRect/>
          </a:stretch>
        </p:blipFill>
        <p:spPr bwMode="auto">
          <a:xfrm>
            <a:off x="1530350" y="-12700"/>
            <a:ext cx="4794250" cy="687070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019800" y="2514600"/>
            <a:ext cx="4648200" cy="2514600"/>
          </a:xfrm>
          <a:prstGeom prst="rect">
            <a:avLst/>
          </a:prstGeom>
          <a:solidFill>
            <a:srgbClr val="990099"/>
          </a:solidFill>
          <a:ln w="38100">
            <a:solidFill>
              <a:schemeClr val="bg1"/>
            </a:solidFill>
            <a:miter lim="800000"/>
          </a:ln>
          <a:effectLst>
            <a:outerShdw blurRad="50800" dist="38100" dir="8100000" algn="tr" rotWithShape="0">
              <a:srgbClr val="808080">
                <a:alpha val="39999"/>
              </a:srgbClr>
            </a:outerShdw>
          </a:effectLst>
        </p:spPr>
        <p:txBody>
          <a:bodyPr tIns="91440" bIns="91440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/>
          </a:p>
        </p:txBody>
      </p:sp>
      <p:sp>
        <p:nvSpPr>
          <p:cNvPr id="8" name="Content Placeholder 7"/>
          <p:cNvSpPr>
            <a:spLocks noGrp="1"/>
          </p:cNvSpPr>
          <p:nvPr>
            <p:ph idx="4294967295"/>
          </p:nvPr>
        </p:nvSpPr>
        <p:spPr>
          <a:xfrm>
            <a:off x="6079375" y="3048000"/>
            <a:ext cx="4619624" cy="1409700"/>
          </a:xfrm>
        </p:spPr>
        <p:txBody>
          <a:bodyPr>
            <a:normAutofit/>
          </a:bodyPr>
          <a:lstStyle/>
          <a:p>
            <a:pPr marL="49530" indent="-49530" algn="ctr">
              <a:spcBef>
                <a:spcPct val="0"/>
              </a:spcBef>
              <a:buFontTx/>
              <a:buNone/>
              <a:defRPr/>
            </a:pPr>
            <a:r>
              <a:rPr lang="en-US" sz="4400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Perpajakan</a:t>
            </a:r>
            <a:r>
              <a:rPr lang="en-US" sz="4400" b="1" dirty="0">
                <a:solidFill>
                  <a:schemeClr val="bg1"/>
                </a:solidFill>
                <a:latin typeface="Arial Black" panose="020B0A04020102020204" pitchFamily="34" charset="0"/>
              </a:rPr>
              <a:t> Indonesia</a:t>
            </a:r>
            <a:endParaRPr lang="en-US" sz="4000" b="1" dirty="0">
              <a:solidFill>
                <a:schemeClr val="bg1"/>
              </a:solidFill>
              <a:latin typeface="Arial Black" panose="020B0A04020102020204" pitchFamily="34" charset="0"/>
              <a:ea typeface="+mj-ea"/>
              <a:cs typeface="+mj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3202" y="475608"/>
            <a:ext cx="2698998" cy="1505592"/>
          </a:xfrm>
          <a:prstGeom prst="rect">
            <a:avLst/>
          </a:prstGeom>
        </p:spPr>
      </p:pic>
    </p:spTree>
  </p:cSld>
  <p:clrMapOvr>
    <a:masterClrMapping/>
  </p:clrMapOvr>
  <p:transition spd="slow">
    <p:strips dir="r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630587" y="1308919"/>
            <a:ext cx="8905426" cy="5166995"/>
          </a:xfrm>
          <a:prstGeom prst="rect">
            <a:avLst/>
          </a:prstGeom>
          <a:solidFill>
            <a:srgbClr val="FFFFCC"/>
          </a:solidFill>
          <a:ln w="47625" cmpd="thickThin">
            <a:solidFill>
              <a:schemeClr val="tx1"/>
            </a:solidFill>
            <a:miter lim="800000"/>
          </a:ln>
          <a:effectLst/>
        </p:spPr>
        <p:txBody>
          <a:bodyPr wrap="square" lIns="90488" tIns="44450" rIns="90488" bIns="44450">
            <a:spAutoFit/>
          </a:bodyPr>
          <a:lstStyle/>
          <a:p>
            <a:pPr marL="342900" indent="-342900">
              <a:buFontTx/>
              <a:buAutoNum type="alphaLcPeriod"/>
            </a:pPr>
            <a:r>
              <a:rPr lang="en-US" sz="2200" dirty="0">
                <a:latin typeface="Tw Cen MT Condensed" panose="020B0606020104020203" pitchFamily="34" charset="0"/>
              </a:rPr>
              <a:t>Kantor </a:t>
            </a:r>
            <a:r>
              <a:rPr lang="en-US" sz="2200" dirty="0" err="1">
                <a:latin typeface="Tw Cen MT Condensed" panose="020B0606020104020203" pitchFamily="34" charset="0"/>
              </a:rPr>
              <a:t>perwakilan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negara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asing</a:t>
            </a:r>
            <a:r>
              <a:rPr lang="en-US" sz="2200" dirty="0">
                <a:latin typeface="Tw Cen MT Condensed" panose="020B0606020104020203" pitchFamily="34" charset="0"/>
              </a:rPr>
              <a:t>; </a:t>
            </a:r>
          </a:p>
          <a:p>
            <a:pPr marL="342900" indent="-342900">
              <a:buFontTx/>
              <a:buAutoNum type="alphaLcPeriod"/>
            </a:pPr>
            <a:r>
              <a:rPr lang="en-US" sz="2200" dirty="0" err="1">
                <a:latin typeface="Tw Cen MT Condensed" panose="020B0606020104020203" pitchFamily="34" charset="0"/>
              </a:rPr>
              <a:t>Pejabat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perwakilan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diplomatik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dan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konsulat</a:t>
            </a:r>
            <a:r>
              <a:rPr lang="en-US" sz="2200" dirty="0">
                <a:latin typeface="Tw Cen MT Condensed" panose="020B0606020104020203" pitchFamily="34" charset="0"/>
              </a:rPr>
              <a:t>  </a:t>
            </a:r>
            <a:r>
              <a:rPr lang="en-US" sz="2200" dirty="0" err="1">
                <a:latin typeface="Tw Cen MT Condensed" panose="020B0606020104020203" pitchFamily="34" charset="0"/>
              </a:rPr>
              <a:t>atau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pejabat</a:t>
            </a:r>
            <a:r>
              <a:rPr lang="en-US" sz="2200" dirty="0">
                <a:latin typeface="Tw Cen MT Condensed" panose="020B0606020104020203" pitchFamily="34" charset="0"/>
              </a:rPr>
              <a:t> lain </a:t>
            </a:r>
            <a:r>
              <a:rPr lang="en-US" sz="2200" dirty="0" err="1">
                <a:latin typeface="Tw Cen MT Condensed" panose="020B0606020104020203" pitchFamily="34" charset="0"/>
              </a:rPr>
              <a:t>dari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negara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asing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dan</a:t>
            </a:r>
            <a:r>
              <a:rPr lang="en-US" sz="2200" dirty="0">
                <a:latin typeface="Tw Cen MT Condensed" panose="020B0606020104020203" pitchFamily="34" charset="0"/>
              </a:rPr>
              <a:t> orang yang </a:t>
            </a:r>
            <a:r>
              <a:rPr lang="en-US" sz="2200" dirty="0" err="1">
                <a:latin typeface="Tw Cen MT Condensed" panose="020B0606020104020203" pitchFamily="34" charset="0"/>
              </a:rPr>
              <a:t>diperbantukan</a:t>
            </a:r>
            <a:r>
              <a:rPr lang="en-US" sz="2200" dirty="0">
                <a:latin typeface="Tw Cen MT Condensed" panose="020B0606020104020203" pitchFamily="34" charset="0"/>
              </a:rPr>
              <a:t>/ yang </a:t>
            </a:r>
            <a:r>
              <a:rPr lang="en-US" sz="2200" dirty="0" err="1">
                <a:latin typeface="Tw Cen MT Condensed" panose="020B0606020104020203" pitchFamily="34" charset="0"/>
              </a:rPr>
              <a:t>bekerja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dan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bertempat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tinggal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bersama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mereka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dengan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syarat</a:t>
            </a:r>
            <a:r>
              <a:rPr lang="en-US" sz="2200" dirty="0">
                <a:latin typeface="Tw Cen MT Condensed" panose="020B0606020104020203" pitchFamily="34" charset="0"/>
              </a:rPr>
              <a:t> :</a:t>
            </a:r>
          </a:p>
          <a:p>
            <a:pPr marL="228600" indent="-228600"/>
            <a:r>
              <a:rPr lang="en-US" sz="2200" dirty="0">
                <a:latin typeface="Tw Cen MT Condensed" panose="020B0606020104020203" pitchFamily="34" charset="0"/>
              </a:rPr>
              <a:t>		</a:t>
            </a:r>
            <a:r>
              <a:rPr lang="en-US" sz="2200" dirty="0" err="1">
                <a:latin typeface="Tw Cen MT Condensed" panose="020B0606020104020203" pitchFamily="34" charset="0"/>
              </a:rPr>
              <a:t>Bukan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warga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negara</a:t>
            </a:r>
            <a:r>
              <a:rPr lang="en-US" sz="2200" dirty="0">
                <a:latin typeface="Tw Cen MT Condensed" panose="020B0606020104020203" pitchFamily="34" charset="0"/>
              </a:rPr>
              <a:t> Indonesia; </a:t>
            </a:r>
            <a:r>
              <a:rPr lang="en-US" sz="2200" dirty="0" err="1">
                <a:latin typeface="Tw Cen MT Condensed" panose="020B0606020104020203" pitchFamily="34" charset="0"/>
              </a:rPr>
              <a:t>dan</a:t>
            </a:r>
            <a:endParaRPr lang="en-US" sz="2200" dirty="0">
              <a:latin typeface="Tw Cen MT Condensed" panose="020B0606020104020203" pitchFamily="34" charset="0"/>
            </a:endParaRPr>
          </a:p>
          <a:p>
            <a:pPr marL="228600" indent="-228600" algn="just"/>
            <a:r>
              <a:rPr lang="en-US" sz="2200" dirty="0">
                <a:latin typeface="Tw Cen MT Condensed" panose="020B0606020104020203" pitchFamily="34" charset="0"/>
              </a:rPr>
              <a:t>		Di Indonesia </a:t>
            </a:r>
            <a:r>
              <a:rPr lang="en-US" sz="2200" dirty="0" err="1">
                <a:latin typeface="Tw Cen MT Condensed" panose="020B0606020104020203" pitchFamily="34" charset="0"/>
              </a:rPr>
              <a:t>tidak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menerima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atau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memperoleh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penghasilan</a:t>
            </a:r>
            <a:r>
              <a:rPr lang="en-US" sz="2200" dirty="0">
                <a:latin typeface="Tw Cen MT Condensed" panose="020B0606020104020203" pitchFamily="34" charset="0"/>
              </a:rPr>
              <a:t> di </a:t>
            </a:r>
            <a:r>
              <a:rPr lang="en-US" sz="2200" dirty="0" err="1">
                <a:latin typeface="Tw Cen MT Condensed" panose="020B0606020104020203" pitchFamily="34" charset="0"/>
              </a:rPr>
              <a:t>luar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jabatan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atau</a:t>
            </a:r>
            <a:r>
              <a:rPr lang="en-US" sz="2200" dirty="0">
                <a:latin typeface="Tw Cen MT Condensed" panose="020B0606020104020203" pitchFamily="34" charset="0"/>
              </a:rPr>
              <a:t> 	</a:t>
            </a:r>
            <a:r>
              <a:rPr lang="en-US" sz="2200" dirty="0" err="1">
                <a:latin typeface="Tw Cen MT Condensed" panose="020B0606020104020203" pitchFamily="34" charset="0"/>
              </a:rPr>
              <a:t>pekerjaannya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tersebut</a:t>
            </a:r>
            <a:r>
              <a:rPr lang="en-US" sz="2200" dirty="0">
                <a:latin typeface="Tw Cen MT Condensed" panose="020B0606020104020203" pitchFamily="34" charset="0"/>
              </a:rPr>
              <a:t>; </a:t>
            </a:r>
            <a:r>
              <a:rPr lang="en-US" sz="2200" dirty="0" err="1">
                <a:latin typeface="Tw Cen MT Condensed" panose="020B0606020104020203" pitchFamily="34" charset="0"/>
              </a:rPr>
              <a:t>serta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</a:p>
          <a:p>
            <a:pPr marL="228600" indent="-228600">
              <a:tabLst>
                <a:tab pos="571500" algn="l"/>
              </a:tabLst>
            </a:pPr>
            <a:r>
              <a:rPr lang="en-US" sz="2200" dirty="0">
                <a:latin typeface="Tw Cen MT Condensed" panose="020B0606020104020203" pitchFamily="34" charset="0"/>
              </a:rPr>
              <a:t>			Negara </a:t>
            </a:r>
            <a:r>
              <a:rPr lang="en-US" sz="2200" dirty="0" err="1">
                <a:latin typeface="Tw Cen MT Condensed" panose="020B0606020104020203" pitchFamily="34" charset="0"/>
              </a:rPr>
              <a:t>bersangkutan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memberikan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perlakuan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timbal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balik</a:t>
            </a:r>
            <a:r>
              <a:rPr lang="en-US" sz="2200" dirty="0">
                <a:latin typeface="Tw Cen MT Condensed" panose="020B0606020104020203" pitchFamily="34" charset="0"/>
              </a:rPr>
              <a:t>; </a:t>
            </a:r>
          </a:p>
          <a:p>
            <a:pPr marL="347980" indent="-347980">
              <a:buFont typeface="+mj-lt"/>
              <a:buAutoNum type="alphaLcPeriod" startAt="3"/>
            </a:pPr>
            <a:r>
              <a:rPr lang="en-US" sz="2200" dirty="0" err="1">
                <a:latin typeface="Tw Cen MT Condensed" panose="020B0606020104020203" pitchFamily="34" charset="0"/>
              </a:rPr>
              <a:t>Organisasi</a:t>
            </a:r>
            <a:r>
              <a:rPr lang="en-US" sz="2200" dirty="0">
                <a:latin typeface="Tw Cen MT Condensed" panose="020B0606020104020203" pitchFamily="34" charset="0"/>
              </a:rPr>
              <a:t> - </a:t>
            </a:r>
            <a:r>
              <a:rPr lang="en-US" sz="2200" dirty="0" err="1">
                <a:latin typeface="Tw Cen MT Condensed" panose="020B0606020104020203" pitchFamily="34" charset="0"/>
              </a:rPr>
              <a:t>organisasi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internasional</a:t>
            </a:r>
            <a:r>
              <a:rPr lang="en-US" sz="2200" dirty="0">
                <a:latin typeface="Tw Cen MT Condensed" panose="020B0606020104020203" pitchFamily="34" charset="0"/>
              </a:rPr>
              <a:t>, yang </a:t>
            </a:r>
            <a:r>
              <a:rPr lang="en-US" sz="2200" dirty="0" err="1">
                <a:latin typeface="Tw Cen MT Condensed" panose="020B0606020104020203" pitchFamily="34" charset="0"/>
              </a:rPr>
              <a:t>ditetapkan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Menkeu</a:t>
            </a:r>
            <a:r>
              <a:rPr lang="en-US" sz="2200" dirty="0">
                <a:latin typeface="Tw Cen MT Condensed" panose="020B0606020104020203" pitchFamily="34" charset="0"/>
              </a:rPr>
              <a:t>, </a:t>
            </a:r>
            <a:r>
              <a:rPr lang="en-US" sz="2200" dirty="0" err="1">
                <a:latin typeface="Tw Cen MT Condensed" panose="020B0606020104020203" pitchFamily="34" charset="0"/>
              </a:rPr>
              <a:t>dengan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syarat</a:t>
            </a:r>
            <a:r>
              <a:rPr lang="en-US" sz="2200" dirty="0">
                <a:latin typeface="Tw Cen MT Condensed" panose="020B0606020104020203" pitchFamily="34" charset="0"/>
              </a:rPr>
              <a:t>: </a:t>
            </a:r>
          </a:p>
          <a:p>
            <a:pPr marL="228600" indent="-228600"/>
            <a:r>
              <a:rPr lang="en-US" sz="2200" dirty="0">
                <a:latin typeface="Tw Cen MT Condensed" panose="020B0606020104020203" pitchFamily="34" charset="0"/>
              </a:rPr>
              <a:t>		Indonesia </a:t>
            </a:r>
            <a:r>
              <a:rPr lang="en-US" sz="2200" dirty="0" err="1">
                <a:latin typeface="Tw Cen MT Condensed" panose="020B0606020104020203" pitchFamily="34" charset="0"/>
              </a:rPr>
              <a:t>menjadi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anggota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organisasi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tersebut</a:t>
            </a:r>
            <a:r>
              <a:rPr lang="en-US" sz="2200" dirty="0">
                <a:latin typeface="Tw Cen MT Condensed" panose="020B0606020104020203" pitchFamily="34" charset="0"/>
              </a:rPr>
              <a:t>;  </a:t>
            </a:r>
            <a:r>
              <a:rPr lang="en-US" sz="2200" dirty="0" err="1">
                <a:latin typeface="Tw Cen MT Condensed" panose="020B0606020104020203" pitchFamily="34" charset="0"/>
              </a:rPr>
              <a:t>dan</a:t>
            </a:r>
            <a:r>
              <a:rPr lang="en-US" sz="2200" dirty="0">
                <a:latin typeface="Tw Cen MT Condensed" panose="020B0606020104020203" pitchFamily="34" charset="0"/>
              </a:rPr>
              <a:t> 	</a:t>
            </a:r>
          </a:p>
          <a:p>
            <a:pPr marL="228600" indent="-228600" algn="just"/>
            <a:r>
              <a:rPr lang="en-US" sz="2200" dirty="0">
                <a:latin typeface="Tw Cen MT Condensed" panose="020B0606020104020203" pitchFamily="34" charset="0"/>
              </a:rPr>
              <a:t>		</a:t>
            </a:r>
            <a:r>
              <a:rPr lang="en-US" sz="2200" dirty="0" err="1">
                <a:latin typeface="Tw Cen MT Condensed" panose="020B0606020104020203" pitchFamily="34" charset="0"/>
              </a:rPr>
              <a:t>Tidak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menjalankan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usaha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atau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kegiatan</a:t>
            </a:r>
            <a:r>
              <a:rPr lang="en-US" sz="2200" dirty="0">
                <a:latin typeface="Tw Cen MT Condensed" panose="020B0606020104020203" pitchFamily="34" charset="0"/>
              </a:rPr>
              <a:t> lain </a:t>
            </a:r>
            <a:r>
              <a:rPr lang="en-US" sz="2200" dirty="0" err="1">
                <a:latin typeface="Tw Cen MT Condensed" panose="020B0606020104020203" pitchFamily="34" charset="0"/>
              </a:rPr>
              <a:t>untuk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memperoleh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penghasilan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dari</a:t>
            </a:r>
            <a:r>
              <a:rPr lang="en-US" sz="2200" dirty="0">
                <a:latin typeface="Tw Cen MT Condensed" panose="020B0606020104020203" pitchFamily="34" charset="0"/>
              </a:rPr>
              <a:t> 	Indonesia </a:t>
            </a:r>
            <a:r>
              <a:rPr lang="en-US" sz="2200" dirty="0" err="1">
                <a:latin typeface="Tw Cen MT Condensed" panose="020B0606020104020203" pitchFamily="34" charset="0"/>
              </a:rPr>
              <a:t>selain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memberikan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pinjaman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kepada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pemerintah</a:t>
            </a:r>
            <a:r>
              <a:rPr lang="en-US" sz="2200" dirty="0">
                <a:latin typeface="Tw Cen MT Condensed" panose="020B0606020104020203" pitchFamily="34" charset="0"/>
              </a:rPr>
              <a:t> yang </a:t>
            </a:r>
            <a:r>
              <a:rPr lang="en-US" sz="2200" dirty="0" err="1">
                <a:latin typeface="Tw Cen MT Condensed" panose="020B0606020104020203" pitchFamily="34" charset="0"/>
              </a:rPr>
              <a:t>dananya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berasal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dari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iuran</a:t>
            </a:r>
            <a:r>
              <a:rPr lang="en-US" sz="2200" dirty="0">
                <a:latin typeface="Tw Cen MT Condensed" panose="020B0606020104020203" pitchFamily="34" charset="0"/>
              </a:rPr>
              <a:t> 	</a:t>
            </a:r>
            <a:r>
              <a:rPr lang="en-US" sz="2200" dirty="0" err="1">
                <a:latin typeface="Tw Cen MT Condensed" panose="020B0606020104020203" pitchFamily="34" charset="0"/>
              </a:rPr>
              <a:t>para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anggota</a:t>
            </a:r>
            <a:r>
              <a:rPr lang="en-US" sz="2200" dirty="0">
                <a:latin typeface="Tw Cen MT Condensed" panose="020B0606020104020203" pitchFamily="34" charset="0"/>
              </a:rPr>
              <a:t>; </a:t>
            </a:r>
          </a:p>
          <a:p>
            <a:pPr marL="347980" indent="-347980" algn="just">
              <a:buFont typeface="+mj-lt"/>
              <a:buAutoNum type="alphaLcPeriod" startAt="4"/>
            </a:pPr>
            <a:r>
              <a:rPr lang="en-US" sz="2200" dirty="0" err="1">
                <a:latin typeface="Tw Cen MT Condensed" panose="020B0606020104020203" pitchFamily="34" charset="0"/>
              </a:rPr>
              <a:t>Pejabat</a:t>
            </a:r>
            <a:r>
              <a:rPr lang="en-US" sz="2200" dirty="0">
                <a:latin typeface="Tw Cen MT Condensed" panose="020B0606020104020203" pitchFamily="34" charset="0"/>
              </a:rPr>
              <a:t> - </a:t>
            </a:r>
            <a:r>
              <a:rPr lang="en-US" sz="2200" dirty="0" err="1">
                <a:latin typeface="Tw Cen MT Condensed" panose="020B0606020104020203" pitchFamily="34" charset="0"/>
              </a:rPr>
              <a:t>pejabat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perwakilan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organisasi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internasional</a:t>
            </a:r>
            <a:r>
              <a:rPr lang="en-US" sz="2200" dirty="0">
                <a:latin typeface="Tw Cen MT Condensed" panose="020B0606020104020203" pitchFamily="34" charset="0"/>
              </a:rPr>
              <a:t>  (c) </a:t>
            </a:r>
            <a:r>
              <a:rPr lang="en-US" sz="2200" dirty="0" err="1">
                <a:latin typeface="Tw Cen MT Condensed" panose="020B0606020104020203" pitchFamily="34" charset="0"/>
              </a:rPr>
              <a:t>dengan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syarat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bukan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warga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negara</a:t>
            </a:r>
            <a:r>
              <a:rPr lang="en-US" sz="2200" dirty="0">
                <a:latin typeface="Tw Cen MT Condensed" panose="020B0606020104020203" pitchFamily="34" charset="0"/>
              </a:rPr>
              <a:t> Indonesia </a:t>
            </a:r>
            <a:r>
              <a:rPr lang="en-US" sz="2200" dirty="0" err="1">
                <a:latin typeface="Tw Cen MT Condensed" panose="020B0606020104020203" pitchFamily="34" charset="0"/>
              </a:rPr>
              <a:t>dan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tidak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menjalankan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usaha</a:t>
            </a:r>
            <a:r>
              <a:rPr lang="en-US" sz="2200" dirty="0">
                <a:latin typeface="Tw Cen MT Condensed" panose="020B0606020104020203" pitchFamily="34" charset="0"/>
              </a:rPr>
              <a:t>, </a:t>
            </a:r>
            <a:r>
              <a:rPr lang="en-US" sz="2200" dirty="0" err="1">
                <a:latin typeface="Tw Cen MT Condensed" panose="020B0606020104020203" pitchFamily="34" charset="0"/>
              </a:rPr>
              <a:t>kegiatan</a:t>
            </a:r>
            <a:r>
              <a:rPr lang="en-US" sz="2200" dirty="0">
                <a:latin typeface="Tw Cen MT Condensed" panose="020B0606020104020203" pitchFamily="34" charset="0"/>
              </a:rPr>
              <a:t>, </a:t>
            </a:r>
            <a:r>
              <a:rPr lang="en-US" sz="2200" dirty="0" err="1">
                <a:latin typeface="Tw Cen MT Condensed" panose="020B0606020104020203" pitchFamily="34" charset="0"/>
              </a:rPr>
              <a:t>atau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pekerjaan</a:t>
            </a:r>
            <a:r>
              <a:rPr lang="en-US" sz="2200" dirty="0">
                <a:latin typeface="Tw Cen MT Condensed" panose="020B0606020104020203" pitchFamily="34" charset="0"/>
              </a:rPr>
              <a:t> lain </a:t>
            </a:r>
            <a:r>
              <a:rPr lang="en-US" sz="2200" dirty="0" err="1">
                <a:latin typeface="Tw Cen MT Condensed" panose="020B0606020104020203" pitchFamily="34" charset="0"/>
              </a:rPr>
              <a:t>untuk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memperoleh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penghasilan</a:t>
            </a:r>
            <a:r>
              <a:rPr lang="en-US" sz="2200" dirty="0">
                <a:latin typeface="Tw Cen MT Condensed" panose="020B0606020104020203" pitchFamily="34" charset="0"/>
              </a:rPr>
              <a:t> </a:t>
            </a:r>
            <a:r>
              <a:rPr lang="en-US" sz="2200" dirty="0" err="1">
                <a:latin typeface="Tw Cen MT Condensed" panose="020B0606020104020203" pitchFamily="34" charset="0"/>
              </a:rPr>
              <a:t>dari</a:t>
            </a:r>
            <a:r>
              <a:rPr lang="en-US" sz="2200" dirty="0">
                <a:latin typeface="Tw Cen MT Condensed" panose="020B0606020104020203" pitchFamily="34" charset="0"/>
              </a:rPr>
              <a:t> Indonesia.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2235200" y="6229350"/>
            <a:ext cx="1828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4673600" y="6229350"/>
            <a:ext cx="2844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235200" y="6229350"/>
            <a:ext cx="1828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2777067" y="152400"/>
            <a:ext cx="6612467" cy="990584"/>
          </a:xfrm>
          <a:prstGeom prst="roundRect">
            <a:avLst>
              <a:gd name="adj" fmla="val 12458"/>
            </a:avLst>
          </a:prstGeom>
          <a:noFill/>
          <a:ln w="12700">
            <a:noFill/>
            <a:round/>
          </a:ln>
          <a:effectLst/>
        </p:spPr>
        <p:txBody>
          <a:bodyPr wrap="none" lIns="90488" tIns="44450" rIns="90488" bIns="44450" anchor="ctr"/>
          <a:lstStyle/>
          <a:p>
            <a:pPr lvl="0" algn="ctr" eaLnBrk="0" hangingPunct="0"/>
            <a:r>
              <a:rPr lang="en-US" sz="2400" b="1" dirty="0" err="1">
                <a:latin typeface="+mj-lt"/>
              </a:rPr>
              <a:t>Tidak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Termasuk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Subjek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Pajak</a:t>
            </a:r>
            <a:endParaRPr lang="en-US" sz="2400" b="1" dirty="0">
              <a:latin typeface="+mj-lt"/>
            </a:endParaRPr>
          </a:p>
          <a:p>
            <a:pPr lvl="0" algn="ctr" eaLnBrk="0" hangingPunct="0"/>
            <a:r>
              <a:rPr lang="en-US" sz="1600" b="1" dirty="0" err="1">
                <a:latin typeface="Tw Cen MT Condensed" panose="020B0606020104020203" pitchFamily="34" charset="0"/>
              </a:rPr>
              <a:t>Pasal</a:t>
            </a:r>
            <a:r>
              <a:rPr lang="en-US" sz="1600" b="1" dirty="0">
                <a:latin typeface="Tw Cen MT Condensed" panose="020B0606020104020203" pitchFamily="34" charset="0"/>
              </a:rPr>
              <a:t> 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Agenda</a:t>
            </a:r>
          </a:p>
        </p:txBody>
      </p:sp>
      <p:pic>
        <p:nvPicPr>
          <p:cNvPr id="1638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38705">
            <a:off x="817227" y="948987"/>
            <a:ext cx="5997709" cy="6078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Diagram 1"/>
          <p:cNvGraphicFramePr/>
          <p:nvPr/>
        </p:nvGraphicFramePr>
        <p:xfrm>
          <a:off x="4139821" y="1676400"/>
          <a:ext cx="6451979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096528" y="6512676"/>
            <a:ext cx="571472" cy="345323"/>
          </a:xfrm>
        </p:spPr>
        <p:txBody>
          <a:bodyPr/>
          <a:lstStyle/>
          <a:p>
            <a:pPr algn="r"/>
            <a:fld id="{C8917DDB-6779-4320-89F1-0A441ABEDE43}" type="slidenum">
              <a:rPr lang="en-US" sz="1800" smtClean="0"/>
              <a:t>3</a:t>
            </a:fld>
            <a:endParaRPr lang="en-US" sz="1800" dirty="0"/>
          </a:p>
        </p:txBody>
      </p:sp>
    </p:spTree>
  </p:cSld>
  <p:clrMapOvr>
    <a:masterClrMapping/>
  </p:clrMapOvr>
  <p:transition spd="slow"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3"/>
            <a:ext cx="8229600" cy="990597"/>
          </a:xfrm>
        </p:spPr>
        <p:txBody>
          <a:bodyPr>
            <a:normAutofit/>
          </a:bodyPr>
          <a:lstStyle/>
          <a:p>
            <a:r>
              <a:rPr lang="en-US" sz="3200" dirty="0"/>
              <a:t>UU PAJAK PENGHASILAN (UU 36/2008)</a:t>
            </a:r>
            <a:br>
              <a:rPr lang="en-US" sz="3200" dirty="0"/>
            </a:br>
            <a:r>
              <a:rPr lang="en-US" sz="2000" dirty="0" err="1"/>
              <a:t>Perubahan</a:t>
            </a:r>
            <a:r>
              <a:rPr lang="en-US" sz="2000" dirty="0"/>
              <a:t> </a:t>
            </a:r>
            <a:r>
              <a:rPr lang="en-US" sz="2000" dirty="0" err="1"/>
              <a:t>keempat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UU 7/1983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</p:nvPr>
        </p:nvGraphicFramePr>
        <p:xfrm>
          <a:off x="2514600" y="1371600"/>
          <a:ext cx="7720264" cy="5065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4"/>
          <p:cNvSpPr txBox="1"/>
          <p:nvPr/>
        </p:nvSpPr>
        <p:spPr>
          <a:xfrm>
            <a:off x="8458200" y="6416675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/>
            <a:fld id="{300CD961-1678-4F71-88D2-FF49F969FACD}" type="slidenum">
              <a:rPr lang="en-US" smtClean="0"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ctrTitle"/>
          </p:nvPr>
        </p:nvSpPr>
        <p:spPr>
          <a:xfrm>
            <a:off x="2057400" y="1600200"/>
            <a:ext cx="8077200" cy="682625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6000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Subyek</a:t>
            </a:r>
            <a:r>
              <a:rPr lang="en-US" sz="60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 </a:t>
            </a:r>
            <a:r>
              <a:rPr lang="en-US" sz="6000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Pajak</a:t>
            </a:r>
            <a:endParaRPr lang="en-US" sz="60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363912" y="3643314"/>
            <a:ext cx="5475288" cy="381000"/>
          </a:xfrm>
        </p:spPr>
        <p:txBody>
          <a:bodyPr>
            <a:noAutofit/>
          </a:bodyPr>
          <a:lstStyle/>
          <a:p>
            <a:r>
              <a:rPr lang="es-ES" sz="2000" b="1" dirty="0" err="1"/>
              <a:t>Landasan</a:t>
            </a:r>
            <a:r>
              <a:rPr lang="es-ES" sz="2000" b="1" dirty="0"/>
              <a:t> </a:t>
            </a:r>
            <a:r>
              <a:rPr lang="es-ES" sz="2000" b="1" dirty="0" err="1"/>
              <a:t>Hukum</a:t>
            </a:r>
            <a:r>
              <a:rPr lang="es-ES" sz="2000" b="1" dirty="0"/>
              <a:t>:</a:t>
            </a:r>
          </a:p>
          <a:p>
            <a:r>
              <a:rPr lang="es-ES" sz="2000" b="1" dirty="0" err="1"/>
              <a:t>Pasal</a:t>
            </a:r>
            <a:r>
              <a:rPr lang="es-ES" sz="2000" b="1" dirty="0"/>
              <a:t> 2 s/ d </a:t>
            </a:r>
            <a:r>
              <a:rPr lang="es-ES" sz="2000" b="1" dirty="0" err="1"/>
              <a:t>Pasal</a:t>
            </a:r>
            <a:r>
              <a:rPr lang="es-ES" sz="2000" b="1" dirty="0"/>
              <a:t> 3</a:t>
            </a:r>
          </a:p>
          <a:p>
            <a:r>
              <a:rPr lang="es-ES" sz="2000" b="1" dirty="0"/>
              <a:t>UU </a:t>
            </a:r>
            <a:r>
              <a:rPr lang="es-ES" sz="2000" b="1" dirty="0" err="1"/>
              <a:t>Pajak</a:t>
            </a:r>
            <a:r>
              <a:rPr lang="es-ES" sz="2000" b="1" dirty="0"/>
              <a:t> </a:t>
            </a:r>
            <a:r>
              <a:rPr lang="es-ES" sz="2000" b="1" dirty="0" err="1"/>
              <a:t>Penghasilan</a:t>
            </a:r>
            <a:endParaRPr lang="es-ES" sz="2000" b="1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096528" y="6512676"/>
            <a:ext cx="571472" cy="345323"/>
          </a:xfrm>
        </p:spPr>
        <p:txBody>
          <a:bodyPr/>
          <a:lstStyle/>
          <a:p>
            <a:pPr algn="r"/>
            <a:fld id="{C8917DDB-6779-4320-89F1-0A441ABEDE43}" type="slidenum">
              <a:rPr lang="en-US" sz="1800" smtClean="0"/>
              <a:t>5</a:t>
            </a:fld>
            <a:endParaRPr lang="en-US" sz="1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id-ID" sz="2800" dirty="0"/>
              <a:t>Subyek dan Obyek Pajak</a:t>
            </a:r>
            <a:endParaRPr lang="en-US" sz="2800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3000881" y="1295400"/>
            <a:ext cx="6612467" cy="1219200"/>
          </a:xfrm>
          <a:prstGeom prst="roundRect">
            <a:avLst>
              <a:gd name="adj" fmla="val 12458"/>
            </a:avLst>
          </a:prstGeom>
          <a:noFill/>
          <a:ln w="12700">
            <a:noFill/>
            <a:rou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endParaRPr lang="en-US" sz="3200" dirty="0">
              <a:latin typeface="Tw Cen MT Condensed" panose="020B0606020104020203" pitchFamily="34" charset="0"/>
            </a:endParaRP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2462163" y="1429920"/>
            <a:ext cx="7215237" cy="1441870"/>
          </a:xfrm>
          <a:prstGeom prst="roundRect">
            <a:avLst>
              <a:gd name="adj" fmla="val 1665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488" tIns="44450" rIns="90488" bIns="44450" anchor="ctr"/>
          <a:lstStyle/>
          <a:p>
            <a:pPr algn="ctr" eaLnBrk="0" hangingPunct="0"/>
            <a:r>
              <a:rPr lang="en-US" sz="2800" dirty="0" err="1">
                <a:latin typeface="Tw Cen MT Condensed" panose="020B0606020104020203" pitchFamily="34" charset="0"/>
              </a:rPr>
              <a:t>Pajak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penghasilan</a:t>
            </a:r>
            <a:r>
              <a:rPr lang="en-US" sz="2800" dirty="0">
                <a:latin typeface="Tw Cen MT Condensed" panose="020B0606020104020203" pitchFamily="34" charset="0"/>
              </a:rPr>
              <a:t> (</a:t>
            </a:r>
            <a:r>
              <a:rPr lang="en-US" sz="2800" dirty="0" err="1">
                <a:latin typeface="Tw Cen MT Condensed" panose="020B0606020104020203" pitchFamily="34" charset="0"/>
              </a:rPr>
              <a:t>PPh</a:t>
            </a:r>
            <a:r>
              <a:rPr lang="en-US" sz="2800" dirty="0">
                <a:latin typeface="Tw Cen MT Condensed" panose="020B0606020104020203" pitchFamily="34" charset="0"/>
              </a:rPr>
              <a:t>) </a:t>
            </a:r>
            <a:r>
              <a:rPr lang="en-US" sz="2800" dirty="0" err="1">
                <a:latin typeface="Tw Cen MT Condensed" panose="020B0606020104020203" pitchFamily="34" charset="0"/>
              </a:rPr>
              <a:t>dikenakan</a:t>
            </a:r>
            <a:r>
              <a:rPr lang="en-US" sz="2800" dirty="0">
                <a:latin typeface="Tw Cen MT Condensed" panose="020B0606020104020203" pitchFamily="34" charset="0"/>
              </a:rPr>
              <a:t>  </a:t>
            </a:r>
            <a:r>
              <a:rPr lang="en-US" sz="2800" dirty="0" err="1">
                <a:latin typeface="Tw Cen MT Condensed" panose="020B0606020104020203" pitchFamily="34" charset="0"/>
              </a:rPr>
              <a:t>terhadap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w Cen MT Condensed" panose="020B0606020104020203" pitchFamily="34" charset="0"/>
              </a:rPr>
              <a:t>subjek</a:t>
            </a:r>
            <a:r>
              <a:rPr lang="en-US" sz="2800" dirty="0">
                <a:solidFill>
                  <a:srgbClr val="FF0000"/>
                </a:solidFill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pajak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</a:p>
          <a:p>
            <a:pPr algn="ctr" eaLnBrk="0" hangingPunct="0"/>
            <a:r>
              <a:rPr lang="en-US" sz="2800" dirty="0" err="1">
                <a:latin typeface="Tw Cen MT Condensed" panose="020B0606020104020203" pitchFamily="34" charset="0"/>
              </a:rPr>
              <a:t>atas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w Cen MT Condensed" panose="020B0606020104020203" pitchFamily="34" charset="0"/>
              </a:rPr>
              <a:t>penghasilan</a:t>
            </a:r>
            <a:r>
              <a:rPr lang="en-US" sz="2800" dirty="0">
                <a:solidFill>
                  <a:srgbClr val="FF0000"/>
                </a:solidFill>
                <a:latin typeface="Tw Cen MT Condensed" panose="020B0606020104020203" pitchFamily="34" charset="0"/>
              </a:rPr>
              <a:t> </a:t>
            </a:r>
            <a:r>
              <a:rPr lang="en-US" sz="2800" dirty="0">
                <a:latin typeface="Tw Cen MT Condensed" panose="020B0606020104020203" pitchFamily="34" charset="0"/>
              </a:rPr>
              <a:t>yang  </a:t>
            </a:r>
            <a:r>
              <a:rPr lang="en-US" sz="2800" dirty="0" err="1">
                <a:latin typeface="Tw Cen MT Condensed" panose="020B0606020104020203" pitchFamily="34" charset="0"/>
              </a:rPr>
              <a:t>diterima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atau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diperolehnya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</a:p>
          <a:p>
            <a:pPr algn="ctr" eaLnBrk="0" hangingPunct="0"/>
            <a:r>
              <a:rPr lang="en-US" sz="2800" dirty="0" err="1">
                <a:latin typeface="Tw Cen MT Condensed" panose="020B0606020104020203" pitchFamily="34" charset="0"/>
              </a:rPr>
              <a:t>dalam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tahun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pajak</a:t>
            </a:r>
            <a:r>
              <a:rPr lang="en-US" sz="2800" dirty="0">
                <a:latin typeface="Tw Cen MT Condensed" panose="020B0606020104020203" pitchFamily="34" charset="0"/>
              </a:rPr>
              <a:t>.</a:t>
            </a: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2462163" y="3300418"/>
            <a:ext cx="7215237" cy="2357454"/>
          </a:xfrm>
          <a:prstGeom prst="roundRect">
            <a:avLst>
              <a:gd name="adj" fmla="val 1665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0488" tIns="44450" rIns="90488" bIns="44450" anchor="ctr"/>
          <a:lstStyle/>
          <a:p>
            <a:pPr marL="403225" indent="-403225" algn="just" eaLnBrk="0" hangingPunct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 err="1">
                <a:latin typeface="Tw Cen MT Condensed" panose="020B0606020104020203" pitchFamily="34" charset="0"/>
              </a:rPr>
              <a:t>PPh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dapat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dikenakan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atas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u="sng" dirty="0" err="1">
                <a:latin typeface="Tw Cen MT Condensed" panose="020B0606020104020203" pitchFamily="34" charset="0"/>
              </a:rPr>
              <a:t>bagian</a:t>
            </a:r>
            <a:r>
              <a:rPr lang="en-US" sz="2800" u="sng" dirty="0">
                <a:latin typeface="Tw Cen MT Condensed" panose="020B0606020104020203" pitchFamily="34" charset="0"/>
              </a:rPr>
              <a:t> </a:t>
            </a:r>
            <a:r>
              <a:rPr lang="en-US" sz="2800" u="sng" dirty="0" err="1">
                <a:latin typeface="Tw Cen MT Condensed" panose="020B0606020104020203" pitchFamily="34" charset="0"/>
              </a:rPr>
              <a:t>tahun</a:t>
            </a:r>
            <a:r>
              <a:rPr lang="en-US" sz="2800" u="sng" dirty="0">
                <a:latin typeface="Tw Cen MT Condensed" panose="020B0606020104020203" pitchFamily="34" charset="0"/>
              </a:rPr>
              <a:t> </a:t>
            </a:r>
            <a:r>
              <a:rPr lang="en-US" sz="2800" u="sng" dirty="0" err="1">
                <a:latin typeface="Tw Cen MT Condensed" panose="020B0606020104020203" pitchFamily="34" charset="0"/>
              </a:rPr>
              <a:t>pajak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jika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kewajiban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subjektif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mulai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dari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bagian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tahun</a:t>
            </a:r>
            <a:r>
              <a:rPr lang="en-US" sz="2800" dirty="0">
                <a:latin typeface="Tw Cen MT Condensed" panose="020B0606020104020203" pitchFamily="34" charset="0"/>
              </a:rPr>
              <a:t>.</a:t>
            </a:r>
          </a:p>
          <a:p>
            <a:pPr marL="403225" indent="-403225" algn="just" eaLnBrk="0" hangingPunct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 err="1">
                <a:latin typeface="Tw Cen MT Condensed" panose="020B0606020104020203" pitchFamily="34" charset="0"/>
              </a:rPr>
              <a:t>Tahun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pajak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adalah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tahun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takwim</a:t>
            </a:r>
            <a:r>
              <a:rPr lang="en-US" sz="2800" dirty="0">
                <a:latin typeface="Tw Cen MT Condensed" panose="020B0606020104020203" pitchFamily="34" charset="0"/>
              </a:rPr>
              <a:t>. </a:t>
            </a:r>
            <a:r>
              <a:rPr lang="en-US" sz="2800" dirty="0" err="1">
                <a:latin typeface="Tw Cen MT Condensed" panose="020B0606020104020203" pitchFamily="34" charset="0"/>
              </a:rPr>
              <a:t>Jika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tahun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buku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tidak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sama</a:t>
            </a:r>
            <a:r>
              <a:rPr lang="en-US" sz="2800" dirty="0">
                <a:latin typeface="Tw Cen MT Condensed" panose="020B0606020104020203" pitchFamily="34" charset="0"/>
              </a:rPr>
              <a:t>, </a:t>
            </a:r>
            <a:r>
              <a:rPr lang="en-US" sz="2800" dirty="0" err="1">
                <a:latin typeface="Tw Cen MT Condensed" panose="020B0606020104020203" pitchFamily="34" charset="0"/>
              </a:rPr>
              <a:t>dapat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menggunakan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tahun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buku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asalkan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berdurasi</a:t>
            </a:r>
            <a:r>
              <a:rPr lang="en-US" sz="2800" dirty="0">
                <a:latin typeface="Tw Cen MT Condensed" panose="020B0606020104020203" pitchFamily="34" charset="0"/>
              </a:rPr>
              <a:t> 12 </a:t>
            </a:r>
            <a:r>
              <a:rPr lang="en-US" sz="2800" dirty="0" err="1">
                <a:latin typeface="Tw Cen MT Condensed" panose="020B0606020104020203" pitchFamily="34" charset="0"/>
              </a:rPr>
              <a:t>bulan</a:t>
            </a:r>
            <a:r>
              <a:rPr lang="en-US" sz="2800" dirty="0">
                <a:latin typeface="Tw Cen MT Condensed" panose="020B0606020104020203" pitchFamily="34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235200" y="6229350"/>
            <a:ext cx="1828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4673600" y="6229350"/>
            <a:ext cx="2844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235200" y="6229350"/>
            <a:ext cx="1828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673600" y="6229350"/>
            <a:ext cx="2844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2567608" y="1395523"/>
            <a:ext cx="7037414" cy="1785950"/>
          </a:xfrm>
          <a:prstGeom prst="roundRect">
            <a:avLst>
              <a:gd name="adj" fmla="val 1665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/>
          <a:lstStyle/>
          <a:p>
            <a:pPr algn="ctr" eaLnBrk="0" hangingPunct="0"/>
            <a:r>
              <a:rPr lang="en-US" sz="2800" dirty="0" err="1">
                <a:latin typeface="Tw Cen MT Condensed" panose="020B0606020104020203" pitchFamily="34" charset="0"/>
              </a:rPr>
              <a:t>Undang</a:t>
            </a:r>
            <a:r>
              <a:rPr lang="en-US" sz="2800" dirty="0">
                <a:latin typeface="Tw Cen MT Condensed" panose="020B0606020104020203" pitchFamily="34" charset="0"/>
              </a:rPr>
              <a:t> – </a:t>
            </a:r>
            <a:r>
              <a:rPr lang="en-US" sz="2800" dirty="0" err="1">
                <a:latin typeface="Tw Cen MT Condensed" panose="020B0606020104020203" pitchFamily="34" charset="0"/>
              </a:rPr>
              <a:t>Undang</a:t>
            </a:r>
            <a:r>
              <a:rPr lang="en-US" sz="2800" dirty="0">
                <a:latin typeface="Tw Cen MT Condensed" panose="020B0606020104020203" pitchFamily="34" charset="0"/>
              </a:rPr>
              <a:t> (UU) No. 36 </a:t>
            </a:r>
            <a:r>
              <a:rPr lang="en-US" sz="2800" dirty="0" err="1">
                <a:latin typeface="Tw Cen MT Condensed" panose="020B0606020104020203" pitchFamily="34" charset="0"/>
              </a:rPr>
              <a:t>Tahun</a:t>
            </a:r>
            <a:r>
              <a:rPr lang="en-US" sz="2800" dirty="0">
                <a:latin typeface="Tw Cen MT Condensed" panose="020B0606020104020203" pitchFamily="34" charset="0"/>
              </a:rPr>
              <a:t> 2008</a:t>
            </a:r>
          </a:p>
          <a:p>
            <a:pPr algn="ctr" eaLnBrk="0" hangingPunct="0"/>
            <a:r>
              <a:rPr lang="en-US" sz="2800" dirty="0" err="1">
                <a:latin typeface="Tw Cen MT Condensed" panose="020B0606020104020203" pitchFamily="34" charset="0"/>
              </a:rPr>
              <a:t>Tentang</a:t>
            </a:r>
            <a:endParaRPr lang="en-US" sz="2800" dirty="0">
              <a:latin typeface="Tw Cen MT Condensed" panose="020B0606020104020203" pitchFamily="34" charset="0"/>
            </a:endParaRPr>
          </a:p>
          <a:p>
            <a:pPr algn="ctr" eaLnBrk="0" hangingPunct="0"/>
            <a:r>
              <a:rPr lang="en-US" sz="2800" dirty="0" err="1">
                <a:latin typeface="Tw Cen MT Condensed" panose="020B0606020104020203" pitchFamily="34" charset="0"/>
              </a:rPr>
              <a:t>Perubahan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Keempat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atas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</a:p>
          <a:p>
            <a:pPr algn="ctr" eaLnBrk="0" hangingPunct="0"/>
            <a:r>
              <a:rPr lang="en-US" sz="2800" dirty="0">
                <a:latin typeface="Tw Cen MT Condensed" panose="020B0606020104020203" pitchFamily="34" charset="0"/>
              </a:rPr>
              <a:t> UU No. 7 </a:t>
            </a:r>
            <a:r>
              <a:rPr lang="en-US" sz="2800" dirty="0" err="1">
                <a:latin typeface="Tw Cen MT Condensed" panose="020B0606020104020203" pitchFamily="34" charset="0"/>
              </a:rPr>
              <a:t>Tahun</a:t>
            </a:r>
            <a:r>
              <a:rPr lang="en-US" sz="2800" dirty="0">
                <a:latin typeface="Tw Cen MT Condensed" panose="020B0606020104020203" pitchFamily="34" charset="0"/>
              </a:rPr>
              <a:t> 1983 </a:t>
            </a:r>
            <a:r>
              <a:rPr lang="en-US" sz="2800" dirty="0" err="1">
                <a:latin typeface="Tw Cen MT Condensed" panose="020B0606020104020203" pitchFamily="34" charset="0"/>
              </a:rPr>
              <a:t>tentang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Pajak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Penghasilan</a:t>
            </a:r>
            <a:endParaRPr lang="en-US" sz="2800" dirty="0">
              <a:latin typeface="Tw Cen MT Condensed" panose="020B0606020104020203" pitchFamily="34" charset="0"/>
            </a:endParaRP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3071664" y="4072061"/>
            <a:ext cx="6079067" cy="2252539"/>
          </a:xfrm>
          <a:prstGeom prst="roundRect">
            <a:avLst>
              <a:gd name="adj" fmla="val 1665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marL="190500" indent="-190500" eaLnBrk="0" hangingPunct="0">
              <a:spcBef>
                <a:spcPts val="0"/>
              </a:spcBef>
              <a:buFontTx/>
              <a:buChar char="•"/>
            </a:pPr>
            <a:r>
              <a:rPr lang="en-US" sz="2800" dirty="0" err="1">
                <a:latin typeface="Tw Cen MT Condensed" panose="020B0606020104020203" pitchFamily="34" charset="0"/>
              </a:rPr>
              <a:t>Peraturan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Pemerintah</a:t>
            </a:r>
            <a:r>
              <a:rPr lang="en-US" sz="2800" dirty="0">
                <a:latin typeface="Tw Cen MT Condensed" panose="020B0606020104020203" pitchFamily="34" charset="0"/>
              </a:rPr>
              <a:t> (PP)</a:t>
            </a:r>
          </a:p>
          <a:p>
            <a:pPr marL="190500" indent="-190500" eaLnBrk="0" hangingPunct="0">
              <a:spcBef>
                <a:spcPts val="0"/>
              </a:spcBef>
              <a:buFontTx/>
              <a:buChar char="•"/>
            </a:pPr>
            <a:r>
              <a:rPr lang="en-US" sz="2800" dirty="0" err="1">
                <a:latin typeface="Tw Cen MT Condensed" panose="020B0606020104020203" pitchFamily="34" charset="0"/>
              </a:rPr>
              <a:t>Keputusan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Presiden</a:t>
            </a:r>
            <a:r>
              <a:rPr lang="en-US" sz="2800" dirty="0">
                <a:latin typeface="Tw Cen MT Condensed" panose="020B0606020104020203" pitchFamily="34" charset="0"/>
              </a:rPr>
              <a:t> (</a:t>
            </a:r>
            <a:r>
              <a:rPr lang="en-US" sz="2800" dirty="0" err="1">
                <a:latin typeface="Tw Cen MT Condensed" panose="020B0606020104020203" pitchFamily="34" charset="0"/>
              </a:rPr>
              <a:t>Keppres</a:t>
            </a:r>
            <a:r>
              <a:rPr lang="en-US" sz="2800" dirty="0">
                <a:latin typeface="Tw Cen MT Condensed" panose="020B0606020104020203" pitchFamily="34" charset="0"/>
              </a:rPr>
              <a:t>)</a:t>
            </a:r>
          </a:p>
          <a:p>
            <a:pPr marL="190500" indent="-190500" eaLnBrk="0" hangingPunct="0">
              <a:spcBef>
                <a:spcPts val="0"/>
              </a:spcBef>
              <a:buFontTx/>
              <a:buChar char="•"/>
            </a:pPr>
            <a:r>
              <a:rPr lang="en-US" sz="2800" dirty="0" err="1">
                <a:latin typeface="Tw Cen MT Condensed" panose="020B0606020104020203" pitchFamily="34" charset="0"/>
              </a:rPr>
              <a:t>Peraturan</a:t>
            </a:r>
            <a:r>
              <a:rPr lang="en-US" sz="2800" dirty="0">
                <a:latin typeface="Tw Cen MT Condensed" panose="020B0606020104020203" pitchFamily="34" charset="0"/>
              </a:rPr>
              <a:t> &amp; </a:t>
            </a:r>
            <a:r>
              <a:rPr lang="en-US" sz="2800" dirty="0" err="1">
                <a:latin typeface="Tw Cen MT Condensed" panose="020B0606020104020203" pitchFamily="34" charset="0"/>
              </a:rPr>
              <a:t>Keputusan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Menkeu</a:t>
            </a:r>
            <a:r>
              <a:rPr lang="en-US" sz="2800" dirty="0">
                <a:latin typeface="Tw Cen MT Condensed" panose="020B0606020104020203" pitchFamily="34" charset="0"/>
              </a:rPr>
              <a:t> (PMK &amp; KMK)</a:t>
            </a:r>
          </a:p>
          <a:p>
            <a:pPr marL="190500" indent="-190500" eaLnBrk="0" hangingPunct="0">
              <a:spcBef>
                <a:spcPts val="0"/>
              </a:spcBef>
              <a:buFontTx/>
              <a:buChar char="•"/>
            </a:pPr>
            <a:r>
              <a:rPr lang="en-US" sz="2800" dirty="0" err="1">
                <a:latin typeface="Tw Cen MT Condensed" panose="020B0606020104020203" pitchFamily="34" charset="0"/>
              </a:rPr>
              <a:t>Peraturan</a:t>
            </a:r>
            <a:r>
              <a:rPr lang="en-US" sz="2800" dirty="0">
                <a:latin typeface="Tw Cen MT Condensed" panose="020B0606020104020203" pitchFamily="34" charset="0"/>
              </a:rPr>
              <a:t>, </a:t>
            </a:r>
            <a:r>
              <a:rPr lang="en-US" sz="2800" dirty="0" err="1">
                <a:latin typeface="Tw Cen MT Condensed" panose="020B0606020104020203" pitchFamily="34" charset="0"/>
              </a:rPr>
              <a:t>Keputusan</a:t>
            </a:r>
            <a:r>
              <a:rPr lang="en-US" sz="2800" dirty="0">
                <a:latin typeface="Tw Cen MT Condensed" panose="020B0606020104020203" pitchFamily="34" charset="0"/>
              </a:rPr>
              <a:t>, </a:t>
            </a:r>
            <a:r>
              <a:rPr lang="en-US" sz="2800" dirty="0" err="1">
                <a:latin typeface="Tw Cen MT Condensed" panose="020B0606020104020203" pitchFamily="34" charset="0"/>
              </a:rPr>
              <a:t>dan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Surat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Edaran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Dirjen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Pajak</a:t>
            </a:r>
            <a:endParaRPr lang="en-US" sz="2800" dirty="0">
              <a:latin typeface="Tw Cen MT Condensed" panose="020B0606020104020203" pitchFamily="34" charset="0"/>
            </a:endParaRPr>
          </a:p>
          <a:p>
            <a:pPr marL="228600" indent="-228600" eaLnBrk="0" hangingPunct="0">
              <a:spcBef>
                <a:spcPts val="0"/>
              </a:spcBef>
            </a:pPr>
            <a:r>
              <a:rPr lang="en-US" sz="2800" dirty="0">
                <a:latin typeface="Tw Cen MT Condensed" panose="020B0606020104020203" pitchFamily="34" charset="0"/>
              </a:rPr>
              <a:t>   (PER, KEP, </a:t>
            </a:r>
            <a:r>
              <a:rPr lang="en-US" sz="2800" dirty="0" err="1">
                <a:latin typeface="Tw Cen MT Condensed" panose="020B0606020104020203" pitchFamily="34" charset="0"/>
              </a:rPr>
              <a:t>dan</a:t>
            </a:r>
            <a:r>
              <a:rPr lang="en-US" sz="2800" dirty="0">
                <a:latin typeface="Tw Cen MT Condensed" panose="020B0606020104020203" pitchFamily="34" charset="0"/>
              </a:rPr>
              <a:t> SE DJP)</a:t>
            </a:r>
          </a:p>
        </p:txBody>
      </p:sp>
      <p:sp>
        <p:nvSpPr>
          <p:cNvPr id="6155" name="AutoShape 11"/>
          <p:cNvSpPr>
            <a:spLocks noChangeArrowheads="1"/>
          </p:cNvSpPr>
          <p:nvPr/>
        </p:nvSpPr>
        <p:spPr bwMode="auto">
          <a:xfrm flipH="1">
            <a:off x="5765800" y="3452936"/>
            <a:ext cx="660400" cy="457200"/>
          </a:xfrm>
          <a:prstGeom prst="downArrow">
            <a:avLst>
              <a:gd name="adj1" fmla="val 50000"/>
              <a:gd name="adj2" fmla="val 61601"/>
            </a:avLst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2777067" y="357166"/>
            <a:ext cx="6612467" cy="557234"/>
          </a:xfrm>
          <a:prstGeom prst="roundRect">
            <a:avLst>
              <a:gd name="adj" fmla="val 12458"/>
            </a:avLst>
          </a:prstGeom>
          <a:noFill/>
          <a:ln w="12700">
            <a:noFill/>
            <a:rou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3200" b="1" kern="0" dirty="0" err="1">
                <a:solidFill>
                  <a:srgbClr val="646B86">
                    <a:lumMod val="75000"/>
                  </a:srgbClr>
                </a:solidFill>
                <a:latin typeface="+mj-lt"/>
                <a:ea typeface="+mj-ea"/>
                <a:cs typeface="+mj-cs"/>
              </a:rPr>
              <a:t>Dasar</a:t>
            </a:r>
            <a:r>
              <a:rPr lang="en-US" sz="3200" b="1" kern="0" dirty="0">
                <a:solidFill>
                  <a:srgbClr val="646B86">
                    <a:lumMod val="75000"/>
                  </a:srgb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0" dirty="0" err="1">
                <a:solidFill>
                  <a:srgbClr val="646B86">
                    <a:lumMod val="75000"/>
                  </a:srgbClr>
                </a:solidFill>
                <a:latin typeface="+mj-lt"/>
                <a:ea typeface="+mj-ea"/>
                <a:cs typeface="+mj-cs"/>
              </a:rPr>
              <a:t>Hukum</a:t>
            </a:r>
            <a:endParaRPr lang="en-US" sz="3200" b="1" dirty="0">
              <a:latin typeface="+mj-lt"/>
            </a:endParaRPr>
          </a:p>
        </p:txBody>
      </p:sp>
      <p:pic>
        <p:nvPicPr>
          <p:cNvPr id="8194" name="Picture 2" descr="C:\Users\KADEP\Desktop\UMMI\PSAK BARU\gambar ekonomi\desk_office_111280_tnb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24892" y="3181472"/>
            <a:ext cx="2057042" cy="192561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235200" y="6229350"/>
            <a:ext cx="1828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673600" y="6229350"/>
            <a:ext cx="2844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673600" y="6229350"/>
            <a:ext cx="2844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3143672" y="2242298"/>
            <a:ext cx="6790267" cy="576064"/>
          </a:xfrm>
          <a:prstGeom prst="roundRect">
            <a:avLst>
              <a:gd name="adj" fmla="val 16657"/>
            </a:avLst>
          </a:prstGeom>
          <a:solidFill>
            <a:srgbClr val="FFCCCC"/>
          </a:solidFill>
          <a:ln w="12700">
            <a:solidFill>
              <a:schemeClr val="tx1"/>
            </a:solidFill>
            <a:round/>
          </a:ln>
          <a:effectLst/>
        </p:spPr>
        <p:txBody>
          <a:bodyPr wrap="square" lIns="90488" tIns="44450" rIns="90488" bIns="44450" anchor="ctr"/>
          <a:lstStyle/>
          <a:p>
            <a:pPr marL="914400" indent="-914400" algn="ctr" eaLnBrk="0" hangingPunct="0">
              <a:spcBef>
                <a:spcPts val="600"/>
              </a:spcBef>
              <a:tabLst>
                <a:tab pos="469900" algn="l"/>
                <a:tab pos="861695" algn="l"/>
              </a:tabLst>
            </a:pPr>
            <a:r>
              <a:rPr lang="en-US" sz="2800" dirty="0">
                <a:latin typeface="Tw Cen MT Condensed" panose="020B0606020104020203" pitchFamily="34" charset="0"/>
              </a:rPr>
              <a:t>Orang </a:t>
            </a:r>
            <a:r>
              <a:rPr lang="en-US" sz="2800" dirty="0" err="1">
                <a:latin typeface="Tw Cen MT Condensed" panose="020B0606020104020203" pitchFamily="34" charset="0"/>
              </a:rPr>
              <a:t>Pribadi</a:t>
            </a:r>
            <a:r>
              <a:rPr lang="en-US" sz="2800" dirty="0">
                <a:latin typeface="Tw Cen MT Condensed" panose="020B0606020104020203" pitchFamily="34" charset="0"/>
              </a:rPr>
              <a:t> (OP)</a:t>
            </a:r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3143674" y="4086303"/>
            <a:ext cx="6790267" cy="676275"/>
          </a:xfrm>
          <a:prstGeom prst="roundRect">
            <a:avLst>
              <a:gd name="adj" fmla="val 16657"/>
            </a:avLst>
          </a:prstGeom>
          <a:solidFill>
            <a:srgbClr val="CCCCFF"/>
          </a:solidFill>
          <a:ln w="12700">
            <a:solidFill>
              <a:schemeClr val="tx1"/>
            </a:solidFill>
            <a:rou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>
              <a:tabLst>
                <a:tab pos="469900" algn="l"/>
              </a:tabLst>
            </a:pPr>
            <a:r>
              <a:rPr lang="en-US" sz="2800" dirty="0" err="1">
                <a:latin typeface="Tw Cen MT Condensed" panose="020B0606020104020203" pitchFamily="34" charset="0"/>
              </a:rPr>
              <a:t>Badan</a:t>
            </a:r>
            <a:endParaRPr lang="en-US" sz="2800" dirty="0">
              <a:latin typeface="Tw Cen MT Condensed" panose="020B0606020104020203" pitchFamily="34" charset="0"/>
            </a:endParaRPr>
          </a:p>
        </p:txBody>
      </p:sp>
      <p:sp>
        <p:nvSpPr>
          <p:cNvPr id="8202" name="AutoShape 10"/>
          <p:cNvSpPr>
            <a:spLocks noChangeArrowheads="1"/>
          </p:cNvSpPr>
          <p:nvPr/>
        </p:nvSpPr>
        <p:spPr bwMode="auto">
          <a:xfrm>
            <a:off x="3143674" y="4911953"/>
            <a:ext cx="6790267" cy="1195407"/>
          </a:xfrm>
          <a:prstGeom prst="roundRect">
            <a:avLst>
              <a:gd name="adj" fmla="val 16657"/>
            </a:avLst>
          </a:prstGeom>
          <a:solidFill>
            <a:srgbClr val="AEE1FF"/>
          </a:solidFill>
          <a:ln w="12700">
            <a:solidFill>
              <a:schemeClr val="tx1"/>
            </a:solidFill>
            <a:round/>
          </a:ln>
          <a:effectLst/>
        </p:spPr>
        <p:txBody>
          <a:bodyPr wrap="square" lIns="90488" tIns="44450" rIns="90488" bIns="44450" anchor="ctr"/>
          <a:lstStyle/>
          <a:p>
            <a:pPr algn="ctr" eaLnBrk="0" hangingPunct="0"/>
            <a:r>
              <a:rPr lang="en-US" sz="2800" dirty="0" err="1">
                <a:latin typeface="Tw Cen MT Condensed" panose="020B0606020104020203" pitchFamily="34" charset="0"/>
              </a:rPr>
              <a:t>Bentuk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usaha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tetap</a:t>
            </a:r>
            <a:r>
              <a:rPr lang="en-US" sz="2800" dirty="0">
                <a:latin typeface="Tw Cen MT Condensed" panose="020B0606020104020203" pitchFamily="34" charset="0"/>
              </a:rPr>
              <a:t> (BUT), </a:t>
            </a:r>
            <a:r>
              <a:rPr lang="en-US" sz="2800" dirty="0" err="1">
                <a:latin typeface="Tw Cen MT Condensed" panose="020B0606020104020203" pitchFamily="34" charset="0"/>
              </a:rPr>
              <a:t>merupakan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subyek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pajak</a:t>
            </a:r>
            <a:r>
              <a:rPr lang="en-US" sz="2800" dirty="0">
                <a:latin typeface="Tw Cen MT Condensed" panose="020B0606020104020203" pitchFamily="34" charset="0"/>
              </a:rPr>
              <a:t> yang </a:t>
            </a:r>
            <a:r>
              <a:rPr lang="en-US" sz="2800" dirty="0" err="1">
                <a:latin typeface="Tw Cen MT Condensed" panose="020B0606020104020203" pitchFamily="34" charset="0"/>
              </a:rPr>
              <a:t>perlakuan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pajaknya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dipersamakan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dengan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subyek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pajak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badan</a:t>
            </a:r>
            <a:r>
              <a:rPr lang="en-US" sz="2800" dirty="0">
                <a:latin typeface="Tw Cen MT Condensed" panose="020B0606020104020203" pitchFamily="34" charset="0"/>
              </a:rPr>
              <a:t>.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2073798" y="1840582"/>
            <a:ext cx="277786" cy="3743342"/>
          </a:xfrm>
          <a:prstGeom prst="rect">
            <a:avLst/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2336800" y="1840582"/>
            <a:ext cx="3975224" cy="234330"/>
          </a:xfrm>
          <a:prstGeom prst="rect">
            <a:avLst/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5905624" y="1066800"/>
            <a:ext cx="406400" cy="773782"/>
          </a:xfrm>
          <a:prstGeom prst="rect">
            <a:avLst/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8206" name="AutoShape 14"/>
          <p:cNvSpPr>
            <a:spLocks noChangeArrowheads="1"/>
          </p:cNvSpPr>
          <p:nvPr/>
        </p:nvSpPr>
        <p:spPr bwMode="auto">
          <a:xfrm>
            <a:off x="2336800" y="5369610"/>
            <a:ext cx="711200" cy="285750"/>
          </a:xfrm>
          <a:prstGeom prst="rightArrow">
            <a:avLst>
              <a:gd name="adj1" fmla="val 50000"/>
              <a:gd name="adj2" fmla="val 70071"/>
            </a:avLst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8207" name="AutoShape 15"/>
          <p:cNvSpPr>
            <a:spLocks noChangeArrowheads="1"/>
          </p:cNvSpPr>
          <p:nvPr/>
        </p:nvSpPr>
        <p:spPr bwMode="auto">
          <a:xfrm>
            <a:off x="2336800" y="4309442"/>
            <a:ext cx="711200" cy="285750"/>
          </a:xfrm>
          <a:prstGeom prst="rightArrow">
            <a:avLst>
              <a:gd name="adj1" fmla="val 50000"/>
              <a:gd name="adj2" fmla="val 70071"/>
            </a:avLst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auto">
          <a:xfrm>
            <a:off x="2336800" y="3373338"/>
            <a:ext cx="711200" cy="285750"/>
          </a:xfrm>
          <a:prstGeom prst="rightArrow">
            <a:avLst>
              <a:gd name="adj1" fmla="val 50000"/>
              <a:gd name="adj2" fmla="val 70071"/>
            </a:avLst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7" name="AutoShape 7"/>
          <p:cNvSpPr>
            <a:spLocks noChangeArrowheads="1"/>
          </p:cNvSpPr>
          <p:nvPr/>
        </p:nvSpPr>
        <p:spPr bwMode="auto">
          <a:xfrm>
            <a:off x="3143673" y="3044854"/>
            <a:ext cx="6790267" cy="853628"/>
          </a:xfrm>
          <a:prstGeom prst="roundRect">
            <a:avLst>
              <a:gd name="adj" fmla="val 16657"/>
            </a:avLst>
          </a:prstGeom>
          <a:solidFill>
            <a:srgbClr val="FFCCCC"/>
          </a:solidFill>
          <a:ln w="12700">
            <a:solidFill>
              <a:schemeClr val="tx1"/>
            </a:solidFill>
            <a:round/>
          </a:ln>
          <a:effectLst/>
        </p:spPr>
        <p:txBody>
          <a:bodyPr wrap="square" lIns="90488" tIns="44450" rIns="90488" bIns="44450" anchor="ctr"/>
          <a:lstStyle/>
          <a:p>
            <a:pPr algn="ctr" eaLnBrk="0" hangingPunct="0">
              <a:spcBef>
                <a:spcPts val="600"/>
              </a:spcBef>
            </a:pPr>
            <a:r>
              <a:rPr lang="en-US" sz="2800" dirty="0" err="1">
                <a:latin typeface="Tw Cen MT Condensed" panose="020B0606020104020203" pitchFamily="34" charset="0"/>
              </a:rPr>
              <a:t>Warisan</a:t>
            </a:r>
            <a:r>
              <a:rPr lang="en-US" sz="2800" dirty="0">
                <a:latin typeface="Tw Cen MT Condensed" panose="020B0606020104020203" pitchFamily="34" charset="0"/>
              </a:rPr>
              <a:t> yang </a:t>
            </a:r>
            <a:r>
              <a:rPr lang="en-US" sz="2800" dirty="0" err="1">
                <a:latin typeface="Tw Cen MT Condensed" panose="020B0606020104020203" pitchFamily="34" charset="0"/>
              </a:rPr>
              <a:t>belum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terbagi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sebagai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satu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kesatuan</a:t>
            </a:r>
            <a:r>
              <a:rPr lang="en-US" sz="2800" dirty="0">
                <a:latin typeface="Tw Cen MT Condensed" panose="020B0606020104020203" pitchFamily="34" charset="0"/>
              </a:rPr>
              <a:t>, </a:t>
            </a:r>
            <a:r>
              <a:rPr lang="en-US" sz="2800" dirty="0" err="1">
                <a:latin typeface="Tw Cen MT Condensed" panose="020B0606020104020203" pitchFamily="34" charset="0"/>
              </a:rPr>
              <a:t>bersifat</a:t>
            </a:r>
            <a:r>
              <a:rPr lang="en-US" sz="2800" dirty="0">
                <a:latin typeface="Tw Cen MT Condensed" panose="020B0606020104020203" pitchFamily="34" charset="0"/>
              </a:rPr>
              <a:t> </a:t>
            </a:r>
            <a:r>
              <a:rPr lang="en-US" sz="2800" dirty="0" err="1">
                <a:latin typeface="Tw Cen MT Condensed" panose="020B0606020104020203" pitchFamily="34" charset="0"/>
              </a:rPr>
              <a:t>menggantikan</a:t>
            </a:r>
            <a:r>
              <a:rPr lang="en-US" sz="2800" dirty="0">
                <a:latin typeface="Tw Cen MT Condensed" panose="020B0606020104020203" pitchFamily="34" charset="0"/>
              </a:rPr>
              <a:t> yang </a:t>
            </a:r>
            <a:r>
              <a:rPr lang="en-US" sz="2800" dirty="0" err="1">
                <a:latin typeface="Tw Cen MT Condensed" panose="020B0606020104020203" pitchFamily="34" charset="0"/>
              </a:rPr>
              <a:t>berhak</a:t>
            </a:r>
            <a:r>
              <a:rPr lang="en-US" sz="2800" dirty="0">
                <a:latin typeface="Tw Cen MT Condensed" panose="020B0606020104020203" pitchFamily="34" charset="0"/>
              </a:rPr>
              <a:t>.</a:t>
            </a:r>
          </a:p>
        </p:txBody>
      </p:sp>
      <p:sp>
        <p:nvSpPr>
          <p:cNvPr id="18" name="AutoShape 16"/>
          <p:cNvSpPr>
            <a:spLocks noChangeArrowheads="1"/>
          </p:cNvSpPr>
          <p:nvPr/>
        </p:nvSpPr>
        <p:spPr bwMode="auto">
          <a:xfrm>
            <a:off x="2351584" y="2362944"/>
            <a:ext cx="711200" cy="285750"/>
          </a:xfrm>
          <a:prstGeom prst="rightArrow">
            <a:avLst>
              <a:gd name="adj1" fmla="val 50000"/>
              <a:gd name="adj2" fmla="val 70071"/>
            </a:avLst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20" name="AutoShape 12"/>
          <p:cNvSpPr>
            <a:spLocks noChangeArrowheads="1"/>
          </p:cNvSpPr>
          <p:nvPr/>
        </p:nvSpPr>
        <p:spPr bwMode="auto">
          <a:xfrm>
            <a:off x="2777067" y="295258"/>
            <a:ext cx="6612467" cy="776288"/>
          </a:xfrm>
          <a:prstGeom prst="roundRect">
            <a:avLst>
              <a:gd name="adj" fmla="val 12458"/>
            </a:avLst>
          </a:prstGeom>
          <a:noFill/>
          <a:ln w="12700">
            <a:noFill/>
            <a:round/>
          </a:ln>
          <a:effectLst/>
        </p:spPr>
        <p:txBody>
          <a:bodyPr wrap="none" lIns="90488" tIns="44450" rIns="90488" bIns="44450" anchor="ctr"/>
          <a:lstStyle/>
          <a:p>
            <a:pPr lvl="0" algn="ctr" eaLnBrk="0" hangingPunct="0"/>
            <a:r>
              <a:rPr lang="en-US" sz="2800" b="1" dirty="0" err="1">
                <a:latin typeface="+mj-lt"/>
              </a:rPr>
              <a:t>Subjek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Pajak</a:t>
            </a:r>
            <a:endParaRPr lang="en-US" sz="2800" b="1" dirty="0">
              <a:latin typeface="+mj-lt"/>
            </a:endParaRPr>
          </a:p>
          <a:p>
            <a:pPr lvl="0" algn="ctr" eaLnBrk="0" hangingPunct="0"/>
            <a:r>
              <a:rPr lang="en-US" b="1" dirty="0" err="1">
                <a:latin typeface="Tw Cen MT Condensed" panose="020B0606020104020203" pitchFamily="34" charset="0"/>
              </a:rPr>
              <a:t>Pasal</a:t>
            </a:r>
            <a:r>
              <a:rPr lang="en-US" b="1" dirty="0">
                <a:latin typeface="Tw Cen MT Condensed" panose="020B0606020104020203" pitchFamily="34" charset="0"/>
              </a:rPr>
              <a:t> 2 </a:t>
            </a:r>
            <a:r>
              <a:rPr lang="en-US" b="1" dirty="0" err="1">
                <a:latin typeface="Tw Cen MT Condensed" panose="020B0606020104020203" pitchFamily="34" charset="0"/>
              </a:rPr>
              <a:t>Ayat</a:t>
            </a:r>
            <a:r>
              <a:rPr lang="en-US" b="1" dirty="0">
                <a:latin typeface="Tw Cen MT Condensed" panose="020B0606020104020203" pitchFamily="34" charset="0"/>
              </a:rPr>
              <a:t> (1 </a:t>
            </a:r>
            <a:r>
              <a:rPr lang="en-US" b="1" dirty="0" err="1">
                <a:latin typeface="Tw Cen MT Condensed" panose="020B0606020104020203" pitchFamily="34" charset="0"/>
              </a:rPr>
              <a:t>dan</a:t>
            </a:r>
            <a:r>
              <a:rPr lang="en-US" b="1" dirty="0">
                <a:latin typeface="Tw Cen MT Condensed" panose="020B0606020104020203" pitchFamily="34" charset="0"/>
              </a:rPr>
              <a:t> 1a)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235200" y="6229350"/>
            <a:ext cx="1828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673600" y="6229350"/>
            <a:ext cx="2844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235200" y="6229350"/>
            <a:ext cx="1828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4673600" y="6229350"/>
            <a:ext cx="2844800" cy="514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3438193" y="1352543"/>
            <a:ext cx="5367867" cy="1076325"/>
          </a:xfrm>
          <a:prstGeom prst="roundRect">
            <a:avLst>
              <a:gd name="adj" fmla="val 12458"/>
            </a:avLst>
          </a:prstGeom>
          <a:gradFill rotWithShape="0">
            <a:gsLst>
              <a:gs pos="0">
                <a:srgbClr val="99FFCC"/>
              </a:gs>
              <a:gs pos="50000">
                <a:srgbClr val="99FFCC">
                  <a:gamma/>
                  <a:tint val="30196"/>
                  <a:invGamma/>
                </a:srgbClr>
              </a:gs>
              <a:gs pos="100000">
                <a:srgbClr val="99FFCC"/>
              </a:gs>
            </a:gsLst>
            <a:lin ang="2700000" scaled="1"/>
          </a:gradFill>
          <a:ln w="12700">
            <a:solidFill>
              <a:srgbClr val="00CC99"/>
            </a:solidFill>
            <a:rou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endParaRPr lang="en-US" sz="3600" b="1" dirty="0">
              <a:solidFill>
                <a:schemeClr val="tx2"/>
              </a:solidFill>
              <a:latin typeface="Tw Cen MT Condensed" panose="020B0606020104020203" pitchFamily="34" charset="0"/>
            </a:endParaRPr>
          </a:p>
          <a:p>
            <a:pPr algn="ctr" eaLnBrk="0" hangingPunct="0"/>
            <a:r>
              <a:rPr lang="en-US" sz="3600" b="1" dirty="0" err="1">
                <a:solidFill>
                  <a:schemeClr val="tx2"/>
                </a:solidFill>
                <a:latin typeface="Tw Cen MT Condensed" panose="020B0606020104020203" pitchFamily="34" charset="0"/>
              </a:rPr>
              <a:t>Subjek</a:t>
            </a:r>
            <a:r>
              <a:rPr lang="en-US" sz="3600" b="1" dirty="0">
                <a:solidFill>
                  <a:schemeClr val="tx2"/>
                </a:solidFill>
                <a:latin typeface="Tw Cen MT Condensed" panose="020B0606020104020203" pitchFamily="34" charset="0"/>
              </a:rPr>
              <a:t> </a:t>
            </a:r>
            <a:r>
              <a:rPr lang="en-US" sz="3600" b="1" dirty="0" err="1">
                <a:solidFill>
                  <a:schemeClr val="tx2"/>
                </a:solidFill>
                <a:latin typeface="Tw Cen MT Condensed" panose="020B0606020104020203" pitchFamily="34" charset="0"/>
              </a:rPr>
              <a:t>Pajak</a:t>
            </a:r>
            <a:endParaRPr lang="en-US" sz="2800" b="1" dirty="0">
              <a:latin typeface="Tw Cen MT Condensed" panose="020B0606020104020203" pitchFamily="34" charset="0"/>
            </a:endParaRPr>
          </a:p>
          <a:p>
            <a:pPr algn="ctr" eaLnBrk="0" hangingPunct="0"/>
            <a:r>
              <a:rPr lang="en-US" sz="2800" b="1" dirty="0" err="1">
                <a:latin typeface="Tw Cen MT Condensed" panose="020B0606020104020203" pitchFamily="34" charset="0"/>
              </a:rPr>
              <a:t>Pasal</a:t>
            </a:r>
            <a:r>
              <a:rPr lang="en-US" sz="2800" b="1" dirty="0">
                <a:latin typeface="Tw Cen MT Condensed" panose="020B0606020104020203" pitchFamily="34" charset="0"/>
              </a:rPr>
              <a:t> 2 </a:t>
            </a:r>
            <a:r>
              <a:rPr lang="en-US" sz="2800" b="1" dirty="0" err="1">
                <a:latin typeface="Tw Cen MT Condensed" panose="020B0606020104020203" pitchFamily="34" charset="0"/>
              </a:rPr>
              <a:t>Ayat</a:t>
            </a:r>
            <a:r>
              <a:rPr lang="en-US" sz="2800" b="1" dirty="0">
                <a:latin typeface="Tw Cen MT Condensed" panose="020B0606020104020203" pitchFamily="34" charset="0"/>
              </a:rPr>
              <a:t> (2)</a:t>
            </a:r>
          </a:p>
          <a:p>
            <a:pPr algn="ctr" eaLnBrk="0" hangingPunct="0"/>
            <a:endParaRPr lang="en-US" sz="3600" b="1" dirty="0">
              <a:solidFill>
                <a:schemeClr val="tx2"/>
              </a:solidFill>
              <a:latin typeface="Tw Cen MT Condensed" panose="020B0606020104020203" pitchFamily="34" charset="0"/>
            </a:endParaRP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2091267" y="3776663"/>
            <a:ext cx="3740151" cy="1476375"/>
          </a:xfrm>
          <a:prstGeom prst="roundRect">
            <a:avLst>
              <a:gd name="adj" fmla="val 16657"/>
            </a:avLst>
          </a:prstGeom>
          <a:solidFill>
            <a:srgbClr val="FFCCCC"/>
          </a:solidFill>
          <a:ln w="12700">
            <a:solidFill>
              <a:schemeClr val="tx1"/>
            </a:solidFill>
            <a:rou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>
              <a:lnSpc>
                <a:spcPct val="135000"/>
              </a:lnSpc>
            </a:pPr>
            <a:r>
              <a:rPr lang="en-US" sz="4000" b="1" dirty="0" err="1">
                <a:latin typeface="Tw Cen MT Condensed" panose="020B0606020104020203" pitchFamily="34" charset="0"/>
              </a:rPr>
              <a:t>Dalam</a:t>
            </a:r>
            <a:r>
              <a:rPr lang="en-US" sz="4000" b="1" dirty="0">
                <a:latin typeface="Tw Cen MT Condensed" panose="020B0606020104020203" pitchFamily="34" charset="0"/>
              </a:rPr>
              <a:t> </a:t>
            </a:r>
            <a:r>
              <a:rPr lang="en-US" sz="4000" b="1" dirty="0" err="1">
                <a:latin typeface="Tw Cen MT Condensed" panose="020B0606020104020203" pitchFamily="34" charset="0"/>
              </a:rPr>
              <a:t>Negeri</a:t>
            </a:r>
            <a:endParaRPr lang="en-US" sz="4000" b="1" dirty="0">
              <a:latin typeface="Tw Cen MT Condensed" panose="020B0606020104020203" pitchFamily="34" charset="0"/>
            </a:endParaRPr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6360584" y="3776663"/>
            <a:ext cx="3740149" cy="1476375"/>
          </a:xfrm>
          <a:prstGeom prst="roundRect">
            <a:avLst>
              <a:gd name="adj" fmla="val 16657"/>
            </a:avLst>
          </a:prstGeom>
          <a:solidFill>
            <a:srgbClr val="FFCCFF"/>
          </a:solidFill>
          <a:ln w="12700">
            <a:solidFill>
              <a:schemeClr val="tx1"/>
            </a:solidFill>
            <a:rou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>
              <a:lnSpc>
                <a:spcPct val="135000"/>
              </a:lnSpc>
            </a:pPr>
            <a:r>
              <a:rPr lang="en-US" sz="4000" b="1" dirty="0" err="1">
                <a:latin typeface="Tw Cen MT Condensed" panose="020B0606020104020203" pitchFamily="34" charset="0"/>
              </a:rPr>
              <a:t>Luar</a:t>
            </a:r>
            <a:r>
              <a:rPr lang="en-US" sz="4000" b="1" dirty="0">
                <a:latin typeface="Tw Cen MT Condensed" panose="020B0606020104020203" pitchFamily="34" charset="0"/>
              </a:rPr>
              <a:t> </a:t>
            </a:r>
            <a:r>
              <a:rPr lang="en-US" sz="4000" b="1" dirty="0" err="1">
                <a:latin typeface="Tw Cen MT Condensed" panose="020B0606020104020203" pitchFamily="34" charset="0"/>
              </a:rPr>
              <a:t>Negeri</a:t>
            </a:r>
            <a:endParaRPr lang="en-US" sz="4000" b="1" dirty="0">
              <a:latin typeface="Tw Cen MT Condensed" panose="020B0606020104020203" pitchFamily="34" charset="0"/>
            </a:endParaRP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657600" y="2943225"/>
            <a:ext cx="4978400" cy="228600"/>
          </a:xfrm>
          <a:prstGeom prst="rect">
            <a:avLst/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5892800" y="2543175"/>
            <a:ext cx="406400" cy="400050"/>
          </a:xfrm>
          <a:prstGeom prst="rect">
            <a:avLst/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 flipH="1">
            <a:off x="3504842" y="3171825"/>
            <a:ext cx="609600" cy="457200"/>
          </a:xfrm>
          <a:prstGeom prst="downArrow">
            <a:avLst>
              <a:gd name="adj1" fmla="val 50000"/>
              <a:gd name="adj2" fmla="val 66735"/>
            </a:avLst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0252" name="AutoShape 12"/>
          <p:cNvSpPr>
            <a:spLocks noChangeArrowheads="1"/>
          </p:cNvSpPr>
          <p:nvPr/>
        </p:nvSpPr>
        <p:spPr bwMode="auto">
          <a:xfrm flipH="1">
            <a:off x="8179158" y="3171825"/>
            <a:ext cx="609600" cy="457200"/>
          </a:xfrm>
          <a:prstGeom prst="downArrow">
            <a:avLst>
              <a:gd name="adj1" fmla="val 50000"/>
              <a:gd name="adj2" fmla="val 66735"/>
            </a:avLst>
          </a:prstGeom>
          <a:gradFill rotWithShape="0">
            <a:gsLst>
              <a:gs pos="0">
                <a:srgbClr val="00CC99">
                  <a:gamma/>
                  <a:shade val="60000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60000"/>
                  <a:invGamma/>
                </a:srgbClr>
              </a:gs>
            </a:gsLst>
            <a:lin ang="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3403600" y="971550"/>
            <a:ext cx="5181600" cy="2857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endParaRPr lang="en-US" sz="2000" b="1" dirty="0">
              <a:latin typeface="Tw Cen MT Condensed" panose="020B0606020104020203" pitchFamily="34" charset="0"/>
            </a:endParaRPr>
          </a:p>
        </p:txBody>
      </p:sp>
      <p:sp>
        <p:nvSpPr>
          <p:cNvPr id="15" name="AutoShape 12"/>
          <p:cNvSpPr>
            <a:spLocks noChangeArrowheads="1"/>
          </p:cNvSpPr>
          <p:nvPr/>
        </p:nvSpPr>
        <p:spPr bwMode="auto">
          <a:xfrm>
            <a:off x="2777067" y="4749"/>
            <a:ext cx="6612467" cy="1066798"/>
          </a:xfrm>
          <a:prstGeom prst="roundRect">
            <a:avLst>
              <a:gd name="adj" fmla="val 12458"/>
            </a:avLst>
          </a:prstGeom>
          <a:noFill/>
          <a:ln w="12700">
            <a:noFill/>
            <a:round/>
          </a:ln>
          <a:effectLst/>
        </p:spPr>
        <p:txBody>
          <a:bodyPr wrap="none" lIns="90488" tIns="44450" rIns="90488" bIns="44450" anchor="ctr"/>
          <a:lstStyle/>
          <a:p>
            <a:pPr lvl="0" algn="ctr" eaLnBrk="0" hangingPunct="0"/>
            <a:r>
              <a:rPr lang="en-US" sz="2800" b="1" dirty="0" err="1">
                <a:latin typeface="+mj-lt"/>
              </a:rPr>
              <a:t>Subjek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Pajak</a:t>
            </a:r>
            <a:endParaRPr lang="en-US" sz="2800" b="1" dirty="0">
              <a:latin typeface="+mj-lt"/>
            </a:endParaRPr>
          </a:p>
          <a:p>
            <a:pPr lvl="0" algn="ctr" eaLnBrk="0" hangingPunct="0"/>
            <a:r>
              <a:rPr lang="en-US" b="1" dirty="0" err="1">
                <a:latin typeface="Tw Cen MT Condensed" panose="020B0606020104020203" pitchFamily="34" charset="0"/>
              </a:rPr>
              <a:t>Pasal</a:t>
            </a:r>
            <a:r>
              <a:rPr lang="en-US" b="1" dirty="0">
                <a:latin typeface="Tw Cen MT Condensed" panose="020B0606020104020203" pitchFamily="34" charset="0"/>
              </a:rPr>
              <a:t> 2 </a:t>
            </a:r>
            <a:r>
              <a:rPr lang="en-US" b="1" dirty="0" err="1">
                <a:latin typeface="Tw Cen MT Condensed" panose="020B0606020104020203" pitchFamily="34" charset="0"/>
              </a:rPr>
              <a:t>Ayat</a:t>
            </a:r>
            <a:r>
              <a:rPr lang="en-US" b="1" dirty="0">
                <a:latin typeface="Tw Cen MT Condensed" panose="020B0606020104020203" pitchFamily="34" charset="0"/>
              </a:rPr>
              <a:t> (1 </a:t>
            </a:r>
            <a:r>
              <a:rPr lang="en-US" b="1" dirty="0" err="1">
                <a:latin typeface="Tw Cen MT Condensed" panose="020B0606020104020203" pitchFamily="34" charset="0"/>
              </a:rPr>
              <a:t>dan</a:t>
            </a:r>
            <a:r>
              <a:rPr lang="en-US" b="1" dirty="0">
                <a:latin typeface="Tw Cen MT Condensed" panose="020B0606020104020203" pitchFamily="34" charset="0"/>
              </a:rPr>
              <a:t> 1a)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1191</Words>
  <Application>Microsoft Office PowerPoint</Application>
  <PresentationFormat>Widescreen</PresentationFormat>
  <Paragraphs>267</Paragraphs>
  <Slides>20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Arial Black</vt:lpstr>
      <vt:lpstr>Calibri</vt:lpstr>
      <vt:lpstr>Calibri Light</vt:lpstr>
      <vt:lpstr>Segoe UI Black</vt:lpstr>
      <vt:lpstr>Times New Roman</vt:lpstr>
      <vt:lpstr>Tw Cen MT Condensed</vt:lpstr>
      <vt:lpstr>Tw Cen MT Condensed Extra Bold</vt:lpstr>
      <vt:lpstr>Office Theme</vt:lpstr>
      <vt:lpstr>POLITEKNIK STMI  KEMENTERIAN PERINDUSTRIAN RI </vt:lpstr>
      <vt:lpstr>PowerPoint Presentation</vt:lpstr>
      <vt:lpstr>Agenda</vt:lpstr>
      <vt:lpstr>UU PAJAK PENGHASILAN (UU 36/2008) Perubahan keempat dari UU 7/1983</vt:lpstr>
      <vt:lpstr>Subyek Pajak</vt:lpstr>
      <vt:lpstr>Subyek dan Obyek Pajak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subyek pajak</dc:title>
  <dc:creator>USER</dc:creator>
  <cp:lastModifiedBy>User</cp:lastModifiedBy>
  <cp:revision>5</cp:revision>
  <dcterms:created xsi:type="dcterms:W3CDTF">2019-03-26T12:35:22Z</dcterms:created>
  <dcterms:modified xsi:type="dcterms:W3CDTF">2020-10-01T08:49:43Z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1033-10.2.0.7635</vt:lpwstr>
  </property>
</Properties>
</file>