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5" r:id="rId3"/>
    <p:sldId id="336" r:id="rId4"/>
    <p:sldId id="314" r:id="rId5"/>
    <p:sldId id="315" r:id="rId6"/>
    <p:sldId id="338" r:id="rId7"/>
    <p:sldId id="349" r:id="rId8"/>
    <p:sldId id="339" r:id="rId9"/>
    <p:sldId id="340" r:id="rId10"/>
    <p:sldId id="317" r:id="rId11"/>
    <p:sldId id="337" r:id="rId12"/>
    <p:sldId id="320" r:id="rId13"/>
    <p:sldId id="334" r:id="rId14"/>
    <p:sldId id="325" r:id="rId15"/>
    <p:sldId id="326" r:id="rId16"/>
    <p:sldId id="341" r:id="rId17"/>
    <p:sldId id="348" r:id="rId18"/>
    <p:sldId id="345" r:id="rId19"/>
    <p:sldId id="346" r:id="rId20"/>
    <p:sldId id="347" r:id="rId21"/>
    <p:sldId id="32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7ADE-1EAF-4126-BACA-668478480ABA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42DC-2E8D-44C3-A123-9FA3DC27C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E17DD-183E-435E-96C4-9CBA664C4B62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134C-8445-4D6A-929F-2FF386ED4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D920-A949-4648-9336-DE3F633D62B8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962BE-E29F-4EA6-B3EB-9763E3C1C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4B76-F178-4EB3-83F6-17650BB64462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ACD31-CE06-4A5D-8C44-42286EF35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CA9A-8758-4652-AC71-1AB3C421DBCD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11BC-FF82-46DC-9E07-D3A64B349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617A-4572-44CE-8D53-A55DCD24EFB5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FF0D-F4F1-4E07-92CC-27D7D8DC4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7BE61-942C-4459-8B29-5CD61A2A05A7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5D28-4E47-4DFA-88FE-81C3591C7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F306D-A0B2-44A1-84C0-6EC16F20A5A7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86A75-28BE-46FB-B34B-2EF5B667C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13E25-8B9A-4B03-B1AB-807E8B85E77C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238A9-6D52-4E4B-BE38-454D00666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E7263-3F78-4E44-94D3-9D4F8366CC7A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A4DA-2389-4FB8-8F28-EDACAABE5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AB3F8-A149-44F7-9FAD-4299708DC850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4B7CC-BEE2-4D2C-AEED-A47BA3724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DF4DAFD8-1225-49EF-825C-6FB8947281CA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ED48AA3-EBED-4CC7-B318-318E7B0E3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ransition>
    <p:randomBar dir="vert"/>
  </p:transition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Manajemen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Sains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/>
              <a:t>19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  <a:r>
              <a:rPr lang="en-US" dirty="0" smtClean="0"/>
              <a:t>2018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none" dirty="0" err="1" smtClean="0">
                <a:solidFill>
                  <a:schemeClr val="accent1">
                    <a:satMod val="150000"/>
                  </a:schemeClr>
                </a:solidFill>
              </a:rPr>
              <a:t>Solusi</a:t>
            </a:r>
            <a:r>
              <a:rPr lang="en-US" u="none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u="none" dirty="0" err="1" smtClean="0">
                <a:solidFill>
                  <a:schemeClr val="accent1">
                    <a:satMod val="150000"/>
                  </a:schemeClr>
                </a:solidFill>
              </a:rPr>
              <a:t>Tak</a:t>
            </a:r>
            <a:r>
              <a:rPr lang="en-US" u="none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u="none" dirty="0" err="1" smtClean="0">
                <a:solidFill>
                  <a:schemeClr val="accent1">
                    <a:satMod val="150000"/>
                  </a:schemeClr>
                </a:solidFill>
              </a:rPr>
              <a:t>Tentu</a:t>
            </a:r>
            <a:r>
              <a:rPr lang="en-US" u="none" dirty="0" smtClean="0">
                <a:solidFill>
                  <a:schemeClr val="accent1">
                    <a:satMod val="150000"/>
                  </a:schemeClr>
                </a:solidFill>
              </a:rPr>
              <a:t> (</a:t>
            </a:r>
            <a:r>
              <a:rPr lang="en-US" i="1" u="none" dirty="0" smtClean="0">
                <a:solidFill>
                  <a:schemeClr val="accent1">
                    <a:satMod val="150000"/>
                  </a:schemeClr>
                </a:solidFill>
              </a:rPr>
              <a:t>Irregular</a:t>
            </a:r>
            <a:r>
              <a:rPr lang="en-US" u="none" dirty="0" smtClean="0">
                <a:solidFill>
                  <a:schemeClr val="accent1">
                    <a:satMod val="150000"/>
                  </a:schemeClr>
                </a:solidFill>
              </a:rPr>
              <a:t>) </a:t>
            </a:r>
            <a:r>
              <a:rPr lang="en-US" u="none" dirty="0" err="1" smtClean="0">
                <a:solidFill>
                  <a:schemeClr val="accent1">
                    <a:satMod val="150000"/>
                  </a:schemeClr>
                </a:solidFill>
              </a:rPr>
              <a:t>pada</a:t>
            </a:r>
            <a:r>
              <a:rPr lang="en-US" u="none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u="none" dirty="0" err="1" smtClean="0">
                <a:solidFill>
                  <a:schemeClr val="accent1">
                    <a:satMod val="150000"/>
                  </a:schemeClr>
                </a:solidFill>
              </a:rPr>
              <a:t>Pemrograman</a:t>
            </a:r>
            <a:r>
              <a:rPr lang="en-US" u="none" dirty="0" smtClean="0">
                <a:solidFill>
                  <a:schemeClr val="accent1">
                    <a:satMod val="150000"/>
                  </a:schemeClr>
                </a:solidFill>
              </a:rPr>
              <a:t> Linear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15001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/>
              <a:t>Are…</a:t>
            </a:r>
            <a:endParaRPr lang="en-US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Multiple Optimal Solutions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mug &amp; </a:t>
            </a:r>
            <a:r>
              <a:rPr lang="en-US" dirty="0" err="1" smtClean="0"/>
              <a:t>mangkuk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objektifnya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Z = 40x</a:t>
            </a:r>
            <a:r>
              <a:rPr lang="en-US" baseline="-25000" dirty="0" smtClean="0"/>
              <a:t>1</a:t>
            </a:r>
            <a:r>
              <a:rPr lang="en-US" dirty="0" smtClean="0"/>
              <a:t> + 30x</a:t>
            </a:r>
            <a:r>
              <a:rPr lang="en-US" baseline="-25000" dirty="0" smtClean="0"/>
              <a:t>2</a:t>
            </a:r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385663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 Variable: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dirty="0" err="1" smtClean="0"/>
              <a:t>mangkuk</a:t>
            </a:r>
            <a:endParaRPr lang="en-US" dirty="0" smtClean="0"/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: mug</a:t>
            </a:r>
          </a:p>
          <a:p>
            <a:r>
              <a:rPr lang="en-US" dirty="0" smtClean="0"/>
              <a:t>Constraint:</a:t>
            </a:r>
          </a:p>
          <a:p>
            <a:pPr lvl="1"/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(jam): x</a:t>
            </a:r>
            <a:r>
              <a:rPr lang="en-US" baseline="-25000" dirty="0" smtClean="0"/>
              <a:t>1</a:t>
            </a:r>
            <a:r>
              <a:rPr lang="en-US" dirty="0" smtClean="0"/>
              <a:t> + 2x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40</a:t>
            </a:r>
          </a:p>
          <a:p>
            <a:pPr lvl="1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n-US" dirty="0" err="1" smtClean="0"/>
              <a:t>pon</a:t>
            </a:r>
            <a:r>
              <a:rPr lang="en-US" dirty="0" smtClean="0"/>
              <a:t>): 4x</a:t>
            </a:r>
            <a:r>
              <a:rPr lang="en-US" baseline="-25000" dirty="0" smtClean="0"/>
              <a:t>1</a:t>
            </a:r>
            <a:r>
              <a:rPr lang="en-US" dirty="0" smtClean="0"/>
              <a:t> + 3x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120</a:t>
            </a:r>
          </a:p>
          <a:p>
            <a:r>
              <a:rPr lang="en-US" dirty="0" smtClean="0"/>
              <a:t>Objective Function:</a:t>
            </a:r>
          </a:p>
          <a:p>
            <a:pPr lvl="1"/>
            <a:r>
              <a:rPr lang="en-US" dirty="0" err="1" smtClean="0"/>
              <a:t>Maksimasi</a:t>
            </a:r>
            <a:r>
              <a:rPr lang="en-US" dirty="0" smtClean="0"/>
              <a:t> Z = 40x</a:t>
            </a:r>
            <a:r>
              <a:rPr lang="en-US" baseline="-25000" dirty="0" smtClean="0"/>
              <a:t>1</a:t>
            </a:r>
            <a:r>
              <a:rPr lang="en-US" dirty="0" smtClean="0"/>
              <a:t> + 30x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Beda Z,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ig2-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57350"/>
            <a:ext cx="53340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reeform 17"/>
          <p:cNvSpPr/>
          <p:nvPr/>
        </p:nvSpPr>
        <p:spPr>
          <a:xfrm>
            <a:off x="2770496" y="4876800"/>
            <a:ext cx="1600200" cy="1094096"/>
          </a:xfrm>
          <a:custGeom>
            <a:avLst/>
            <a:gdLst>
              <a:gd name="connsiteX0" fmla="*/ 0 w 1295400"/>
              <a:gd name="connsiteY0" fmla="*/ 0 h 408296"/>
              <a:gd name="connsiteX1" fmla="*/ 1295400 w 1295400"/>
              <a:gd name="connsiteY1" fmla="*/ 0 h 408296"/>
              <a:gd name="connsiteX2" fmla="*/ 1295400 w 1295400"/>
              <a:gd name="connsiteY2" fmla="*/ 408296 h 408296"/>
              <a:gd name="connsiteX3" fmla="*/ 0 w 1295400"/>
              <a:gd name="connsiteY3" fmla="*/ 408296 h 408296"/>
              <a:gd name="connsiteX4" fmla="*/ 0 w 1295400"/>
              <a:gd name="connsiteY4" fmla="*/ 0 h 408296"/>
              <a:gd name="connsiteX0" fmla="*/ 0 w 1295400"/>
              <a:gd name="connsiteY0" fmla="*/ 0 h 1094096"/>
              <a:gd name="connsiteX1" fmla="*/ 1295400 w 1295400"/>
              <a:gd name="connsiteY1" fmla="*/ 685800 h 1094096"/>
              <a:gd name="connsiteX2" fmla="*/ 1295400 w 1295400"/>
              <a:gd name="connsiteY2" fmla="*/ 1094096 h 1094096"/>
              <a:gd name="connsiteX3" fmla="*/ 0 w 1295400"/>
              <a:gd name="connsiteY3" fmla="*/ 1094096 h 1094096"/>
              <a:gd name="connsiteX4" fmla="*/ 0 w 1295400"/>
              <a:gd name="connsiteY4" fmla="*/ 0 h 1094096"/>
              <a:gd name="connsiteX0" fmla="*/ 0 w 1600200"/>
              <a:gd name="connsiteY0" fmla="*/ 0 h 1094096"/>
              <a:gd name="connsiteX1" fmla="*/ 1295400 w 1600200"/>
              <a:gd name="connsiteY1" fmla="*/ 685800 h 1094096"/>
              <a:gd name="connsiteX2" fmla="*/ 1600200 w 1600200"/>
              <a:gd name="connsiteY2" fmla="*/ 1094096 h 1094096"/>
              <a:gd name="connsiteX3" fmla="*/ 0 w 1600200"/>
              <a:gd name="connsiteY3" fmla="*/ 1094096 h 1094096"/>
              <a:gd name="connsiteX4" fmla="*/ 0 w 1600200"/>
              <a:gd name="connsiteY4" fmla="*/ 0 h 10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200" h="1094096">
                <a:moveTo>
                  <a:pt x="0" y="0"/>
                </a:moveTo>
                <a:lnTo>
                  <a:pt x="1295400" y="685800"/>
                </a:lnTo>
                <a:lnTo>
                  <a:pt x="1600200" y="1094096"/>
                </a:lnTo>
                <a:lnTo>
                  <a:pt x="0" y="10940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1847850" y="3333753"/>
            <a:ext cx="3200398" cy="3086097"/>
          </a:xfrm>
          <a:prstGeom prst="line">
            <a:avLst/>
          </a:prstGeom>
          <a:ln w="571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070097" y="4102097"/>
            <a:ext cx="3886207" cy="863601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171700" y="4000500"/>
            <a:ext cx="3048000" cy="220980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Infeasible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Maksimasi</a:t>
            </a:r>
            <a:r>
              <a:rPr lang="en-US" dirty="0" smtClean="0"/>
              <a:t> Z = 5x</a:t>
            </a:r>
            <a:r>
              <a:rPr lang="en-US" baseline="-25000" dirty="0" smtClean="0"/>
              <a:t>1</a:t>
            </a:r>
            <a:r>
              <a:rPr lang="en-US" dirty="0" smtClean="0"/>
              <a:t> + 3x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Model </a:t>
            </a:r>
            <a:r>
              <a:rPr lang="en-US" dirty="0" err="1" smtClean="0"/>
              <a:t>Pembatas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4x</a:t>
            </a:r>
            <a:r>
              <a:rPr lang="en-US" baseline="-25000" dirty="0" smtClean="0"/>
              <a:t>1</a:t>
            </a:r>
            <a:r>
              <a:rPr lang="en-US" dirty="0" smtClean="0"/>
              <a:t> + 2x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8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4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6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0</a:t>
            </a:r>
          </a:p>
          <a:p>
            <a:r>
              <a:rPr lang="en-US" dirty="0" smtClean="0"/>
              <a:t>Infeasible problem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area feasible yang </a:t>
            </a:r>
            <a:r>
              <a:rPr lang="en-US" dirty="0" err="1" smtClean="0"/>
              <a:t>teriris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SEMUA </a:t>
            </a:r>
            <a:r>
              <a:rPr lang="en-US" dirty="0" err="1" smtClean="0"/>
              <a:t>pembatas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Unbounded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Maksimasi</a:t>
            </a:r>
            <a:r>
              <a:rPr lang="en-US" dirty="0" smtClean="0"/>
              <a:t> Z = 4x</a:t>
            </a:r>
            <a:r>
              <a:rPr lang="en-US" baseline="-25000" dirty="0" smtClean="0"/>
              <a:t>1</a:t>
            </a:r>
            <a:r>
              <a:rPr lang="en-US" dirty="0" smtClean="0"/>
              <a:t> + 2x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Model </a:t>
            </a:r>
            <a:r>
              <a:rPr lang="en-US" dirty="0" err="1" smtClean="0"/>
              <a:t>Pembatas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4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0</a:t>
            </a:r>
          </a:p>
          <a:p>
            <a:r>
              <a:rPr lang="en-US" dirty="0" smtClean="0"/>
              <a:t>Daerah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Soal</a:t>
            </a:r>
            <a:r>
              <a:rPr lang="en-US" dirty="0"/>
              <a:t>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spcBef>
                <a:spcPts val="0"/>
              </a:spcBef>
              <a:buNone/>
            </a:pP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lupis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kelepon</a:t>
            </a:r>
            <a:r>
              <a:rPr lang="en-US" dirty="0" smtClean="0"/>
              <a:t>.  </a:t>
            </a:r>
            <a:endParaRPr lang="id-ID" dirty="0" smtClean="0"/>
          </a:p>
          <a:p>
            <a:pPr marL="514350" lvl="0" indent="-514350">
              <a:spcBef>
                <a:spcPts val="0"/>
              </a:spcBef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adonan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lupis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3 kg </a:t>
            </a:r>
            <a:r>
              <a:rPr lang="en-US" dirty="0" err="1" smtClean="0"/>
              <a:t>tepung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ketan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4 kg </a:t>
            </a:r>
            <a:r>
              <a:rPr lang="en-US" dirty="0" err="1" smtClean="0"/>
              <a:t>gula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adonan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kelepon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2 kg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kg </a:t>
            </a:r>
            <a:r>
              <a:rPr lang="en-US" dirty="0" err="1" smtClean="0"/>
              <a:t>tepung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ketan</a:t>
            </a:r>
            <a:r>
              <a:rPr lang="en-US" dirty="0" smtClean="0"/>
              <a:t>.</a:t>
            </a:r>
            <a:endParaRPr lang="id-ID" dirty="0" smtClean="0"/>
          </a:p>
          <a:p>
            <a:pPr marL="514350" lvl="0" indent="-514350">
              <a:spcBef>
                <a:spcPts val="0"/>
              </a:spcBef>
              <a:buNone/>
            </a:pP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150 kg </a:t>
            </a:r>
            <a:r>
              <a:rPr lang="en-US" dirty="0" err="1" smtClean="0"/>
              <a:t>tepung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ketan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80 kg </a:t>
            </a:r>
            <a:r>
              <a:rPr lang="en-US" dirty="0" err="1" smtClean="0"/>
              <a:t>gula</a:t>
            </a:r>
            <a:r>
              <a:rPr lang="en-US" dirty="0" smtClean="0"/>
              <a:t>.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adonan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lupis</a:t>
            </a:r>
            <a:r>
              <a:rPr lang="en-US" dirty="0" smtClean="0"/>
              <a:t> Rp30.000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adonan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kelepon</a:t>
            </a:r>
            <a:r>
              <a:rPr lang="en-US" dirty="0" smtClean="0"/>
              <a:t> Rp25.000.</a:t>
            </a:r>
          </a:p>
          <a:p>
            <a:pPr marL="514350" lvl="0" indent="-514350">
              <a:spcBef>
                <a:spcPts val="0"/>
              </a:spcBef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agar </a:t>
            </a: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sebesar-besarnya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2" descr="http://3.bp.blogspot.com/-Kx0JJgvvdIk/UU-R_p6kT1I/AAAAAAAABBU/Q3YCqVibxuM/s1600/kuelupisKETAN-KELAP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77396">
            <a:off x="1112982" y="309802"/>
            <a:ext cx="1828799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cdn.ciricara.com/wp-content/uploads/2013/05/13/Klepon-Ket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76860">
            <a:off x="6579932" y="246456"/>
            <a:ext cx="1828800" cy="1451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766509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Excel Solver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/>
              <a:t>19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  <a:r>
              <a:rPr lang="en-US" dirty="0" smtClean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80044283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Pemrograman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Linear: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Kasus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Mug &amp;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Mangkuk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id-ID" baseline="-25000" dirty="0" smtClean="0"/>
              <a:t> </a:t>
            </a:r>
            <a:r>
              <a:rPr lang="id-ID" dirty="0" smtClean="0"/>
              <a:t>(mangkuk)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id-ID" dirty="0" smtClean="0"/>
              <a:t> (mug)</a:t>
            </a:r>
            <a:endParaRPr lang="en-US" baseline="-25000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Z = $40x</a:t>
            </a:r>
            <a:r>
              <a:rPr lang="en-US" baseline="-25000" dirty="0" smtClean="0"/>
              <a:t>1</a:t>
            </a:r>
            <a:r>
              <a:rPr lang="en-US" dirty="0" smtClean="0"/>
              <a:t> + $50x</a:t>
            </a:r>
            <a:r>
              <a:rPr lang="en-US" baseline="-25000" dirty="0" smtClean="0"/>
              <a:t>2</a:t>
            </a:r>
          </a:p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:</a:t>
            </a:r>
          </a:p>
          <a:p>
            <a:pPr lvl="1"/>
            <a:r>
              <a:rPr lang="id-ID" dirty="0" smtClean="0"/>
              <a:t>Jam kerja: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+ 2x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40</a:t>
            </a:r>
          </a:p>
          <a:p>
            <a:pPr lvl="1"/>
            <a:r>
              <a:rPr lang="id-ID" dirty="0" smtClean="0"/>
              <a:t>Tanah liat: </a:t>
            </a:r>
            <a:r>
              <a:rPr lang="en-US" dirty="0" smtClean="0"/>
              <a:t>4x</a:t>
            </a:r>
            <a:r>
              <a:rPr lang="en-US" baseline="-25000" dirty="0" smtClean="0"/>
              <a:t>1</a:t>
            </a:r>
            <a:r>
              <a:rPr lang="en-US" dirty="0" smtClean="0"/>
              <a:t> + 3x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120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0, integer</a:t>
            </a:r>
          </a:p>
        </p:txBody>
      </p:sp>
    </p:spTree>
    <p:extLst>
      <p:ext uri="{BB962C8B-B14F-4D97-AF65-F5344CB8AC3E}">
        <p14:creationId xmlns:p14="http://schemas.microsoft.com/office/powerpoint/2010/main" val="20714797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Excel Solver</a:t>
            </a:r>
            <a:endParaRPr lang="id-ID" dirty="0"/>
          </a:p>
        </p:txBody>
      </p:sp>
      <p:pic>
        <p:nvPicPr>
          <p:cNvPr id="4" name="Content Placeholder 3" descr="solver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1" y="1725263"/>
            <a:ext cx="10040769" cy="4827937"/>
          </a:xfrm>
        </p:spPr>
      </p:pic>
    </p:spTree>
    <p:extLst>
      <p:ext uri="{BB962C8B-B14F-4D97-AF65-F5344CB8AC3E}">
        <p14:creationId xmlns:p14="http://schemas.microsoft.com/office/powerpoint/2010/main" val="167738909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Soal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pemupukan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ditanam</a:t>
            </a:r>
            <a:r>
              <a:rPr lang="en-US" dirty="0" smtClean="0"/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Super-</a:t>
            </a:r>
            <a:r>
              <a:rPr lang="en-US" dirty="0" err="1" smtClean="0"/>
              <a:t>gro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Crop-quick.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Nitrogen </a:t>
            </a:r>
            <a:r>
              <a:rPr lang="en-US" dirty="0" err="1" smtClean="0"/>
              <a:t>dan</a:t>
            </a:r>
            <a:r>
              <a:rPr lang="en-US" dirty="0" smtClean="0"/>
              <a:t> Phosphate per </a:t>
            </a:r>
            <a:r>
              <a:rPr lang="en-US" dirty="0" err="1" smtClean="0"/>
              <a:t>kantongnya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73152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Super-</a:t>
            </a:r>
            <a:r>
              <a:rPr lang="en-US" dirty="0" err="1" smtClean="0"/>
              <a:t>gro</a:t>
            </a:r>
            <a:r>
              <a:rPr lang="en-US" dirty="0" smtClean="0"/>
              <a:t>: 2kg N &amp; 4kg P</a:t>
            </a:r>
          </a:p>
          <a:p>
            <a:pPr marL="73152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Crop-quick: 4kg N &amp; 3kg P</a:t>
            </a:r>
          </a:p>
        </p:txBody>
      </p:sp>
    </p:spTree>
    <p:extLst>
      <p:ext uri="{BB962C8B-B14F-4D97-AF65-F5344CB8AC3E}">
        <p14:creationId xmlns:p14="http://schemas.microsoft.com/office/powerpoint/2010/main" val="303417828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Excel Solver (lanjutan)</a:t>
            </a:r>
            <a:endParaRPr lang="id-ID" dirty="0"/>
          </a:p>
        </p:txBody>
      </p:sp>
      <p:pic>
        <p:nvPicPr>
          <p:cNvPr id="4" name="Content Placeholder 3" descr="solve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2" y="1800002"/>
            <a:ext cx="11315398" cy="5591398"/>
          </a:xfrm>
        </p:spPr>
      </p:pic>
    </p:spTree>
    <p:extLst>
      <p:ext uri="{BB962C8B-B14F-4D97-AF65-F5344CB8AC3E}">
        <p14:creationId xmlns:p14="http://schemas.microsoft.com/office/powerpoint/2010/main" val="15344147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Alhamdu</a:t>
            </a:r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lillah</a:t>
            </a:r>
            <a:r>
              <a:rPr lang="en-US" sz="4000" dirty="0" smtClean="0"/>
              <a:t>......</a:t>
            </a:r>
            <a:endParaRPr lang="en-US" sz="4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…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Tanah yang tersedia </a:t>
            </a:r>
            <a:r>
              <a:rPr lang="en-US" b="1" smtClean="0"/>
              <a:t>minimal</a:t>
            </a:r>
            <a:r>
              <a:rPr lang="en-US" smtClean="0"/>
              <a:t> membutuhkan 16kg N dan 24kg P.</a:t>
            </a:r>
          </a:p>
          <a:p>
            <a:r>
              <a:rPr lang="en-US" smtClean="0"/>
              <a:t>Harga satu kantung Super-gro adalah $6 dan harga satu kantung Crop-quick adalah $3</a:t>
            </a:r>
          </a:p>
          <a:p>
            <a:r>
              <a:rPr lang="en-US" smtClean="0"/>
              <a:t>Petani ingin mengetahui berapa kantung setiap merk yang perlu dibeli agar biaya yang dikeluarkan minimal?</a:t>
            </a:r>
          </a:p>
        </p:txBody>
      </p:sp>
    </p:spTree>
    <p:extLst>
      <p:ext uri="{BB962C8B-B14F-4D97-AF65-F5344CB8AC3E}">
        <p14:creationId xmlns:p14="http://schemas.microsoft.com/office/powerpoint/2010/main" val="16389641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Latihan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Soal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Minimasi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: Super-</a:t>
            </a:r>
            <a:r>
              <a:rPr lang="en-US" sz="2000" dirty="0" err="1" smtClean="0"/>
              <a:t>gro</a:t>
            </a:r>
            <a:endParaRPr lang="en-US" sz="2000" dirty="0" smtClean="0"/>
          </a:p>
          <a:p>
            <a:pPr lvl="1"/>
            <a:r>
              <a:rPr lang="en-US" sz="2000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 Crop-quick</a:t>
            </a:r>
          </a:p>
          <a:p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Objektif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Minimasi</a:t>
            </a:r>
            <a:r>
              <a:rPr lang="en-US" sz="2000" dirty="0" smtClean="0"/>
              <a:t> Z = $6x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$3x</a:t>
            </a:r>
            <a:r>
              <a:rPr lang="en-US" sz="2000" baseline="-25000" dirty="0" smtClean="0"/>
              <a:t>2</a:t>
            </a:r>
          </a:p>
          <a:p>
            <a:r>
              <a:rPr lang="en-US" sz="2400" dirty="0" err="1" smtClean="0"/>
              <a:t>Pembatas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Nitrogen: 2x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+ 4x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u="sng" dirty="0" smtClean="0"/>
              <a:t>&gt;</a:t>
            </a:r>
            <a:r>
              <a:rPr lang="en-US" sz="2000" dirty="0" smtClean="0"/>
              <a:t> 16</a:t>
            </a:r>
          </a:p>
          <a:p>
            <a:pPr lvl="1"/>
            <a:r>
              <a:rPr lang="en-US" sz="2000" dirty="0" smtClean="0"/>
              <a:t>Phosphate: 4x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+ 3x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u="sng" dirty="0" smtClean="0"/>
              <a:t>&gt;</a:t>
            </a:r>
            <a:r>
              <a:rPr lang="en-US" sz="2000" dirty="0" smtClean="0"/>
              <a:t> 24</a:t>
            </a:r>
          </a:p>
          <a:p>
            <a:pPr lvl="1"/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u="sng" dirty="0" smtClean="0"/>
              <a:t>&gt;</a:t>
            </a:r>
            <a:r>
              <a:rPr lang="en-US" sz="2000" dirty="0" smtClean="0"/>
              <a:t> 0;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u="sng" dirty="0" smtClean="0"/>
              <a:t>&gt;</a:t>
            </a:r>
            <a:r>
              <a:rPr lang="en-US" sz="2000" dirty="0" smtClean="0"/>
              <a:t> 0</a:t>
            </a:r>
          </a:p>
          <a:p>
            <a:r>
              <a:rPr lang="en-US" sz="2400" dirty="0" err="1" smtClean="0"/>
              <a:t>Petani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kantung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merk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dibeli</a:t>
            </a:r>
            <a:r>
              <a:rPr lang="en-US" sz="2400" dirty="0" smtClean="0"/>
              <a:t> agar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dikeluarkan</a:t>
            </a:r>
            <a:r>
              <a:rPr lang="en-US" sz="2400" dirty="0" smtClean="0"/>
              <a:t> minimal?</a:t>
            </a:r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petani</a:t>
            </a:r>
            <a:r>
              <a:rPr lang="en-US" sz="2400" dirty="0" smtClean="0"/>
              <a:t>?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Solusi Minimasi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Membeli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0 </a:t>
            </a:r>
            <a:r>
              <a:rPr lang="en-US" dirty="0" err="1" smtClean="0"/>
              <a:t>kantung</a:t>
            </a:r>
            <a:r>
              <a:rPr lang="en-US" dirty="0" smtClean="0"/>
              <a:t> Super-</a:t>
            </a:r>
            <a:r>
              <a:rPr lang="en-US" dirty="0" err="1" smtClean="0"/>
              <a:t>gro</a:t>
            </a:r>
            <a:endParaRPr lang="en-US" dirty="0" smtClean="0"/>
          </a:p>
          <a:p>
            <a:pPr lvl="1"/>
            <a:r>
              <a:rPr lang="en-US" dirty="0" smtClean="0"/>
              <a:t>8 </a:t>
            </a:r>
            <a:r>
              <a:rPr lang="en-US" dirty="0" err="1" smtClean="0"/>
              <a:t>kantung</a:t>
            </a:r>
            <a:r>
              <a:rPr lang="en-US" dirty="0" smtClean="0"/>
              <a:t> Crop-quick</a:t>
            </a:r>
          </a:p>
          <a:p>
            <a:r>
              <a:rPr lang="en-US" dirty="0" err="1" smtClean="0"/>
              <a:t>Seharga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Z = $6(0) + $3(8) = $24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Soal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2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mug &amp; </a:t>
            </a:r>
            <a:r>
              <a:rPr lang="en-US" dirty="0" err="1"/>
              <a:t>mangkuk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objektifnya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925512" lvl="1" indent="-514350"/>
            <a:r>
              <a:rPr lang="en-US" dirty="0" err="1" smtClean="0"/>
              <a:t>Z</a:t>
            </a:r>
            <a:r>
              <a:rPr lang="en-US" baseline="-25000" dirty="0" err="1" smtClean="0"/>
              <a:t>max</a:t>
            </a:r>
            <a:r>
              <a:rPr lang="en-US" dirty="0" smtClean="0"/>
              <a:t> </a:t>
            </a:r>
            <a:r>
              <a:rPr lang="en-US" dirty="0"/>
              <a:t>= 40x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 smtClean="0"/>
              <a:t>30x</a:t>
            </a:r>
            <a:r>
              <a:rPr lang="en-US" baseline="-25000" dirty="0" smtClean="0"/>
              <a:t>2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41011924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Beda Z,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ig2-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57350"/>
            <a:ext cx="53340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reeform 17"/>
          <p:cNvSpPr/>
          <p:nvPr/>
        </p:nvSpPr>
        <p:spPr>
          <a:xfrm>
            <a:off x="2770496" y="4876800"/>
            <a:ext cx="1600200" cy="1094096"/>
          </a:xfrm>
          <a:custGeom>
            <a:avLst/>
            <a:gdLst>
              <a:gd name="connsiteX0" fmla="*/ 0 w 1295400"/>
              <a:gd name="connsiteY0" fmla="*/ 0 h 408296"/>
              <a:gd name="connsiteX1" fmla="*/ 1295400 w 1295400"/>
              <a:gd name="connsiteY1" fmla="*/ 0 h 408296"/>
              <a:gd name="connsiteX2" fmla="*/ 1295400 w 1295400"/>
              <a:gd name="connsiteY2" fmla="*/ 408296 h 408296"/>
              <a:gd name="connsiteX3" fmla="*/ 0 w 1295400"/>
              <a:gd name="connsiteY3" fmla="*/ 408296 h 408296"/>
              <a:gd name="connsiteX4" fmla="*/ 0 w 1295400"/>
              <a:gd name="connsiteY4" fmla="*/ 0 h 408296"/>
              <a:gd name="connsiteX0" fmla="*/ 0 w 1295400"/>
              <a:gd name="connsiteY0" fmla="*/ 0 h 1094096"/>
              <a:gd name="connsiteX1" fmla="*/ 1295400 w 1295400"/>
              <a:gd name="connsiteY1" fmla="*/ 685800 h 1094096"/>
              <a:gd name="connsiteX2" fmla="*/ 1295400 w 1295400"/>
              <a:gd name="connsiteY2" fmla="*/ 1094096 h 1094096"/>
              <a:gd name="connsiteX3" fmla="*/ 0 w 1295400"/>
              <a:gd name="connsiteY3" fmla="*/ 1094096 h 1094096"/>
              <a:gd name="connsiteX4" fmla="*/ 0 w 1295400"/>
              <a:gd name="connsiteY4" fmla="*/ 0 h 1094096"/>
              <a:gd name="connsiteX0" fmla="*/ 0 w 1600200"/>
              <a:gd name="connsiteY0" fmla="*/ 0 h 1094096"/>
              <a:gd name="connsiteX1" fmla="*/ 1295400 w 1600200"/>
              <a:gd name="connsiteY1" fmla="*/ 685800 h 1094096"/>
              <a:gd name="connsiteX2" fmla="*/ 1600200 w 1600200"/>
              <a:gd name="connsiteY2" fmla="*/ 1094096 h 1094096"/>
              <a:gd name="connsiteX3" fmla="*/ 0 w 1600200"/>
              <a:gd name="connsiteY3" fmla="*/ 1094096 h 1094096"/>
              <a:gd name="connsiteX4" fmla="*/ 0 w 1600200"/>
              <a:gd name="connsiteY4" fmla="*/ 0 h 10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200" h="1094096">
                <a:moveTo>
                  <a:pt x="0" y="0"/>
                </a:moveTo>
                <a:lnTo>
                  <a:pt x="1295400" y="685800"/>
                </a:lnTo>
                <a:lnTo>
                  <a:pt x="1600200" y="1094096"/>
                </a:lnTo>
                <a:lnTo>
                  <a:pt x="0" y="10940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952500" y="4000500"/>
            <a:ext cx="3048000" cy="220980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96253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1375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Soal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3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: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max</a:t>
            </a:r>
            <a:r>
              <a:rPr lang="en-US" dirty="0" smtClean="0"/>
              <a:t> </a:t>
            </a:r>
            <a:r>
              <a:rPr lang="en-US" dirty="0"/>
              <a:t>= 5x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 smtClean="0"/>
              <a:t>3x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model </a:t>
            </a:r>
            <a:r>
              <a:rPr lang="en-US" dirty="0" err="1" smtClean="0"/>
              <a:t>pembatas</a:t>
            </a:r>
            <a:r>
              <a:rPr lang="en-US" dirty="0" smtClean="0"/>
              <a:t>:</a:t>
            </a:r>
            <a:endParaRPr lang="en-US" dirty="0"/>
          </a:p>
          <a:p>
            <a:pPr marL="925512" lvl="1" indent="-514350"/>
            <a:r>
              <a:rPr lang="en-US" dirty="0" smtClean="0"/>
              <a:t>4x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+ 2x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u="sng" dirty="0"/>
              <a:t>&lt;</a:t>
            </a:r>
            <a:r>
              <a:rPr lang="en-US" dirty="0"/>
              <a:t> 8</a:t>
            </a:r>
          </a:p>
          <a:p>
            <a:pPr marL="925512" lvl="1" indent="-514350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4</a:t>
            </a:r>
          </a:p>
          <a:p>
            <a:pPr marL="925512" lvl="1" indent="-514350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6</a:t>
            </a:r>
          </a:p>
          <a:p>
            <a:pPr marL="925512" lvl="1" indent="-514350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444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Soal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4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max</a:t>
            </a:r>
            <a:r>
              <a:rPr lang="en-US" dirty="0" smtClean="0"/>
              <a:t> </a:t>
            </a:r>
            <a:r>
              <a:rPr lang="en-US" dirty="0"/>
              <a:t>= 4x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 smtClean="0"/>
              <a:t>2x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/>
              <a:t>:</a:t>
            </a:r>
          </a:p>
          <a:p>
            <a:pPr marL="925512" lvl="1" indent="-514350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4</a:t>
            </a:r>
          </a:p>
          <a:p>
            <a:pPr marL="925512" lvl="1" indent="-514350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u="sng" dirty="0"/>
              <a:t>&lt;</a:t>
            </a:r>
            <a:r>
              <a:rPr lang="en-US" dirty="0"/>
              <a:t> 2</a:t>
            </a:r>
          </a:p>
          <a:p>
            <a:pPr marL="925512" lvl="1" indent="-514350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0</a:t>
            </a:r>
          </a:p>
          <a:p>
            <a:pPr marL="633412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2212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1327</TotalTime>
  <Words>584</Words>
  <Application>Microsoft Office PowerPoint</Application>
  <PresentationFormat>On-screen Show (4:3)</PresentationFormat>
  <Paragraphs>99</Paragraphs>
  <Slides>21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Corbel</vt:lpstr>
      <vt:lpstr>Wingdings</vt:lpstr>
      <vt:lpstr>Wingdings 2</vt:lpstr>
      <vt:lpstr>Wingdings 3</vt:lpstr>
      <vt:lpstr>Module</vt:lpstr>
      <vt:lpstr>Manajemen Sains </vt:lpstr>
      <vt:lpstr>Soal 1</vt:lpstr>
      <vt:lpstr>…</vt:lpstr>
      <vt:lpstr>Latihan Soal Minimasi</vt:lpstr>
      <vt:lpstr>Solusi Minimasi</vt:lpstr>
      <vt:lpstr>Soal 2</vt:lpstr>
      <vt:lpstr>Beda Z, beda solusi…</vt:lpstr>
      <vt:lpstr>Soal 3</vt:lpstr>
      <vt:lpstr>Soal 4</vt:lpstr>
      <vt:lpstr>Solusi Tak Tentu (Irregular) pada Pemrograman Linear</vt:lpstr>
      <vt:lpstr>Multiple Optimal Solutions</vt:lpstr>
      <vt:lpstr>Multiple Solution</vt:lpstr>
      <vt:lpstr>Beda Z, beda solusi…</vt:lpstr>
      <vt:lpstr>an Infeasible Problem</vt:lpstr>
      <vt:lpstr>an Unbounded Problem</vt:lpstr>
      <vt:lpstr>Soal 5</vt:lpstr>
      <vt:lpstr>Excel Solver </vt:lpstr>
      <vt:lpstr>Pemrograman Linear: Kasus Mug &amp; Mangkuk</vt:lpstr>
      <vt:lpstr>Excel Solver</vt:lpstr>
      <vt:lpstr>Excel Solver (lanjutan)</vt:lpstr>
      <vt:lpstr>Alhamdu……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</dc:creator>
  <cp:lastModifiedBy>Dee</cp:lastModifiedBy>
  <cp:revision>91</cp:revision>
  <dcterms:created xsi:type="dcterms:W3CDTF">2010-10-07T00:13:19Z</dcterms:created>
  <dcterms:modified xsi:type="dcterms:W3CDTF">2018-03-19T17:56:07Z</dcterms:modified>
</cp:coreProperties>
</file>