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73223" y="1408887"/>
            <a:ext cx="7845552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45177" y="5223459"/>
            <a:ext cx="11301644" cy="1196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6065" y="268985"/>
            <a:ext cx="10519867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491" y="1970659"/>
            <a:ext cx="10363200" cy="441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3100" dirty="0">
                <a:latin typeface="Arial Black" panose="020B0A04020102020204" pitchFamily="34" charset="0"/>
              </a:rPr>
              <a:t>POLITEKNIK STMI </a:t>
            </a:r>
            <a:br>
              <a:rPr lang="sv-SE" sz="3100" dirty="0">
                <a:latin typeface="Arial Black" panose="020B0A04020102020204" pitchFamily="34" charset="0"/>
              </a:rPr>
            </a:br>
            <a:r>
              <a:rPr lang="sv-SE" sz="3100" dirty="0">
                <a:latin typeface="Arial Black" panose="020B0A04020102020204" pitchFamily="34" charset="0"/>
              </a:rPr>
              <a:t>KEMENTERIAN PERINDUSTRIAN RI</a:t>
            </a:r>
            <a:br>
              <a:rPr lang="sv-SE" sz="3100" dirty="0"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d-ID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ETENTUAN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id-ID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MUM TATA CARA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d-ID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ERPAJAKAN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d-ID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49801" y="1356274"/>
            <a:ext cx="186690" cy="33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20"/>
              </a:lnSpc>
            </a:pPr>
            <a:r>
              <a:rPr sz="24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P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0811" y="1356274"/>
            <a:ext cx="2670175" cy="33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20"/>
              </a:lnSpc>
            </a:pPr>
            <a:r>
              <a:rPr sz="24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jelasan Pasal 29</a:t>
            </a:r>
            <a:r>
              <a:rPr sz="2400" b="1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Aya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43225" y="630682"/>
            <a:ext cx="6303645" cy="1068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292B74"/>
                </a:solidFill>
                <a:latin typeface="Times New Roman" panose="02020603050405020304"/>
                <a:cs typeface="Times New Roman" panose="02020603050405020304"/>
              </a:rPr>
              <a:t>Tujuan Lain</a:t>
            </a:r>
            <a:r>
              <a:rPr sz="4400" spc="-60" dirty="0">
                <a:solidFill>
                  <a:srgbClr val="292B74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dirty="0">
                <a:solidFill>
                  <a:srgbClr val="292B74"/>
                </a:solidFill>
                <a:latin typeface="Times New Roman" panose="02020603050405020304"/>
                <a:cs typeface="Times New Roman" panose="02020603050405020304"/>
              </a:rPr>
              <a:t>Pemeriksaan</a:t>
            </a:r>
            <a:endParaRPr sz="4400">
              <a:latin typeface="Times New Roman" panose="02020603050405020304"/>
              <a:cs typeface="Times New Roman" panose="02020603050405020304"/>
            </a:endParaRPr>
          </a:p>
          <a:p>
            <a:pPr marR="53340" algn="ctr">
              <a:lnSpc>
                <a:spcPct val="100000"/>
              </a:lnSpc>
              <a:spcBef>
                <a:spcPts val="65"/>
              </a:spcBef>
              <a:tabLst>
                <a:tab pos="2974340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en	</a:t>
            </a:r>
            <a:r>
              <a:rPr sz="2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400" spc="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92441" y="1356274"/>
            <a:ext cx="255270" cy="33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20"/>
              </a:lnSpc>
            </a:pPr>
            <a:r>
              <a:rPr sz="2400" b="1" spc="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4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71472" y="1392936"/>
            <a:ext cx="2714243" cy="1674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33194" y="1434846"/>
            <a:ext cx="2595880" cy="1556385"/>
          </a:xfrm>
          <a:custGeom>
            <a:avLst/>
            <a:gdLst/>
            <a:ahLst/>
            <a:cxnLst/>
            <a:rect l="l" t="t" r="r" b="b"/>
            <a:pathLst>
              <a:path w="2595880" h="1556385">
                <a:moveTo>
                  <a:pt x="0" y="1556003"/>
                </a:moveTo>
                <a:lnTo>
                  <a:pt x="2595372" y="1556003"/>
                </a:lnTo>
                <a:lnTo>
                  <a:pt x="259537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solidFill>
            <a:srgbClr val="2222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33194" y="1434846"/>
            <a:ext cx="2595880" cy="1556385"/>
          </a:xfrm>
          <a:custGeom>
            <a:avLst/>
            <a:gdLst/>
            <a:ahLst/>
            <a:cxnLst/>
            <a:rect l="l" t="t" r="r" b="b"/>
            <a:pathLst>
              <a:path w="2595880" h="1556385">
                <a:moveTo>
                  <a:pt x="0" y="1556003"/>
                </a:moveTo>
                <a:lnTo>
                  <a:pt x="2595372" y="1556003"/>
                </a:lnTo>
                <a:lnTo>
                  <a:pt x="259537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44623" y="1892045"/>
            <a:ext cx="1775460" cy="111442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31445" marR="5080" indent="-119380">
              <a:lnSpc>
                <a:spcPts val="2060"/>
              </a:lnSpc>
              <a:spcBef>
                <a:spcPts val="455"/>
              </a:spcBef>
            </a:pP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Pemberian</a:t>
            </a:r>
            <a:r>
              <a:rPr sz="2000" b="1" spc="-6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NPWP 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secara</a:t>
            </a:r>
            <a:r>
              <a:rPr sz="2000" b="1" spc="-2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jabatan.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25923" y="1392936"/>
            <a:ext cx="2714244" cy="1674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87646" y="1434846"/>
            <a:ext cx="2595880" cy="1556385"/>
          </a:xfrm>
          <a:custGeom>
            <a:avLst/>
            <a:gdLst/>
            <a:ahLst/>
            <a:cxnLst/>
            <a:rect l="l" t="t" r="r" b="b"/>
            <a:pathLst>
              <a:path w="2595879" h="1556385">
                <a:moveTo>
                  <a:pt x="0" y="1556003"/>
                </a:moveTo>
                <a:lnTo>
                  <a:pt x="2595372" y="1556003"/>
                </a:lnTo>
                <a:lnTo>
                  <a:pt x="259537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solidFill>
            <a:srgbClr val="3030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87646" y="1434846"/>
            <a:ext cx="2595880" cy="1556385"/>
          </a:xfrm>
          <a:custGeom>
            <a:avLst/>
            <a:gdLst/>
            <a:ahLst/>
            <a:cxnLst/>
            <a:rect l="l" t="t" r="r" b="b"/>
            <a:pathLst>
              <a:path w="2595879" h="1556385">
                <a:moveTo>
                  <a:pt x="0" y="1556003"/>
                </a:moveTo>
                <a:lnTo>
                  <a:pt x="2595372" y="1556003"/>
                </a:lnTo>
                <a:lnTo>
                  <a:pt x="259537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87646" y="2023110"/>
            <a:ext cx="259588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717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Penghapusan</a:t>
            </a:r>
            <a:r>
              <a:rPr sz="2000" b="1" spc="-6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4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NPWP.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581900" y="1392936"/>
            <a:ext cx="2714244" cy="1674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43621" y="1434846"/>
            <a:ext cx="2595880" cy="1556385"/>
          </a:xfrm>
          <a:custGeom>
            <a:avLst/>
            <a:gdLst/>
            <a:ahLst/>
            <a:cxnLst/>
            <a:rect l="l" t="t" r="r" b="b"/>
            <a:pathLst>
              <a:path w="2595879" h="1556385">
                <a:moveTo>
                  <a:pt x="0" y="1556003"/>
                </a:moveTo>
                <a:lnTo>
                  <a:pt x="2595372" y="1556003"/>
                </a:lnTo>
                <a:lnTo>
                  <a:pt x="259537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solidFill>
            <a:srgbClr val="575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43621" y="1434846"/>
            <a:ext cx="2595880" cy="1556385"/>
          </a:xfrm>
          <a:custGeom>
            <a:avLst/>
            <a:gdLst/>
            <a:ahLst/>
            <a:cxnLst/>
            <a:rect l="l" t="t" r="r" b="b"/>
            <a:pathLst>
              <a:path w="2595879" h="1556385">
                <a:moveTo>
                  <a:pt x="0" y="1556003"/>
                </a:moveTo>
                <a:lnTo>
                  <a:pt x="2595372" y="1556003"/>
                </a:lnTo>
                <a:lnTo>
                  <a:pt x="259537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049514" y="1760601"/>
            <a:ext cx="1781810" cy="13754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indent="-1270" algn="ctr">
              <a:lnSpc>
                <a:spcPct val="86000"/>
              </a:lnSpc>
              <a:spcBef>
                <a:spcPts val="435"/>
              </a:spcBef>
            </a:pP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Pengukuhan</a:t>
            </a:r>
            <a:r>
              <a:rPr sz="2000" b="1" spc="-9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atau 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pencabutan  pengukuhan</a:t>
            </a:r>
            <a:r>
              <a:rPr sz="2000" b="1" spc="-114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PKP</a:t>
            </a:r>
            <a:r>
              <a:rPr sz="2000" b="1" spc="-55" dirty="0">
                <a:solidFill>
                  <a:srgbClr val="0000FF"/>
                </a:solidFill>
                <a:latin typeface="Liberation Sans Narrow"/>
                <a:cs typeface="Liberation Sans Narrow"/>
              </a:rPr>
              <a:t>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1472" y="3209544"/>
            <a:ext cx="2714243" cy="1676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31847" y="3640835"/>
            <a:ext cx="2791968" cy="8549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33194" y="3251453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80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solidFill>
            <a:srgbClr val="8585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33194" y="3251453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80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933194" y="3709161"/>
            <a:ext cx="2595880" cy="850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774065" marR="81915" indent="-687705">
              <a:lnSpc>
                <a:spcPts val="2060"/>
              </a:lnSpc>
              <a:spcBef>
                <a:spcPts val="455"/>
              </a:spcBef>
            </a:pP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Apabila WP</a:t>
            </a:r>
            <a:r>
              <a:rPr sz="2000" b="1" spc="-10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mengajukan  keberatan.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25923" y="3209544"/>
            <a:ext cx="2714244" cy="1676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87646" y="3251453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solidFill>
            <a:srgbClr val="B0B0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87646" y="3251453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787646" y="3709161"/>
            <a:ext cx="2595880" cy="850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531495" marR="219710" indent="-306705">
              <a:lnSpc>
                <a:spcPts val="2060"/>
              </a:lnSpc>
              <a:spcBef>
                <a:spcPts val="455"/>
              </a:spcBef>
            </a:pP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Pencocokan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data</a:t>
            </a:r>
            <a:r>
              <a:rPr sz="2000" b="1" spc="-7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dan 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alat</a:t>
            </a:r>
            <a:r>
              <a:rPr sz="2000" b="1" spc="-2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keterangan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581900" y="3209544"/>
            <a:ext cx="2714244" cy="1676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77328" y="3640835"/>
            <a:ext cx="2720339" cy="854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43621" y="3251453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solidFill>
            <a:srgbClr val="B0B0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43621" y="3251453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643621" y="3709161"/>
            <a:ext cx="2595880" cy="850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833120" marR="116840" indent="-710565">
              <a:lnSpc>
                <a:spcPts val="2060"/>
              </a:lnSpc>
              <a:spcBef>
                <a:spcPts val="455"/>
              </a:spcBef>
            </a:pP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Penentuan WP di</a:t>
            </a:r>
            <a:r>
              <a:rPr sz="2000" b="1" spc="-14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lokasi 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terpencil.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871472" y="5026152"/>
            <a:ext cx="2714243" cy="167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33194" y="5068061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80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solidFill>
            <a:srgbClr val="8585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33194" y="5068061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80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933194" y="5526430"/>
            <a:ext cx="2595880" cy="850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606425" marR="387350" indent="-215265">
              <a:lnSpc>
                <a:spcPts val="2060"/>
              </a:lnSpc>
              <a:spcBef>
                <a:spcPts val="455"/>
              </a:spcBef>
            </a:pP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Penentuan</a:t>
            </a:r>
            <a:r>
              <a:rPr sz="2000" b="1" spc="-9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tempat  terutang</a:t>
            </a:r>
            <a:r>
              <a:rPr sz="2000" b="1" spc="-3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PPN.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725923" y="5026152"/>
            <a:ext cx="2714244" cy="167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87646" y="5068061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solidFill>
            <a:srgbClr val="575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87646" y="5068061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787646" y="5526430"/>
            <a:ext cx="2595880" cy="850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452120" marR="306070" indent="-140335">
              <a:lnSpc>
                <a:spcPts val="2060"/>
              </a:lnSpc>
              <a:spcBef>
                <a:spcPts val="455"/>
              </a:spcBef>
            </a:pP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Pemeriksaan</a:t>
            </a:r>
            <a:r>
              <a:rPr sz="2000" b="1" spc="-6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terkait 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penagihan</a:t>
            </a:r>
            <a:r>
              <a:rPr sz="2000" b="1" spc="-5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pajak.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1900" y="5026152"/>
            <a:ext cx="2714244" cy="167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643621" y="5068061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solidFill>
            <a:srgbClr val="3030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643621" y="5068061"/>
            <a:ext cx="2595880" cy="1557655"/>
          </a:xfrm>
          <a:custGeom>
            <a:avLst/>
            <a:gdLst/>
            <a:ahLst/>
            <a:cxnLst/>
            <a:rect l="l" t="t" r="r" b="b"/>
            <a:pathLst>
              <a:path w="2595879" h="1557654">
                <a:moveTo>
                  <a:pt x="0" y="1557528"/>
                </a:moveTo>
                <a:lnTo>
                  <a:pt x="2595372" y="1557528"/>
                </a:lnTo>
                <a:lnTo>
                  <a:pt x="2595372" y="0"/>
                </a:lnTo>
                <a:lnTo>
                  <a:pt x="0" y="0"/>
                </a:lnTo>
                <a:lnTo>
                  <a:pt x="0" y="155752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643621" y="5526430"/>
            <a:ext cx="2595880" cy="850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663575" marR="219075" indent="-439420">
              <a:lnSpc>
                <a:spcPts val="2060"/>
              </a:lnSpc>
              <a:spcBef>
                <a:spcPts val="455"/>
              </a:spcBef>
            </a:pP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Penentuan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saat</a:t>
            </a:r>
            <a:r>
              <a:rPr sz="2000" b="1" spc="-8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mulai  </a:t>
            </a:r>
            <a:r>
              <a:rPr sz="20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berproduksi</a:t>
            </a:r>
            <a:r>
              <a:rPr sz="2000" b="1" dirty="0">
                <a:solidFill>
                  <a:srgbClr val="0000FF"/>
                </a:solidFill>
                <a:latin typeface="Liberation Sans Narrow"/>
                <a:cs typeface="Liberation Sans Narrow"/>
              </a:rPr>
              <a:t>.</a:t>
            </a:r>
            <a:endParaRPr sz="20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44040" y="5521452"/>
            <a:ext cx="8500872" cy="1179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5761" y="5563361"/>
            <a:ext cx="8382000" cy="1061085"/>
          </a:xfrm>
          <a:custGeom>
            <a:avLst/>
            <a:gdLst/>
            <a:ahLst/>
            <a:cxnLst/>
            <a:rect l="l" t="t" r="r" b="b"/>
            <a:pathLst>
              <a:path w="8382000" h="1061084">
                <a:moveTo>
                  <a:pt x="8275955" y="0"/>
                </a:moveTo>
                <a:lnTo>
                  <a:pt x="106070" y="0"/>
                </a:lnTo>
                <a:lnTo>
                  <a:pt x="64781" y="8334"/>
                </a:lnTo>
                <a:lnTo>
                  <a:pt x="31065" y="31065"/>
                </a:lnTo>
                <a:lnTo>
                  <a:pt x="8334" y="64781"/>
                </a:lnTo>
                <a:lnTo>
                  <a:pt x="0" y="106070"/>
                </a:lnTo>
                <a:lnTo>
                  <a:pt x="0" y="954633"/>
                </a:lnTo>
                <a:lnTo>
                  <a:pt x="8334" y="995922"/>
                </a:lnTo>
                <a:lnTo>
                  <a:pt x="31065" y="1029638"/>
                </a:lnTo>
                <a:lnTo>
                  <a:pt x="64781" y="1052369"/>
                </a:lnTo>
                <a:lnTo>
                  <a:pt x="106070" y="1060704"/>
                </a:lnTo>
                <a:lnTo>
                  <a:pt x="8275955" y="1060704"/>
                </a:lnTo>
                <a:lnTo>
                  <a:pt x="8317224" y="1052369"/>
                </a:lnTo>
                <a:lnTo>
                  <a:pt x="8350932" y="1029638"/>
                </a:lnTo>
                <a:lnTo>
                  <a:pt x="8373663" y="995922"/>
                </a:lnTo>
                <a:lnTo>
                  <a:pt x="8382000" y="954633"/>
                </a:lnTo>
                <a:lnTo>
                  <a:pt x="8382000" y="106070"/>
                </a:lnTo>
                <a:lnTo>
                  <a:pt x="8373663" y="64781"/>
                </a:lnTo>
                <a:lnTo>
                  <a:pt x="8350932" y="31065"/>
                </a:lnTo>
                <a:lnTo>
                  <a:pt x="8317224" y="8334"/>
                </a:lnTo>
                <a:lnTo>
                  <a:pt x="8275955" y="0"/>
                </a:lnTo>
                <a:close/>
              </a:path>
            </a:pathLst>
          </a:custGeom>
          <a:solidFill>
            <a:srgbClr val="3939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5761" y="5563361"/>
            <a:ext cx="8382000" cy="1061085"/>
          </a:xfrm>
          <a:custGeom>
            <a:avLst/>
            <a:gdLst/>
            <a:ahLst/>
            <a:cxnLst/>
            <a:rect l="l" t="t" r="r" b="b"/>
            <a:pathLst>
              <a:path w="8382000" h="1061084">
                <a:moveTo>
                  <a:pt x="0" y="106070"/>
                </a:moveTo>
                <a:lnTo>
                  <a:pt x="8334" y="64781"/>
                </a:lnTo>
                <a:lnTo>
                  <a:pt x="31065" y="31065"/>
                </a:lnTo>
                <a:lnTo>
                  <a:pt x="64781" y="8334"/>
                </a:lnTo>
                <a:lnTo>
                  <a:pt x="106070" y="0"/>
                </a:lnTo>
                <a:lnTo>
                  <a:pt x="8275955" y="0"/>
                </a:lnTo>
                <a:lnTo>
                  <a:pt x="8317224" y="8334"/>
                </a:lnTo>
                <a:lnTo>
                  <a:pt x="8350932" y="31065"/>
                </a:lnTo>
                <a:lnTo>
                  <a:pt x="8373663" y="64781"/>
                </a:lnTo>
                <a:lnTo>
                  <a:pt x="8382000" y="106070"/>
                </a:lnTo>
                <a:lnTo>
                  <a:pt x="8382000" y="954633"/>
                </a:lnTo>
                <a:lnTo>
                  <a:pt x="8373663" y="995922"/>
                </a:lnTo>
                <a:lnTo>
                  <a:pt x="8350932" y="1029638"/>
                </a:lnTo>
                <a:lnTo>
                  <a:pt x="8317224" y="1052369"/>
                </a:lnTo>
                <a:lnTo>
                  <a:pt x="8275955" y="1060704"/>
                </a:lnTo>
                <a:lnTo>
                  <a:pt x="106070" y="1060704"/>
                </a:lnTo>
                <a:lnTo>
                  <a:pt x="64781" y="1052369"/>
                </a:lnTo>
                <a:lnTo>
                  <a:pt x="31065" y="1029638"/>
                </a:lnTo>
                <a:lnTo>
                  <a:pt x="8334" y="995922"/>
                </a:lnTo>
                <a:lnTo>
                  <a:pt x="0" y="954633"/>
                </a:lnTo>
                <a:lnTo>
                  <a:pt x="0" y="10607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06523" y="5646521"/>
            <a:ext cx="7579995" cy="122555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162560">
              <a:lnSpc>
                <a:spcPts val="3030"/>
              </a:lnSpc>
              <a:spcBef>
                <a:spcPts val="475"/>
              </a:spcBef>
            </a:pP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Kewajiban WP </a:t>
            </a:r>
            <a:r>
              <a:rPr sz="28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untuk </a:t>
            </a: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merahasiakan informasi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terkait  pembukuan ditiadakan </a:t>
            </a: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atas kepentingan</a:t>
            </a:r>
            <a:r>
              <a:rPr sz="2800" b="1" spc="-2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pemeriksaan</a:t>
            </a:r>
            <a:r>
              <a:rPr sz="2800" b="1" spc="-5" dirty="0">
                <a:solidFill>
                  <a:srgbClr val="0000FF"/>
                </a:solidFill>
                <a:latin typeface="Liberation Sans Narrow"/>
                <a:cs typeface="Liberation Sans Narrow"/>
              </a:rPr>
              <a:t>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68549" y="630682"/>
            <a:ext cx="6455410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Kewajiban WP</a:t>
            </a:r>
            <a:r>
              <a:rPr sz="4400" spc="-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Terperiksa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4520" y="1388351"/>
            <a:ext cx="8418576" cy="1135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20339" y="1496555"/>
            <a:ext cx="6722364" cy="998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36241" y="1430274"/>
            <a:ext cx="8300084" cy="1016635"/>
          </a:xfrm>
          <a:custGeom>
            <a:avLst/>
            <a:gdLst/>
            <a:ahLst/>
            <a:cxnLst/>
            <a:rect l="l" t="t" r="r" b="b"/>
            <a:pathLst>
              <a:path w="8300084" h="1016635">
                <a:moveTo>
                  <a:pt x="8198104" y="0"/>
                </a:moveTo>
                <a:lnTo>
                  <a:pt x="101650" y="0"/>
                </a:lnTo>
                <a:lnTo>
                  <a:pt x="62080" y="7981"/>
                </a:lnTo>
                <a:lnTo>
                  <a:pt x="29770" y="29749"/>
                </a:lnTo>
                <a:lnTo>
                  <a:pt x="7987" y="62043"/>
                </a:lnTo>
                <a:lnTo>
                  <a:pt x="0" y="101600"/>
                </a:lnTo>
                <a:lnTo>
                  <a:pt x="0" y="914908"/>
                </a:lnTo>
                <a:lnTo>
                  <a:pt x="7987" y="954464"/>
                </a:lnTo>
                <a:lnTo>
                  <a:pt x="29770" y="986758"/>
                </a:lnTo>
                <a:lnTo>
                  <a:pt x="62080" y="1008526"/>
                </a:lnTo>
                <a:lnTo>
                  <a:pt x="101650" y="1016508"/>
                </a:lnTo>
                <a:lnTo>
                  <a:pt x="8198104" y="1016508"/>
                </a:lnTo>
                <a:lnTo>
                  <a:pt x="8237660" y="1008526"/>
                </a:lnTo>
                <a:lnTo>
                  <a:pt x="8269954" y="986758"/>
                </a:lnTo>
                <a:lnTo>
                  <a:pt x="8291722" y="954464"/>
                </a:lnTo>
                <a:lnTo>
                  <a:pt x="8299704" y="914908"/>
                </a:lnTo>
                <a:lnTo>
                  <a:pt x="8299704" y="101600"/>
                </a:lnTo>
                <a:lnTo>
                  <a:pt x="8291722" y="62043"/>
                </a:lnTo>
                <a:lnTo>
                  <a:pt x="8269954" y="29749"/>
                </a:lnTo>
                <a:lnTo>
                  <a:pt x="8237660" y="7981"/>
                </a:lnTo>
                <a:lnTo>
                  <a:pt x="8198104" y="0"/>
                </a:lnTo>
                <a:close/>
              </a:path>
            </a:pathLst>
          </a:custGeom>
          <a:solidFill>
            <a:srgbClr val="272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36241" y="1430274"/>
            <a:ext cx="8300084" cy="1016635"/>
          </a:xfrm>
          <a:custGeom>
            <a:avLst/>
            <a:gdLst/>
            <a:ahLst/>
            <a:cxnLst/>
            <a:rect l="l" t="t" r="r" b="b"/>
            <a:pathLst>
              <a:path w="8300084" h="1016635">
                <a:moveTo>
                  <a:pt x="0" y="101600"/>
                </a:moveTo>
                <a:lnTo>
                  <a:pt x="7987" y="62043"/>
                </a:lnTo>
                <a:lnTo>
                  <a:pt x="29770" y="29749"/>
                </a:lnTo>
                <a:lnTo>
                  <a:pt x="62080" y="7981"/>
                </a:lnTo>
                <a:lnTo>
                  <a:pt x="101650" y="0"/>
                </a:lnTo>
                <a:lnTo>
                  <a:pt x="8198104" y="0"/>
                </a:lnTo>
                <a:lnTo>
                  <a:pt x="8237660" y="7981"/>
                </a:lnTo>
                <a:lnTo>
                  <a:pt x="8269954" y="29749"/>
                </a:lnTo>
                <a:lnTo>
                  <a:pt x="8291722" y="62043"/>
                </a:lnTo>
                <a:lnTo>
                  <a:pt x="8299704" y="101600"/>
                </a:lnTo>
                <a:lnTo>
                  <a:pt x="8299704" y="914908"/>
                </a:lnTo>
                <a:lnTo>
                  <a:pt x="8291722" y="954464"/>
                </a:lnTo>
                <a:lnTo>
                  <a:pt x="8269954" y="986758"/>
                </a:lnTo>
                <a:lnTo>
                  <a:pt x="8237660" y="1008526"/>
                </a:lnTo>
                <a:lnTo>
                  <a:pt x="8198104" y="1016508"/>
                </a:lnTo>
                <a:lnTo>
                  <a:pt x="101650" y="1016508"/>
                </a:lnTo>
                <a:lnTo>
                  <a:pt x="62080" y="1008526"/>
                </a:lnTo>
                <a:lnTo>
                  <a:pt x="29770" y="986758"/>
                </a:lnTo>
                <a:lnTo>
                  <a:pt x="7987" y="954464"/>
                </a:lnTo>
                <a:lnTo>
                  <a:pt x="0" y="914908"/>
                </a:lnTo>
                <a:lnTo>
                  <a:pt x="0" y="10160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13075" y="1310385"/>
            <a:ext cx="6143625" cy="1388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 algn="ctr">
              <a:lnSpc>
                <a:spcPts val="2615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Pasal 29 Ayat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(3),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</a:t>
            </a:r>
            <a:r>
              <a:rPr sz="24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(4)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ts val="4055"/>
              </a:lnSpc>
            </a:pPr>
            <a:r>
              <a:rPr sz="3600" b="1" dirty="0">
                <a:solidFill>
                  <a:srgbClr val="FF0000"/>
                </a:solidFill>
                <a:latin typeface="Liberation Sans Narrow"/>
                <a:cs typeface="Liberation Sans Narrow"/>
              </a:rPr>
              <a:t>Kewajiban WP terperiksa</a:t>
            </a:r>
            <a:r>
              <a:rPr sz="3600" b="1" spc="-13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36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meliputi:</a:t>
            </a:r>
            <a:endParaRPr sz="3600">
              <a:latin typeface="Liberation Sans Narrow"/>
              <a:cs typeface="Liberation Sans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82140" y="2599944"/>
            <a:ext cx="2749296" cy="28864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03475" y="2942844"/>
            <a:ext cx="2703576" cy="22616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43862" y="2641854"/>
            <a:ext cx="2630805" cy="2767965"/>
          </a:xfrm>
          <a:custGeom>
            <a:avLst/>
            <a:gdLst/>
            <a:ahLst/>
            <a:cxnLst/>
            <a:rect l="l" t="t" r="r" b="b"/>
            <a:pathLst>
              <a:path w="2630805" h="2767965">
                <a:moveTo>
                  <a:pt x="2367407" y="0"/>
                </a:moveTo>
                <a:lnTo>
                  <a:pt x="263042" y="0"/>
                </a:lnTo>
                <a:lnTo>
                  <a:pt x="215759" y="4236"/>
                </a:lnTo>
                <a:lnTo>
                  <a:pt x="171257" y="16451"/>
                </a:lnTo>
                <a:lnTo>
                  <a:pt x="130279" y="35903"/>
                </a:lnTo>
                <a:lnTo>
                  <a:pt x="93567" y="61849"/>
                </a:lnTo>
                <a:lnTo>
                  <a:pt x="61863" y="93547"/>
                </a:lnTo>
                <a:lnTo>
                  <a:pt x="35912" y="130254"/>
                </a:lnTo>
                <a:lnTo>
                  <a:pt x="16456" y="171230"/>
                </a:lnTo>
                <a:lnTo>
                  <a:pt x="4237" y="215732"/>
                </a:lnTo>
                <a:lnTo>
                  <a:pt x="0" y="263017"/>
                </a:lnTo>
                <a:lnTo>
                  <a:pt x="0" y="2504567"/>
                </a:lnTo>
                <a:lnTo>
                  <a:pt x="4237" y="2551851"/>
                </a:lnTo>
                <a:lnTo>
                  <a:pt x="16456" y="2596353"/>
                </a:lnTo>
                <a:lnTo>
                  <a:pt x="35912" y="2637329"/>
                </a:lnTo>
                <a:lnTo>
                  <a:pt x="61863" y="2674036"/>
                </a:lnTo>
                <a:lnTo>
                  <a:pt x="93567" y="2705734"/>
                </a:lnTo>
                <a:lnTo>
                  <a:pt x="130279" y="2731680"/>
                </a:lnTo>
                <a:lnTo>
                  <a:pt x="171257" y="2751132"/>
                </a:lnTo>
                <a:lnTo>
                  <a:pt x="215759" y="2763347"/>
                </a:lnTo>
                <a:lnTo>
                  <a:pt x="263042" y="2767584"/>
                </a:lnTo>
                <a:lnTo>
                  <a:pt x="2367407" y="2767584"/>
                </a:lnTo>
                <a:lnTo>
                  <a:pt x="2414691" y="2763347"/>
                </a:lnTo>
                <a:lnTo>
                  <a:pt x="2459193" y="2751132"/>
                </a:lnTo>
                <a:lnTo>
                  <a:pt x="2500169" y="2731680"/>
                </a:lnTo>
                <a:lnTo>
                  <a:pt x="2536876" y="2705734"/>
                </a:lnTo>
                <a:lnTo>
                  <a:pt x="2568574" y="2674036"/>
                </a:lnTo>
                <a:lnTo>
                  <a:pt x="2594520" y="2637329"/>
                </a:lnTo>
                <a:lnTo>
                  <a:pt x="2613972" y="2596353"/>
                </a:lnTo>
                <a:lnTo>
                  <a:pt x="2626187" y="2551851"/>
                </a:lnTo>
                <a:lnTo>
                  <a:pt x="2630424" y="2504567"/>
                </a:lnTo>
                <a:lnTo>
                  <a:pt x="2630424" y="263017"/>
                </a:lnTo>
                <a:lnTo>
                  <a:pt x="2626187" y="215732"/>
                </a:lnTo>
                <a:lnTo>
                  <a:pt x="2613972" y="171230"/>
                </a:lnTo>
                <a:lnTo>
                  <a:pt x="2594520" y="130254"/>
                </a:lnTo>
                <a:lnTo>
                  <a:pt x="2568574" y="93547"/>
                </a:lnTo>
                <a:lnTo>
                  <a:pt x="2536876" y="61849"/>
                </a:lnTo>
                <a:lnTo>
                  <a:pt x="2500169" y="35903"/>
                </a:lnTo>
                <a:lnTo>
                  <a:pt x="2459193" y="16451"/>
                </a:lnTo>
                <a:lnTo>
                  <a:pt x="2414691" y="4236"/>
                </a:lnTo>
                <a:lnTo>
                  <a:pt x="2367407" y="0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43862" y="2641854"/>
            <a:ext cx="2630805" cy="2767965"/>
          </a:xfrm>
          <a:custGeom>
            <a:avLst/>
            <a:gdLst/>
            <a:ahLst/>
            <a:cxnLst/>
            <a:rect l="l" t="t" r="r" b="b"/>
            <a:pathLst>
              <a:path w="2630805" h="2767965">
                <a:moveTo>
                  <a:pt x="0" y="263017"/>
                </a:moveTo>
                <a:lnTo>
                  <a:pt x="4237" y="215732"/>
                </a:lnTo>
                <a:lnTo>
                  <a:pt x="16456" y="171230"/>
                </a:lnTo>
                <a:lnTo>
                  <a:pt x="35912" y="130254"/>
                </a:lnTo>
                <a:lnTo>
                  <a:pt x="61863" y="93547"/>
                </a:lnTo>
                <a:lnTo>
                  <a:pt x="93567" y="61849"/>
                </a:lnTo>
                <a:lnTo>
                  <a:pt x="130279" y="35903"/>
                </a:lnTo>
                <a:lnTo>
                  <a:pt x="171257" y="16451"/>
                </a:lnTo>
                <a:lnTo>
                  <a:pt x="215759" y="4236"/>
                </a:lnTo>
                <a:lnTo>
                  <a:pt x="263042" y="0"/>
                </a:lnTo>
                <a:lnTo>
                  <a:pt x="2367407" y="0"/>
                </a:lnTo>
                <a:lnTo>
                  <a:pt x="2414691" y="4236"/>
                </a:lnTo>
                <a:lnTo>
                  <a:pt x="2459193" y="16451"/>
                </a:lnTo>
                <a:lnTo>
                  <a:pt x="2500169" y="35903"/>
                </a:lnTo>
                <a:lnTo>
                  <a:pt x="2536876" y="61849"/>
                </a:lnTo>
                <a:lnTo>
                  <a:pt x="2568574" y="93547"/>
                </a:lnTo>
                <a:lnTo>
                  <a:pt x="2594520" y="130254"/>
                </a:lnTo>
                <a:lnTo>
                  <a:pt x="2613972" y="171230"/>
                </a:lnTo>
                <a:lnTo>
                  <a:pt x="2626187" y="215732"/>
                </a:lnTo>
                <a:lnTo>
                  <a:pt x="2630424" y="263017"/>
                </a:lnTo>
                <a:lnTo>
                  <a:pt x="2630424" y="2504567"/>
                </a:lnTo>
                <a:lnTo>
                  <a:pt x="2626187" y="2551851"/>
                </a:lnTo>
                <a:lnTo>
                  <a:pt x="2613972" y="2596353"/>
                </a:lnTo>
                <a:lnTo>
                  <a:pt x="2594520" y="2637329"/>
                </a:lnTo>
                <a:lnTo>
                  <a:pt x="2568574" y="2674036"/>
                </a:lnTo>
                <a:lnTo>
                  <a:pt x="2536876" y="2705734"/>
                </a:lnTo>
                <a:lnTo>
                  <a:pt x="2500169" y="2731680"/>
                </a:lnTo>
                <a:lnTo>
                  <a:pt x="2459193" y="2751132"/>
                </a:lnTo>
                <a:lnTo>
                  <a:pt x="2414691" y="2763347"/>
                </a:lnTo>
                <a:lnTo>
                  <a:pt x="2367407" y="2767584"/>
                </a:lnTo>
                <a:lnTo>
                  <a:pt x="263042" y="2767584"/>
                </a:lnTo>
                <a:lnTo>
                  <a:pt x="215759" y="2763347"/>
                </a:lnTo>
                <a:lnTo>
                  <a:pt x="171257" y="2751132"/>
                </a:lnTo>
                <a:lnTo>
                  <a:pt x="130279" y="2731680"/>
                </a:lnTo>
                <a:lnTo>
                  <a:pt x="93567" y="2705734"/>
                </a:lnTo>
                <a:lnTo>
                  <a:pt x="61863" y="2674036"/>
                </a:lnTo>
                <a:lnTo>
                  <a:pt x="35912" y="2637329"/>
                </a:lnTo>
                <a:lnTo>
                  <a:pt x="16456" y="2596353"/>
                </a:lnTo>
                <a:lnTo>
                  <a:pt x="4237" y="2551851"/>
                </a:lnTo>
                <a:lnTo>
                  <a:pt x="0" y="2504567"/>
                </a:lnTo>
                <a:lnTo>
                  <a:pt x="0" y="26301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137054" y="3032201"/>
            <a:ext cx="2242185" cy="266128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065" marR="5080" algn="ctr">
              <a:lnSpc>
                <a:spcPct val="86000"/>
              </a:lnSpc>
              <a:spcBef>
                <a:spcPts val="565"/>
              </a:spcBef>
            </a:pP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Memp</a:t>
            </a:r>
            <a:r>
              <a:rPr sz="2800" b="1" spc="-1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e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rl</a:t>
            </a:r>
            <a:r>
              <a:rPr sz="2800" b="1" spc="-1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i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hatkan  </a:t>
            </a: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atau   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meminjamkan  buku, </a:t>
            </a: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catatan, 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atau</a:t>
            </a:r>
            <a:r>
              <a:rPr sz="2800" b="1" spc="-4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dokumen</a:t>
            </a:r>
            <a:r>
              <a:rPr sz="2800" b="1" spc="-5" dirty="0">
                <a:solidFill>
                  <a:srgbClr val="0000FF"/>
                </a:solidFill>
                <a:latin typeface="Liberation Sans Narrow"/>
                <a:cs typeface="Liberation Sans Narrow"/>
              </a:rPr>
              <a:t>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09160" y="2599944"/>
            <a:ext cx="2747772" cy="28864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82896" y="2575560"/>
            <a:ext cx="2481072" cy="29961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70882" y="2641854"/>
            <a:ext cx="2628900" cy="2767965"/>
          </a:xfrm>
          <a:custGeom>
            <a:avLst/>
            <a:gdLst/>
            <a:ahLst/>
            <a:cxnLst/>
            <a:rect l="l" t="t" r="r" b="b"/>
            <a:pathLst>
              <a:path w="2628900" h="2767965">
                <a:moveTo>
                  <a:pt x="2366010" y="0"/>
                </a:moveTo>
                <a:lnTo>
                  <a:pt x="262890" y="0"/>
                </a:lnTo>
                <a:lnTo>
                  <a:pt x="215642" y="4236"/>
                </a:lnTo>
                <a:lnTo>
                  <a:pt x="171170" y="16450"/>
                </a:lnTo>
                <a:lnTo>
                  <a:pt x="130217" y="35898"/>
                </a:lnTo>
                <a:lnTo>
                  <a:pt x="93525" y="61838"/>
                </a:lnTo>
                <a:lnTo>
                  <a:pt x="61838" y="93525"/>
                </a:lnTo>
                <a:lnTo>
                  <a:pt x="35898" y="130217"/>
                </a:lnTo>
                <a:lnTo>
                  <a:pt x="16450" y="171170"/>
                </a:lnTo>
                <a:lnTo>
                  <a:pt x="4236" y="215642"/>
                </a:lnTo>
                <a:lnTo>
                  <a:pt x="0" y="262890"/>
                </a:lnTo>
                <a:lnTo>
                  <a:pt x="0" y="2504694"/>
                </a:lnTo>
                <a:lnTo>
                  <a:pt x="4236" y="2551941"/>
                </a:lnTo>
                <a:lnTo>
                  <a:pt x="16450" y="2596413"/>
                </a:lnTo>
                <a:lnTo>
                  <a:pt x="35898" y="2637366"/>
                </a:lnTo>
                <a:lnTo>
                  <a:pt x="61838" y="2674058"/>
                </a:lnTo>
                <a:lnTo>
                  <a:pt x="93525" y="2705745"/>
                </a:lnTo>
                <a:lnTo>
                  <a:pt x="130217" y="2731685"/>
                </a:lnTo>
                <a:lnTo>
                  <a:pt x="171170" y="2751133"/>
                </a:lnTo>
                <a:lnTo>
                  <a:pt x="215642" y="2763347"/>
                </a:lnTo>
                <a:lnTo>
                  <a:pt x="262890" y="2767584"/>
                </a:lnTo>
                <a:lnTo>
                  <a:pt x="2366010" y="2767584"/>
                </a:lnTo>
                <a:lnTo>
                  <a:pt x="2413257" y="2763347"/>
                </a:lnTo>
                <a:lnTo>
                  <a:pt x="2457729" y="2751133"/>
                </a:lnTo>
                <a:lnTo>
                  <a:pt x="2498682" y="2731685"/>
                </a:lnTo>
                <a:lnTo>
                  <a:pt x="2535374" y="2705745"/>
                </a:lnTo>
                <a:lnTo>
                  <a:pt x="2567061" y="2674058"/>
                </a:lnTo>
                <a:lnTo>
                  <a:pt x="2593001" y="2637366"/>
                </a:lnTo>
                <a:lnTo>
                  <a:pt x="2612449" y="2596413"/>
                </a:lnTo>
                <a:lnTo>
                  <a:pt x="2624663" y="2551941"/>
                </a:lnTo>
                <a:lnTo>
                  <a:pt x="2628900" y="2504694"/>
                </a:lnTo>
                <a:lnTo>
                  <a:pt x="2628900" y="262890"/>
                </a:lnTo>
                <a:lnTo>
                  <a:pt x="2624663" y="215642"/>
                </a:lnTo>
                <a:lnTo>
                  <a:pt x="2612449" y="171170"/>
                </a:lnTo>
                <a:lnTo>
                  <a:pt x="2593001" y="130217"/>
                </a:lnTo>
                <a:lnTo>
                  <a:pt x="2567061" y="93525"/>
                </a:lnTo>
                <a:lnTo>
                  <a:pt x="2535374" y="61838"/>
                </a:lnTo>
                <a:lnTo>
                  <a:pt x="2498682" y="35898"/>
                </a:lnTo>
                <a:lnTo>
                  <a:pt x="2457729" y="16450"/>
                </a:lnTo>
                <a:lnTo>
                  <a:pt x="2413257" y="4236"/>
                </a:lnTo>
                <a:lnTo>
                  <a:pt x="2366010" y="0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70882" y="2641854"/>
            <a:ext cx="2628900" cy="2767965"/>
          </a:xfrm>
          <a:custGeom>
            <a:avLst/>
            <a:gdLst/>
            <a:ahLst/>
            <a:cxnLst/>
            <a:rect l="l" t="t" r="r" b="b"/>
            <a:pathLst>
              <a:path w="2628900" h="2767965">
                <a:moveTo>
                  <a:pt x="0" y="262890"/>
                </a:moveTo>
                <a:lnTo>
                  <a:pt x="4236" y="215642"/>
                </a:lnTo>
                <a:lnTo>
                  <a:pt x="16450" y="171170"/>
                </a:lnTo>
                <a:lnTo>
                  <a:pt x="35898" y="130217"/>
                </a:lnTo>
                <a:lnTo>
                  <a:pt x="61838" y="93525"/>
                </a:lnTo>
                <a:lnTo>
                  <a:pt x="93525" y="61838"/>
                </a:lnTo>
                <a:lnTo>
                  <a:pt x="130217" y="35898"/>
                </a:lnTo>
                <a:lnTo>
                  <a:pt x="171170" y="16450"/>
                </a:lnTo>
                <a:lnTo>
                  <a:pt x="215642" y="4236"/>
                </a:lnTo>
                <a:lnTo>
                  <a:pt x="262890" y="0"/>
                </a:lnTo>
                <a:lnTo>
                  <a:pt x="2366010" y="0"/>
                </a:lnTo>
                <a:lnTo>
                  <a:pt x="2413257" y="4236"/>
                </a:lnTo>
                <a:lnTo>
                  <a:pt x="2457729" y="16450"/>
                </a:lnTo>
                <a:lnTo>
                  <a:pt x="2498682" y="35898"/>
                </a:lnTo>
                <a:lnTo>
                  <a:pt x="2535374" y="61838"/>
                </a:lnTo>
                <a:lnTo>
                  <a:pt x="2567061" y="93525"/>
                </a:lnTo>
                <a:lnTo>
                  <a:pt x="2593001" y="130217"/>
                </a:lnTo>
                <a:lnTo>
                  <a:pt x="2612449" y="171170"/>
                </a:lnTo>
                <a:lnTo>
                  <a:pt x="2624663" y="215642"/>
                </a:lnTo>
                <a:lnTo>
                  <a:pt x="2628900" y="262890"/>
                </a:lnTo>
                <a:lnTo>
                  <a:pt x="2628900" y="2504694"/>
                </a:lnTo>
                <a:lnTo>
                  <a:pt x="2624663" y="2551941"/>
                </a:lnTo>
                <a:lnTo>
                  <a:pt x="2612449" y="2596413"/>
                </a:lnTo>
                <a:lnTo>
                  <a:pt x="2593001" y="2637366"/>
                </a:lnTo>
                <a:lnTo>
                  <a:pt x="2567061" y="2674058"/>
                </a:lnTo>
                <a:lnTo>
                  <a:pt x="2535374" y="2705745"/>
                </a:lnTo>
                <a:lnTo>
                  <a:pt x="2498682" y="2731685"/>
                </a:lnTo>
                <a:lnTo>
                  <a:pt x="2457729" y="2751133"/>
                </a:lnTo>
                <a:lnTo>
                  <a:pt x="2413257" y="2763347"/>
                </a:lnTo>
                <a:lnTo>
                  <a:pt x="2366010" y="2767584"/>
                </a:lnTo>
                <a:lnTo>
                  <a:pt x="262890" y="2767584"/>
                </a:lnTo>
                <a:lnTo>
                  <a:pt x="215642" y="2763347"/>
                </a:lnTo>
                <a:lnTo>
                  <a:pt x="171170" y="2751133"/>
                </a:lnTo>
                <a:lnTo>
                  <a:pt x="130217" y="2731685"/>
                </a:lnTo>
                <a:lnTo>
                  <a:pt x="93525" y="2705745"/>
                </a:lnTo>
                <a:lnTo>
                  <a:pt x="61838" y="2674058"/>
                </a:lnTo>
                <a:lnTo>
                  <a:pt x="35898" y="2637366"/>
                </a:lnTo>
                <a:lnTo>
                  <a:pt x="16450" y="2596413"/>
                </a:lnTo>
                <a:lnTo>
                  <a:pt x="4236" y="2551941"/>
                </a:lnTo>
                <a:lnTo>
                  <a:pt x="0" y="2504694"/>
                </a:lnTo>
                <a:lnTo>
                  <a:pt x="0" y="26289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116829" y="2665222"/>
            <a:ext cx="1936750" cy="414083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065" marR="5080" indent="-635" algn="ctr">
              <a:lnSpc>
                <a:spcPct val="86000"/>
              </a:lnSpc>
              <a:spcBef>
                <a:spcPts val="560"/>
              </a:spcBef>
            </a:pP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Memberikan  kesempatan 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memasuki  tempat </a:t>
            </a: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atau 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ruangan</a:t>
            </a:r>
            <a:r>
              <a:rPr sz="2800" b="1" spc="-5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yang 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dipandang  perlu.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36179" y="2599944"/>
            <a:ext cx="2747772" cy="28864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48371" y="3310128"/>
            <a:ext cx="2721864" cy="15270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97902" y="2641854"/>
            <a:ext cx="2628900" cy="2767965"/>
          </a:xfrm>
          <a:custGeom>
            <a:avLst/>
            <a:gdLst/>
            <a:ahLst/>
            <a:cxnLst/>
            <a:rect l="l" t="t" r="r" b="b"/>
            <a:pathLst>
              <a:path w="2628900" h="2767965">
                <a:moveTo>
                  <a:pt x="2366009" y="0"/>
                </a:moveTo>
                <a:lnTo>
                  <a:pt x="262889" y="0"/>
                </a:lnTo>
                <a:lnTo>
                  <a:pt x="215642" y="4236"/>
                </a:lnTo>
                <a:lnTo>
                  <a:pt x="171170" y="16450"/>
                </a:lnTo>
                <a:lnTo>
                  <a:pt x="130217" y="35898"/>
                </a:lnTo>
                <a:lnTo>
                  <a:pt x="93525" y="61838"/>
                </a:lnTo>
                <a:lnTo>
                  <a:pt x="61838" y="93525"/>
                </a:lnTo>
                <a:lnTo>
                  <a:pt x="35898" y="130217"/>
                </a:lnTo>
                <a:lnTo>
                  <a:pt x="16450" y="171170"/>
                </a:lnTo>
                <a:lnTo>
                  <a:pt x="4236" y="215642"/>
                </a:lnTo>
                <a:lnTo>
                  <a:pt x="0" y="262890"/>
                </a:lnTo>
                <a:lnTo>
                  <a:pt x="0" y="2504694"/>
                </a:lnTo>
                <a:lnTo>
                  <a:pt x="4236" y="2551941"/>
                </a:lnTo>
                <a:lnTo>
                  <a:pt x="16450" y="2596413"/>
                </a:lnTo>
                <a:lnTo>
                  <a:pt x="35898" y="2637366"/>
                </a:lnTo>
                <a:lnTo>
                  <a:pt x="61838" y="2674058"/>
                </a:lnTo>
                <a:lnTo>
                  <a:pt x="93525" y="2705745"/>
                </a:lnTo>
                <a:lnTo>
                  <a:pt x="130217" y="2731685"/>
                </a:lnTo>
                <a:lnTo>
                  <a:pt x="171170" y="2751133"/>
                </a:lnTo>
                <a:lnTo>
                  <a:pt x="215642" y="2763347"/>
                </a:lnTo>
                <a:lnTo>
                  <a:pt x="262889" y="2767584"/>
                </a:lnTo>
                <a:lnTo>
                  <a:pt x="2366009" y="2767584"/>
                </a:lnTo>
                <a:lnTo>
                  <a:pt x="2413257" y="2763347"/>
                </a:lnTo>
                <a:lnTo>
                  <a:pt x="2457729" y="2751133"/>
                </a:lnTo>
                <a:lnTo>
                  <a:pt x="2498682" y="2731685"/>
                </a:lnTo>
                <a:lnTo>
                  <a:pt x="2535374" y="2705745"/>
                </a:lnTo>
                <a:lnTo>
                  <a:pt x="2567061" y="2674058"/>
                </a:lnTo>
                <a:lnTo>
                  <a:pt x="2593001" y="2637366"/>
                </a:lnTo>
                <a:lnTo>
                  <a:pt x="2612449" y="2596413"/>
                </a:lnTo>
                <a:lnTo>
                  <a:pt x="2624663" y="2551941"/>
                </a:lnTo>
                <a:lnTo>
                  <a:pt x="2628900" y="2504694"/>
                </a:lnTo>
                <a:lnTo>
                  <a:pt x="2628900" y="262890"/>
                </a:lnTo>
                <a:lnTo>
                  <a:pt x="2624663" y="215642"/>
                </a:lnTo>
                <a:lnTo>
                  <a:pt x="2612449" y="171170"/>
                </a:lnTo>
                <a:lnTo>
                  <a:pt x="2593001" y="130217"/>
                </a:lnTo>
                <a:lnTo>
                  <a:pt x="2567061" y="93525"/>
                </a:lnTo>
                <a:lnTo>
                  <a:pt x="2535374" y="61838"/>
                </a:lnTo>
                <a:lnTo>
                  <a:pt x="2498682" y="35898"/>
                </a:lnTo>
                <a:lnTo>
                  <a:pt x="2457729" y="16450"/>
                </a:lnTo>
                <a:lnTo>
                  <a:pt x="2413257" y="4236"/>
                </a:lnTo>
                <a:lnTo>
                  <a:pt x="2366009" y="0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97902" y="2641854"/>
            <a:ext cx="2628900" cy="2767965"/>
          </a:xfrm>
          <a:custGeom>
            <a:avLst/>
            <a:gdLst/>
            <a:ahLst/>
            <a:cxnLst/>
            <a:rect l="l" t="t" r="r" b="b"/>
            <a:pathLst>
              <a:path w="2628900" h="2767965">
                <a:moveTo>
                  <a:pt x="0" y="262890"/>
                </a:moveTo>
                <a:lnTo>
                  <a:pt x="4236" y="215642"/>
                </a:lnTo>
                <a:lnTo>
                  <a:pt x="16450" y="171170"/>
                </a:lnTo>
                <a:lnTo>
                  <a:pt x="35898" y="130217"/>
                </a:lnTo>
                <a:lnTo>
                  <a:pt x="61838" y="93525"/>
                </a:lnTo>
                <a:lnTo>
                  <a:pt x="93525" y="61838"/>
                </a:lnTo>
                <a:lnTo>
                  <a:pt x="130217" y="35898"/>
                </a:lnTo>
                <a:lnTo>
                  <a:pt x="171170" y="16450"/>
                </a:lnTo>
                <a:lnTo>
                  <a:pt x="215642" y="4236"/>
                </a:lnTo>
                <a:lnTo>
                  <a:pt x="262889" y="0"/>
                </a:lnTo>
                <a:lnTo>
                  <a:pt x="2366009" y="0"/>
                </a:lnTo>
                <a:lnTo>
                  <a:pt x="2413257" y="4236"/>
                </a:lnTo>
                <a:lnTo>
                  <a:pt x="2457729" y="16450"/>
                </a:lnTo>
                <a:lnTo>
                  <a:pt x="2498682" y="35898"/>
                </a:lnTo>
                <a:lnTo>
                  <a:pt x="2535374" y="61838"/>
                </a:lnTo>
                <a:lnTo>
                  <a:pt x="2567061" y="93525"/>
                </a:lnTo>
                <a:lnTo>
                  <a:pt x="2593001" y="130217"/>
                </a:lnTo>
                <a:lnTo>
                  <a:pt x="2612449" y="171170"/>
                </a:lnTo>
                <a:lnTo>
                  <a:pt x="2624663" y="215642"/>
                </a:lnTo>
                <a:lnTo>
                  <a:pt x="2628900" y="262890"/>
                </a:lnTo>
                <a:lnTo>
                  <a:pt x="2628900" y="2504694"/>
                </a:lnTo>
                <a:lnTo>
                  <a:pt x="2624663" y="2551941"/>
                </a:lnTo>
                <a:lnTo>
                  <a:pt x="2612449" y="2596413"/>
                </a:lnTo>
                <a:lnTo>
                  <a:pt x="2593001" y="2637366"/>
                </a:lnTo>
                <a:lnTo>
                  <a:pt x="2567061" y="2674058"/>
                </a:lnTo>
                <a:lnTo>
                  <a:pt x="2535374" y="2705745"/>
                </a:lnTo>
                <a:lnTo>
                  <a:pt x="2498682" y="2731685"/>
                </a:lnTo>
                <a:lnTo>
                  <a:pt x="2457729" y="2751133"/>
                </a:lnTo>
                <a:lnTo>
                  <a:pt x="2413257" y="2763347"/>
                </a:lnTo>
                <a:lnTo>
                  <a:pt x="2366009" y="2767584"/>
                </a:lnTo>
                <a:lnTo>
                  <a:pt x="262889" y="2767584"/>
                </a:lnTo>
                <a:lnTo>
                  <a:pt x="215642" y="2763347"/>
                </a:lnTo>
                <a:lnTo>
                  <a:pt x="171170" y="2751133"/>
                </a:lnTo>
                <a:lnTo>
                  <a:pt x="130217" y="2731685"/>
                </a:lnTo>
                <a:lnTo>
                  <a:pt x="93525" y="2705745"/>
                </a:lnTo>
                <a:lnTo>
                  <a:pt x="61838" y="2674058"/>
                </a:lnTo>
                <a:lnTo>
                  <a:pt x="35898" y="2637366"/>
                </a:lnTo>
                <a:lnTo>
                  <a:pt x="16450" y="2596413"/>
                </a:lnTo>
                <a:lnTo>
                  <a:pt x="4236" y="2551941"/>
                </a:lnTo>
                <a:lnTo>
                  <a:pt x="0" y="2504694"/>
                </a:lnTo>
                <a:lnTo>
                  <a:pt x="0" y="26289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782559" y="3400171"/>
            <a:ext cx="2261235" cy="155575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065" marR="5080" indent="-1905" algn="ctr">
              <a:lnSpc>
                <a:spcPts val="2890"/>
              </a:lnSpc>
              <a:spcBef>
                <a:spcPts val="580"/>
              </a:spcBef>
            </a:pPr>
            <a:r>
              <a:rPr sz="2800" b="1" spc="-1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Memberikan  keterangan  yang</a:t>
            </a:r>
            <a:r>
              <a:rPr sz="2800" b="1" spc="-70" dirty="0">
                <a:solidFill>
                  <a:srgbClr val="FF0000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Liberation Sans Narrow"/>
                <a:cs typeface="Liberation Sans Narrow"/>
              </a:rPr>
              <a:t>diperlukan</a:t>
            </a: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2933" y="374649"/>
            <a:ext cx="6404610" cy="627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Pemeriksaan dan</a:t>
            </a:r>
            <a:r>
              <a:rPr sz="40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Penyegalan</a:t>
            </a:r>
            <a:endParaRPr sz="4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8401" y="1158900"/>
            <a:ext cx="6693534" cy="79692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2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Pasal </a:t>
            </a:r>
            <a:r>
              <a:rPr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29 </a:t>
            </a:r>
            <a:r>
              <a:rPr sz="22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Ayat (2), Pasal </a:t>
            </a:r>
            <a:r>
              <a:rPr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30, dan </a:t>
            </a:r>
            <a:r>
              <a:rPr sz="22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PMK No. </a:t>
            </a:r>
            <a:r>
              <a:rPr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198/</a:t>
            </a:r>
            <a:r>
              <a:rPr sz="2200" b="1" spc="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PMK.03/</a:t>
            </a:r>
            <a:endParaRPr sz="2200">
              <a:latin typeface="Times New Roman" panose="02020603050405020304"/>
              <a:cs typeface="Times New Roman" panose="02020603050405020304"/>
            </a:endParaRPr>
          </a:p>
          <a:p>
            <a:pPr marR="910590" algn="ctr">
              <a:lnSpc>
                <a:spcPct val="100000"/>
              </a:lnSpc>
              <a:spcBef>
                <a:spcPts val="420"/>
              </a:spcBef>
            </a:pPr>
            <a:r>
              <a:rPr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2007</a:t>
            </a:r>
            <a:endParaRPr sz="2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71472" y="1386839"/>
            <a:ext cx="8424672" cy="4939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33194" y="1428750"/>
            <a:ext cx="8305800" cy="4820920"/>
          </a:xfrm>
          <a:custGeom>
            <a:avLst/>
            <a:gdLst/>
            <a:ahLst/>
            <a:cxnLst/>
            <a:rect l="l" t="t" r="r" b="b"/>
            <a:pathLst>
              <a:path w="8305800" h="4820920">
                <a:moveTo>
                  <a:pt x="7823758" y="3213608"/>
                </a:moveTo>
                <a:lnTo>
                  <a:pt x="3893311" y="3213608"/>
                </a:lnTo>
                <a:lnTo>
                  <a:pt x="3893311" y="3816223"/>
                </a:lnTo>
                <a:lnTo>
                  <a:pt x="3898585" y="3856682"/>
                </a:lnTo>
                <a:lnTo>
                  <a:pt x="3913709" y="3894369"/>
                </a:lnTo>
                <a:lnTo>
                  <a:pt x="3937641" y="3928475"/>
                </a:lnTo>
                <a:lnTo>
                  <a:pt x="3969337" y="3958193"/>
                </a:lnTo>
                <a:lnTo>
                  <a:pt x="4007754" y="3982713"/>
                </a:lnTo>
                <a:lnTo>
                  <a:pt x="4051849" y="4001228"/>
                </a:lnTo>
                <a:lnTo>
                  <a:pt x="4100579" y="4012929"/>
                </a:lnTo>
                <a:lnTo>
                  <a:pt x="4152900" y="4017010"/>
                </a:lnTo>
                <a:lnTo>
                  <a:pt x="5895594" y="4017010"/>
                </a:lnTo>
                <a:lnTo>
                  <a:pt x="5895594" y="4820412"/>
                </a:lnTo>
                <a:lnTo>
                  <a:pt x="7823758" y="3213608"/>
                </a:lnTo>
                <a:close/>
              </a:path>
              <a:path w="8305800" h="4820920">
                <a:moveTo>
                  <a:pt x="2410206" y="0"/>
                </a:moveTo>
                <a:lnTo>
                  <a:pt x="0" y="2008504"/>
                </a:lnTo>
                <a:lnTo>
                  <a:pt x="2410206" y="4017010"/>
                </a:lnTo>
                <a:lnTo>
                  <a:pt x="2410206" y="3213608"/>
                </a:lnTo>
                <a:lnTo>
                  <a:pt x="7823758" y="3213608"/>
                </a:lnTo>
                <a:lnTo>
                  <a:pt x="8305800" y="2811907"/>
                </a:lnTo>
                <a:lnTo>
                  <a:pt x="6859676" y="1606803"/>
                </a:lnTo>
                <a:lnTo>
                  <a:pt x="4152900" y="1606803"/>
                </a:lnTo>
                <a:lnTo>
                  <a:pt x="4100579" y="1602723"/>
                </a:lnTo>
                <a:lnTo>
                  <a:pt x="4051849" y="1591020"/>
                </a:lnTo>
                <a:lnTo>
                  <a:pt x="4007754" y="1572500"/>
                </a:lnTo>
                <a:lnTo>
                  <a:pt x="3969337" y="1547971"/>
                </a:lnTo>
                <a:lnTo>
                  <a:pt x="3937641" y="1518238"/>
                </a:lnTo>
                <a:lnTo>
                  <a:pt x="3913709" y="1484110"/>
                </a:lnTo>
                <a:lnTo>
                  <a:pt x="3898585" y="1446391"/>
                </a:lnTo>
                <a:lnTo>
                  <a:pt x="3893311" y="1405889"/>
                </a:lnTo>
                <a:lnTo>
                  <a:pt x="3898585" y="1365430"/>
                </a:lnTo>
                <a:lnTo>
                  <a:pt x="3913709" y="1327743"/>
                </a:lnTo>
                <a:lnTo>
                  <a:pt x="3937641" y="1293637"/>
                </a:lnTo>
                <a:lnTo>
                  <a:pt x="3969337" y="1263919"/>
                </a:lnTo>
                <a:lnTo>
                  <a:pt x="4007754" y="1239399"/>
                </a:lnTo>
                <a:lnTo>
                  <a:pt x="4051849" y="1220884"/>
                </a:lnTo>
                <a:lnTo>
                  <a:pt x="4100579" y="1209183"/>
                </a:lnTo>
                <a:lnTo>
                  <a:pt x="4205220" y="1201022"/>
                </a:lnTo>
                <a:lnTo>
                  <a:pt x="4253950" y="1189319"/>
                </a:lnTo>
                <a:lnTo>
                  <a:pt x="4298045" y="1170799"/>
                </a:lnTo>
                <a:lnTo>
                  <a:pt x="4336462" y="1146270"/>
                </a:lnTo>
                <a:lnTo>
                  <a:pt x="4368158" y="1116537"/>
                </a:lnTo>
                <a:lnTo>
                  <a:pt x="4392090" y="1082409"/>
                </a:lnTo>
                <a:lnTo>
                  <a:pt x="4407214" y="1044690"/>
                </a:lnTo>
                <a:lnTo>
                  <a:pt x="4412488" y="1004188"/>
                </a:lnTo>
                <a:lnTo>
                  <a:pt x="4407214" y="963729"/>
                </a:lnTo>
                <a:lnTo>
                  <a:pt x="4392090" y="926042"/>
                </a:lnTo>
                <a:lnTo>
                  <a:pt x="4368158" y="891936"/>
                </a:lnTo>
                <a:lnTo>
                  <a:pt x="4336462" y="862218"/>
                </a:lnTo>
                <a:lnTo>
                  <a:pt x="4298045" y="837698"/>
                </a:lnTo>
                <a:lnTo>
                  <a:pt x="4253950" y="819183"/>
                </a:lnTo>
                <a:lnTo>
                  <a:pt x="4205220" y="807482"/>
                </a:lnTo>
                <a:lnTo>
                  <a:pt x="4152900" y="803401"/>
                </a:lnTo>
                <a:lnTo>
                  <a:pt x="2410206" y="803401"/>
                </a:lnTo>
                <a:lnTo>
                  <a:pt x="2410206" y="0"/>
                </a:lnTo>
                <a:close/>
              </a:path>
              <a:path w="8305800" h="4820920">
                <a:moveTo>
                  <a:pt x="5895594" y="803401"/>
                </a:moveTo>
                <a:lnTo>
                  <a:pt x="5895594" y="1606803"/>
                </a:lnTo>
                <a:lnTo>
                  <a:pt x="6859676" y="1606803"/>
                </a:lnTo>
                <a:lnTo>
                  <a:pt x="5895594" y="8034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26505" y="2432939"/>
            <a:ext cx="519430" cy="602615"/>
          </a:xfrm>
          <a:custGeom>
            <a:avLst/>
            <a:gdLst/>
            <a:ahLst/>
            <a:cxnLst/>
            <a:rect l="l" t="t" r="r" b="b"/>
            <a:pathLst>
              <a:path w="519429" h="602614">
                <a:moveTo>
                  <a:pt x="519176" y="0"/>
                </a:moveTo>
                <a:lnTo>
                  <a:pt x="513902" y="40501"/>
                </a:lnTo>
                <a:lnTo>
                  <a:pt x="498778" y="78220"/>
                </a:lnTo>
                <a:lnTo>
                  <a:pt x="474846" y="112348"/>
                </a:lnTo>
                <a:lnTo>
                  <a:pt x="443150" y="142081"/>
                </a:lnTo>
                <a:lnTo>
                  <a:pt x="404733" y="166610"/>
                </a:lnTo>
                <a:lnTo>
                  <a:pt x="360638" y="185130"/>
                </a:lnTo>
                <a:lnTo>
                  <a:pt x="311908" y="196833"/>
                </a:lnTo>
                <a:lnTo>
                  <a:pt x="207267" y="204994"/>
                </a:lnTo>
                <a:lnTo>
                  <a:pt x="158537" y="216695"/>
                </a:lnTo>
                <a:lnTo>
                  <a:pt x="114442" y="235210"/>
                </a:lnTo>
                <a:lnTo>
                  <a:pt x="76025" y="259730"/>
                </a:lnTo>
                <a:lnTo>
                  <a:pt x="44329" y="289448"/>
                </a:lnTo>
                <a:lnTo>
                  <a:pt x="20397" y="323554"/>
                </a:lnTo>
                <a:lnTo>
                  <a:pt x="5273" y="361241"/>
                </a:lnTo>
                <a:lnTo>
                  <a:pt x="0" y="401700"/>
                </a:lnTo>
                <a:lnTo>
                  <a:pt x="5273" y="442202"/>
                </a:lnTo>
                <a:lnTo>
                  <a:pt x="20397" y="479921"/>
                </a:lnTo>
                <a:lnTo>
                  <a:pt x="44329" y="514049"/>
                </a:lnTo>
                <a:lnTo>
                  <a:pt x="76025" y="543782"/>
                </a:lnTo>
                <a:lnTo>
                  <a:pt x="114442" y="568311"/>
                </a:lnTo>
                <a:lnTo>
                  <a:pt x="158537" y="586831"/>
                </a:lnTo>
                <a:lnTo>
                  <a:pt x="207267" y="598534"/>
                </a:lnTo>
                <a:lnTo>
                  <a:pt x="259588" y="602614"/>
                </a:lnTo>
                <a:lnTo>
                  <a:pt x="519176" y="602614"/>
                </a:lnTo>
                <a:lnTo>
                  <a:pt x="519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33194" y="1428750"/>
            <a:ext cx="8305800" cy="4820920"/>
          </a:xfrm>
          <a:custGeom>
            <a:avLst/>
            <a:gdLst/>
            <a:ahLst/>
            <a:cxnLst/>
            <a:rect l="l" t="t" r="r" b="b"/>
            <a:pathLst>
              <a:path w="8305800" h="4820920">
                <a:moveTo>
                  <a:pt x="0" y="2008504"/>
                </a:moveTo>
                <a:lnTo>
                  <a:pt x="2410206" y="0"/>
                </a:lnTo>
                <a:lnTo>
                  <a:pt x="2410206" y="803401"/>
                </a:lnTo>
                <a:lnTo>
                  <a:pt x="4152900" y="803401"/>
                </a:lnTo>
                <a:lnTo>
                  <a:pt x="4205220" y="807482"/>
                </a:lnTo>
                <a:lnTo>
                  <a:pt x="4253950" y="819183"/>
                </a:lnTo>
                <a:lnTo>
                  <a:pt x="4298045" y="837698"/>
                </a:lnTo>
                <a:lnTo>
                  <a:pt x="4336462" y="862218"/>
                </a:lnTo>
                <a:lnTo>
                  <a:pt x="4368158" y="891936"/>
                </a:lnTo>
                <a:lnTo>
                  <a:pt x="4392090" y="926042"/>
                </a:lnTo>
                <a:lnTo>
                  <a:pt x="4407214" y="963729"/>
                </a:lnTo>
                <a:lnTo>
                  <a:pt x="4412488" y="1004188"/>
                </a:lnTo>
                <a:lnTo>
                  <a:pt x="4407214" y="1044690"/>
                </a:lnTo>
                <a:lnTo>
                  <a:pt x="4392090" y="1082409"/>
                </a:lnTo>
                <a:lnTo>
                  <a:pt x="4368158" y="1116537"/>
                </a:lnTo>
                <a:lnTo>
                  <a:pt x="4336462" y="1146270"/>
                </a:lnTo>
                <a:lnTo>
                  <a:pt x="4298045" y="1170799"/>
                </a:lnTo>
                <a:lnTo>
                  <a:pt x="4253950" y="1189319"/>
                </a:lnTo>
                <a:lnTo>
                  <a:pt x="4205220" y="1201022"/>
                </a:lnTo>
                <a:lnTo>
                  <a:pt x="4152900" y="1205102"/>
                </a:lnTo>
                <a:lnTo>
                  <a:pt x="4100579" y="1209183"/>
                </a:lnTo>
                <a:lnTo>
                  <a:pt x="4051849" y="1220884"/>
                </a:lnTo>
                <a:lnTo>
                  <a:pt x="4007754" y="1239399"/>
                </a:lnTo>
                <a:lnTo>
                  <a:pt x="3969337" y="1263919"/>
                </a:lnTo>
                <a:lnTo>
                  <a:pt x="3937641" y="1293637"/>
                </a:lnTo>
                <a:lnTo>
                  <a:pt x="3913709" y="1327743"/>
                </a:lnTo>
                <a:lnTo>
                  <a:pt x="3898585" y="1365430"/>
                </a:lnTo>
                <a:lnTo>
                  <a:pt x="3893311" y="1405889"/>
                </a:lnTo>
                <a:lnTo>
                  <a:pt x="3898585" y="1446391"/>
                </a:lnTo>
                <a:lnTo>
                  <a:pt x="3913709" y="1484110"/>
                </a:lnTo>
                <a:lnTo>
                  <a:pt x="3937641" y="1518238"/>
                </a:lnTo>
                <a:lnTo>
                  <a:pt x="3969337" y="1547971"/>
                </a:lnTo>
                <a:lnTo>
                  <a:pt x="4007754" y="1572500"/>
                </a:lnTo>
                <a:lnTo>
                  <a:pt x="4051849" y="1591020"/>
                </a:lnTo>
                <a:lnTo>
                  <a:pt x="4100579" y="1602723"/>
                </a:lnTo>
                <a:lnTo>
                  <a:pt x="4152900" y="1606803"/>
                </a:lnTo>
                <a:lnTo>
                  <a:pt x="5895594" y="1606803"/>
                </a:lnTo>
                <a:lnTo>
                  <a:pt x="5895594" y="803401"/>
                </a:lnTo>
                <a:lnTo>
                  <a:pt x="8305800" y="2811907"/>
                </a:lnTo>
                <a:lnTo>
                  <a:pt x="5895594" y="4820412"/>
                </a:lnTo>
                <a:lnTo>
                  <a:pt x="5895594" y="4017010"/>
                </a:lnTo>
                <a:lnTo>
                  <a:pt x="4152900" y="4017010"/>
                </a:lnTo>
                <a:lnTo>
                  <a:pt x="4100579" y="4012929"/>
                </a:lnTo>
                <a:lnTo>
                  <a:pt x="4051849" y="4001228"/>
                </a:lnTo>
                <a:lnTo>
                  <a:pt x="4007754" y="3982713"/>
                </a:lnTo>
                <a:lnTo>
                  <a:pt x="3969337" y="3958193"/>
                </a:lnTo>
                <a:lnTo>
                  <a:pt x="3937641" y="3928475"/>
                </a:lnTo>
                <a:lnTo>
                  <a:pt x="3913709" y="3894369"/>
                </a:lnTo>
                <a:lnTo>
                  <a:pt x="3898585" y="3856682"/>
                </a:lnTo>
                <a:lnTo>
                  <a:pt x="3893311" y="3816223"/>
                </a:lnTo>
                <a:lnTo>
                  <a:pt x="3893311" y="3213608"/>
                </a:lnTo>
                <a:lnTo>
                  <a:pt x="2410206" y="3213608"/>
                </a:lnTo>
                <a:lnTo>
                  <a:pt x="2410206" y="4017010"/>
                </a:lnTo>
                <a:lnTo>
                  <a:pt x="0" y="2008504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45682" y="2432939"/>
            <a:ext cx="0" cy="602615"/>
          </a:xfrm>
          <a:custGeom>
            <a:avLst/>
            <a:gdLst/>
            <a:ahLst/>
            <a:cxnLst/>
            <a:rect l="l" t="t" r="r" b="b"/>
            <a:pathLst>
              <a:path h="602614">
                <a:moveTo>
                  <a:pt x="0" y="0"/>
                </a:moveTo>
                <a:lnTo>
                  <a:pt x="0" y="602614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26505" y="2834767"/>
            <a:ext cx="0" cy="1807845"/>
          </a:xfrm>
          <a:custGeom>
            <a:avLst/>
            <a:gdLst/>
            <a:ahLst/>
            <a:cxnLst/>
            <a:rect l="l" t="t" r="r" b="b"/>
            <a:pathLst>
              <a:path h="1807845">
                <a:moveTo>
                  <a:pt x="0" y="0"/>
                </a:moveTo>
                <a:lnTo>
                  <a:pt x="0" y="180759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53867" y="2324100"/>
            <a:ext cx="3276600" cy="22311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59353" y="2403728"/>
            <a:ext cx="2026285" cy="101917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2480"/>
              </a:lnSpc>
              <a:spcBef>
                <a:spcPts val="515"/>
              </a:spcBef>
            </a:pPr>
            <a:r>
              <a:rPr sz="24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Pemeriksa</a:t>
            </a:r>
            <a:r>
              <a:rPr sz="2400" b="1" spc="-8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2400" b="1" dirty="0">
                <a:solidFill>
                  <a:srgbClr val="FFFFFF"/>
                </a:solidFill>
                <a:latin typeface="Liberation Sans Narrow"/>
                <a:cs typeface="Liberation Sans Narrow"/>
              </a:rPr>
              <a:t>harus  memiliki</a:t>
            </a:r>
            <a:r>
              <a:rPr sz="2400" b="1" spc="-3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dan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59353" y="3235197"/>
            <a:ext cx="2714625" cy="169037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5"/>
              </a:spcBef>
            </a:pPr>
            <a:r>
              <a:rPr sz="2400" b="1" dirty="0">
                <a:solidFill>
                  <a:srgbClr val="FFFFFF"/>
                </a:solidFill>
                <a:latin typeface="Liberation Sans Narrow"/>
                <a:cs typeface="Liberation Sans Narrow"/>
              </a:rPr>
              <a:t>WP</a:t>
            </a:r>
            <a:r>
              <a:rPr sz="2400" b="1" spc="-4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terperiksa:</a:t>
            </a:r>
            <a:endParaRPr sz="2400">
              <a:latin typeface="Liberation Sans Narrow"/>
              <a:cs typeface="Liberation Sans Narrow"/>
            </a:endParaRPr>
          </a:p>
          <a:p>
            <a:pPr marL="184785" indent="-172085">
              <a:lnSpc>
                <a:spcPct val="100000"/>
              </a:lnSpc>
              <a:spcBef>
                <a:spcPts val="670"/>
              </a:spcBef>
              <a:buFont typeface="Arial" panose="020B0604020202020204"/>
              <a:buChar char="•"/>
              <a:tabLst>
                <a:tab pos="185420" algn="l"/>
              </a:tabLst>
            </a:pPr>
            <a:r>
              <a:rPr sz="1800" b="1" spc="-2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Tanda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pengenal</a:t>
            </a:r>
            <a:r>
              <a:rPr sz="1800" b="1" spc="1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pemeriksa.</a:t>
            </a:r>
            <a:endParaRPr sz="1800">
              <a:latin typeface="Liberation Sans Narrow"/>
              <a:cs typeface="Liberation Sans Narrow"/>
            </a:endParaRPr>
          </a:p>
          <a:p>
            <a:pPr marL="184785" indent="-172085">
              <a:lnSpc>
                <a:spcPct val="100000"/>
              </a:lnSpc>
              <a:spcBef>
                <a:spcPts val="15"/>
              </a:spcBef>
              <a:buFont typeface="Arial" panose="020B0604020202020204"/>
              <a:buChar char="•"/>
              <a:tabLst>
                <a:tab pos="185420" algn="l"/>
              </a:tabLst>
            </a:pP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Surat perintah</a:t>
            </a:r>
            <a:r>
              <a:rPr sz="1800" b="1" spc="-4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pemeriksaan.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25667" y="3084588"/>
            <a:ext cx="4067555" cy="25054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959353" y="3164535"/>
            <a:ext cx="6181725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baseline="2300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memperlihatkan </a:t>
            </a:r>
            <a:r>
              <a:rPr sz="3600" b="1" spc="-7" baseline="2300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kepada </a:t>
            </a:r>
            <a:r>
              <a:rPr sz="24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Penyegelan dilakukan</a:t>
            </a:r>
            <a:r>
              <a:rPr sz="2400" b="1" spc="-8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jika: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31534" y="3616197"/>
            <a:ext cx="3705860" cy="25311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84785" marR="57785" indent="-172085">
              <a:lnSpc>
                <a:spcPts val="1860"/>
              </a:lnSpc>
              <a:spcBef>
                <a:spcPts val="410"/>
              </a:spcBef>
              <a:buFont typeface="Arial" panose="020B0604020202020204"/>
              <a:buChar char="•"/>
              <a:tabLst>
                <a:tab pos="185420" algn="l"/>
              </a:tabLst>
            </a:pPr>
            <a:r>
              <a:rPr sz="1800" b="1" dirty="0">
                <a:solidFill>
                  <a:srgbClr val="FFFFFF"/>
                </a:solidFill>
                <a:latin typeface="Liberation Sans Narrow"/>
                <a:cs typeface="Liberation Sans Narrow"/>
              </a:rPr>
              <a:t>WP tidak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memberi </a:t>
            </a:r>
            <a:r>
              <a:rPr sz="1800" b="1" spc="-1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kesempatan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kepada  pemeriksa </a:t>
            </a:r>
            <a:r>
              <a:rPr sz="1800" b="1" dirty="0">
                <a:solidFill>
                  <a:srgbClr val="FFFFFF"/>
                </a:solidFill>
                <a:latin typeface="Liberation Sans Narrow"/>
                <a:cs typeface="Liberation Sans Narrow"/>
              </a:rPr>
              <a:t>untuk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memasuki objek  </a:t>
            </a:r>
            <a:r>
              <a:rPr sz="1800" b="1" spc="-1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penyegelan.</a:t>
            </a:r>
            <a:endParaRPr sz="1800">
              <a:latin typeface="Liberation Sans Narrow"/>
              <a:cs typeface="Liberation Sans Narrow"/>
            </a:endParaRPr>
          </a:p>
          <a:p>
            <a:pPr marL="184785" marR="5080" indent="-172085">
              <a:lnSpc>
                <a:spcPts val="1860"/>
              </a:lnSpc>
              <a:spcBef>
                <a:spcPts val="310"/>
              </a:spcBef>
              <a:buFont typeface="Arial" panose="020B0604020202020204"/>
              <a:buChar char="•"/>
              <a:tabLst>
                <a:tab pos="185420" algn="l"/>
              </a:tabLst>
            </a:pPr>
            <a:r>
              <a:rPr sz="1800" b="1" dirty="0">
                <a:solidFill>
                  <a:srgbClr val="FFFFFF"/>
                </a:solidFill>
                <a:latin typeface="Liberation Sans Narrow"/>
                <a:cs typeface="Liberation Sans Narrow"/>
              </a:rPr>
              <a:t>WP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atau pegawainya tidak memberi  bantuan guna </a:t>
            </a:r>
            <a:r>
              <a:rPr sz="1800" b="1" spc="-1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kelancaran</a:t>
            </a:r>
            <a:r>
              <a:rPr sz="1800" b="1" spc="30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pemeriksaan.</a:t>
            </a:r>
            <a:endParaRPr sz="1800">
              <a:latin typeface="Liberation Sans Narrow"/>
              <a:cs typeface="Liberation Sans Narrow"/>
            </a:endParaRPr>
          </a:p>
          <a:p>
            <a:pPr marL="184785" indent="-172085">
              <a:lnSpc>
                <a:spcPts val="2000"/>
              </a:lnSpc>
              <a:buFont typeface="Arial" panose="020B0604020202020204"/>
              <a:buChar char="•"/>
              <a:tabLst>
                <a:tab pos="185420" algn="l"/>
              </a:tabLst>
            </a:pPr>
            <a:r>
              <a:rPr sz="1800" b="1" dirty="0">
                <a:solidFill>
                  <a:srgbClr val="FFFFFF"/>
                </a:solidFill>
                <a:latin typeface="Liberation Sans Narrow"/>
                <a:cs typeface="Liberation Sans Narrow"/>
              </a:rPr>
              <a:t>WP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atau kuasa tidak berada</a:t>
            </a:r>
            <a:r>
              <a:rPr sz="1800" b="1" spc="-1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di</a:t>
            </a:r>
            <a:endParaRPr sz="1800">
              <a:latin typeface="Liberation Sans Narrow"/>
              <a:cs typeface="Liberation Sans Narrow"/>
            </a:endParaRPr>
          </a:p>
          <a:p>
            <a:pPr marL="184785">
              <a:lnSpc>
                <a:spcPts val="2010"/>
              </a:lnSpc>
            </a:pP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tempat saat</a:t>
            </a:r>
            <a:r>
              <a:rPr sz="1800" b="1" spc="2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Liberation Sans Narrow"/>
                <a:cs typeface="Liberation Sans Narrow"/>
              </a:rPr>
              <a:t>pemeriksaan.</a:t>
            </a:r>
            <a:endParaRPr sz="1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1297" y="813562"/>
            <a:ext cx="3630929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 panose="02020603050405020304"/>
                <a:cs typeface="Times New Roman" panose="02020603050405020304"/>
              </a:rPr>
              <a:t>PENY</a:t>
            </a:r>
            <a:r>
              <a:rPr sz="4400" spc="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4400" dirty="0">
                <a:latin typeface="Times New Roman" panose="02020603050405020304"/>
                <a:cs typeface="Times New Roman" panose="02020603050405020304"/>
              </a:rPr>
              <a:t>DIKAN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7191" y="1962404"/>
            <a:ext cx="7292340" cy="3460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Times New Roman" panose="02020603050405020304"/>
                <a:cs typeface="Times New Roman" panose="02020603050405020304"/>
              </a:rPr>
              <a:t>“Penyidikan </a:t>
            </a:r>
            <a:r>
              <a:rPr sz="3200" b="1" i="1" dirty="0">
                <a:latin typeface="Times New Roman" panose="02020603050405020304"/>
                <a:cs typeface="Times New Roman" panose="02020603050405020304"/>
              </a:rPr>
              <a:t>tindak pidana di bidang  perpajakan adalah serangkaian</a:t>
            </a:r>
            <a:r>
              <a:rPr sz="3200" b="1" i="1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i="1" dirty="0">
                <a:latin typeface="Times New Roman" panose="02020603050405020304"/>
                <a:cs typeface="Times New Roman" panose="02020603050405020304"/>
              </a:rPr>
              <a:t>tindakan  yang dilakukan oleh penyidik </a:t>
            </a:r>
            <a:r>
              <a:rPr sz="3200" b="1" i="1" spc="-5" dirty="0">
                <a:latin typeface="Times New Roman" panose="02020603050405020304"/>
                <a:cs typeface="Times New Roman" panose="02020603050405020304"/>
              </a:rPr>
              <a:t>untuk  </a:t>
            </a:r>
            <a:r>
              <a:rPr sz="3200" b="1" i="1" dirty="0">
                <a:latin typeface="Times New Roman" panose="02020603050405020304"/>
                <a:cs typeface="Times New Roman" panose="02020603050405020304"/>
              </a:rPr>
              <a:t>mencari serta mengumpulkan bukti yang  dengan bukti itu membuat terang tindak  pidana di bidang perpajakan yang</a:t>
            </a:r>
            <a:r>
              <a:rPr sz="3200" b="1" i="1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i="1" dirty="0">
                <a:latin typeface="Times New Roman" panose="02020603050405020304"/>
                <a:cs typeface="Times New Roman" panose="02020603050405020304"/>
              </a:rPr>
              <a:t>terjadi  </a:t>
            </a:r>
            <a:r>
              <a:rPr sz="3200" b="1" i="1" spc="-5" dirty="0">
                <a:latin typeface="Times New Roman" panose="02020603050405020304"/>
                <a:cs typeface="Times New Roman" panose="02020603050405020304"/>
              </a:rPr>
              <a:t>serta </a:t>
            </a:r>
            <a:r>
              <a:rPr sz="3200" b="1" i="1" dirty="0">
                <a:latin typeface="Times New Roman" panose="02020603050405020304"/>
                <a:cs typeface="Times New Roman" panose="02020603050405020304"/>
              </a:rPr>
              <a:t>menemukan</a:t>
            </a:r>
            <a:r>
              <a:rPr sz="3200" b="1" i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i="1" dirty="0">
                <a:latin typeface="Times New Roman" panose="02020603050405020304"/>
                <a:cs typeface="Times New Roman" panose="02020603050405020304"/>
              </a:rPr>
              <a:t>tersangkanya”.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4019" y="786129"/>
            <a:ext cx="689610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 panose="02020603050405020304"/>
                <a:cs typeface="Times New Roman" panose="02020603050405020304"/>
              </a:rPr>
              <a:t>Pihak </a:t>
            </a:r>
            <a:r>
              <a:rPr sz="3600" dirty="0">
                <a:latin typeface="Times New Roman" panose="02020603050405020304"/>
                <a:cs typeface="Times New Roman" panose="02020603050405020304"/>
              </a:rPr>
              <a:t>yang Melakukan</a:t>
            </a:r>
            <a:r>
              <a:rPr sz="36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600" spc="-5" dirty="0">
                <a:latin typeface="Times New Roman" panose="02020603050405020304"/>
                <a:cs typeface="Times New Roman" panose="02020603050405020304"/>
              </a:rPr>
              <a:t>Penyidikan</a:t>
            </a:r>
            <a:endParaRPr sz="3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88741" y="1948688"/>
            <a:ext cx="7025640" cy="395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  <a:tab pos="3773170" algn="l"/>
              </a:tabLst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Dalam Penyidikan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tindak pidana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di 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bidang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perpajakan,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pihak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yang  berwenang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untuk melakukan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proses  penyidikan</a:t>
            </a:r>
            <a:r>
              <a:rPr sz="3200" b="1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adalah	Pejabat pegawai  Negeri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Sipil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tertentu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dilingkungan 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Direktorat Jenderal Pajak yang</a:t>
            </a:r>
            <a:r>
              <a:rPr sz="3200" b="1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diberi 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wewenang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khusus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sebagai penyidik 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tindak pidana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di bidang</a:t>
            </a:r>
            <a:r>
              <a:rPr sz="3200" b="1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perpajakan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9940" y="1308608"/>
            <a:ext cx="8037195" cy="3853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Sesuai dengan pasal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41B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Undang-Undang no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6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1983  tentang Ketentuan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Umum dan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Tatacara Perpajakan  sebagaimana telah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diubah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terakhir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dengan </a:t>
            </a:r>
            <a:r>
              <a:rPr sz="2400" b="1" spc="-15" dirty="0">
                <a:latin typeface="Times New Roman" panose="02020603050405020304"/>
                <a:cs typeface="Times New Roman" panose="02020603050405020304"/>
              </a:rPr>
              <a:t>Undang-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Undang no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28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2007, pengertian penyidikan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bebunyi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sebagai berikut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: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805180" indent="-342900">
              <a:lnSpc>
                <a:spcPct val="100000"/>
              </a:lnSpc>
              <a:spcBef>
                <a:spcPts val="57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400" b="1" i="1" dirty="0">
                <a:latin typeface="Times New Roman" panose="02020603050405020304"/>
                <a:cs typeface="Times New Roman" panose="02020603050405020304"/>
              </a:rPr>
              <a:t>“Setiap orang yang dengan sengaja menghalangi</a:t>
            </a:r>
            <a:r>
              <a:rPr sz="2400" b="1" i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i="1" dirty="0">
                <a:latin typeface="Times New Roman" panose="02020603050405020304"/>
                <a:cs typeface="Times New Roman" panose="02020603050405020304"/>
              </a:rPr>
              <a:t>atau  mempersulit penyidikan</a:t>
            </a:r>
            <a:r>
              <a:rPr sz="2400" b="1" i="1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i="1" dirty="0">
                <a:latin typeface="Times New Roman" panose="02020603050405020304"/>
                <a:cs typeface="Times New Roman" panose="02020603050405020304"/>
              </a:rPr>
              <a:t>tindak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69215" indent="-342900">
              <a:lnSpc>
                <a:spcPct val="100000"/>
              </a:lnSpc>
              <a:spcBef>
                <a:spcPts val="580"/>
              </a:spcBef>
              <a:buFont typeface="Times New Roman" panose="02020603050405020304"/>
              <a:buChar char="•"/>
              <a:tabLst>
                <a:tab pos="431800" algn="l"/>
                <a:tab pos="431800" algn="l"/>
              </a:tabLst>
            </a:pPr>
            <a:r>
              <a:rPr sz="2400" b="1" i="1" dirty="0">
                <a:latin typeface="Times New Roman" panose="02020603050405020304"/>
                <a:cs typeface="Times New Roman" panose="02020603050405020304"/>
              </a:rPr>
              <a:t>pidana di bidang </a:t>
            </a:r>
            <a:r>
              <a:rPr sz="2400" b="1" i="1" spc="-5" dirty="0">
                <a:latin typeface="Times New Roman" panose="02020603050405020304"/>
                <a:cs typeface="Times New Roman" panose="02020603050405020304"/>
              </a:rPr>
              <a:t>perpajakan </a:t>
            </a:r>
            <a:r>
              <a:rPr sz="2400" b="1" i="1" dirty="0">
                <a:latin typeface="Times New Roman" panose="02020603050405020304"/>
                <a:cs typeface="Times New Roman" panose="02020603050405020304"/>
              </a:rPr>
              <a:t>dipidana dengan pidana  penjara paling lama 3 (tiga) tahun dan </a:t>
            </a:r>
            <a:r>
              <a:rPr sz="2400" b="1" i="1" spc="-5" dirty="0">
                <a:latin typeface="Times New Roman" panose="02020603050405020304"/>
                <a:cs typeface="Times New Roman" panose="02020603050405020304"/>
              </a:rPr>
              <a:t>denda </a:t>
            </a:r>
            <a:r>
              <a:rPr sz="2400" b="1" i="1" dirty="0">
                <a:latin typeface="Times New Roman" panose="02020603050405020304"/>
                <a:cs typeface="Times New Roman" panose="02020603050405020304"/>
              </a:rPr>
              <a:t>paling banyak  Rp 75.000.000,00 (tujuh puluh lima juta</a:t>
            </a:r>
            <a:r>
              <a:rPr sz="2400" b="1" i="1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i="1" spc="-5" dirty="0">
                <a:latin typeface="Times New Roman" panose="02020603050405020304"/>
                <a:cs typeface="Times New Roman" panose="02020603050405020304"/>
              </a:rPr>
              <a:t>rupiah).”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5752" y="1595602"/>
            <a:ext cx="7103364" cy="10424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84260" y="1654682"/>
            <a:ext cx="6990372" cy="928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2223" y="847090"/>
            <a:ext cx="7554595" cy="627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PEMBUKUAN </a:t>
            </a:r>
            <a:r>
              <a:rPr sz="4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4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PENCATATAN</a:t>
            </a:r>
            <a:endParaRPr sz="4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2340" y="1822450"/>
            <a:ext cx="7760970" cy="367220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144145">
              <a:lnSpc>
                <a:spcPct val="91000"/>
              </a:lnSpc>
              <a:spcBef>
                <a:spcPts val="325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Pengertian pembukuan menurut undang-undang adalah suatu proses  pencatatan yang dilakukan secara teratur untuk mengumpulkan data  dan informasi keuangan yang meliputi harta, kewajiban, modal,  penghasilan dan biaya, serta jumlah harga perolehan dan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penyerahan  barang atau jasa, yang ditutup dengan menyusun laporan keuangan  berupa neraca, dan laporan laba rugi untuk periode Tahun Pajak  tersebut.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90000"/>
              </a:lnSpc>
              <a:spcBef>
                <a:spcPts val="5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Pencatatan terdiri atas data yang dikumpulkan secara teratur tentang  peredaran atau penerimaan bruto dan/atau penghasilan bruto sebagai  dasar untuk menghitung jumlah pajak yang terutang, termasuk  penghasilan yang bukan objek pajak dan/atau yang dikenai pajak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 bersifat</a:t>
            </a:r>
            <a:r>
              <a:rPr sz="20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final.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901" y="504190"/>
            <a:ext cx="7162800" cy="1242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1815" marR="5080" indent="-180975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KEWAJIBAN </a:t>
            </a:r>
            <a:r>
              <a:rPr sz="4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PEMBUKUAN </a:t>
            </a:r>
            <a:r>
              <a:rPr sz="4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&amp;  </a:t>
            </a:r>
            <a:r>
              <a:rPr sz="4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PENCATATAN</a:t>
            </a:r>
            <a:endParaRPr sz="4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02916" y="2020900"/>
            <a:ext cx="8007984" cy="362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PEMBUKUAN ATAU PENCATATAN HARUS</a:t>
            </a:r>
            <a:r>
              <a:rPr sz="2400" b="1" spc="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;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2300" marR="313690" indent="-609600" algn="just">
              <a:lnSpc>
                <a:spcPct val="80000"/>
              </a:lnSpc>
              <a:spcBef>
                <a:spcPts val="580"/>
              </a:spcBef>
              <a:buAutoNum type="arabicPeriod"/>
              <a:tabLst>
                <a:tab pos="62230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DISELENGGARKAN DENGAN MEMERHATIKAN  ITIKAD BAIK DAN MENCERMINKAN KEADAAN  ATAU KEGIATAN USAHA YANG</a:t>
            </a:r>
            <a:r>
              <a:rPr sz="2400" b="1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SEBENARNYA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2300" indent="-609600">
              <a:lnSpc>
                <a:spcPct val="100000"/>
              </a:lnSpc>
              <a:buAutoNum type="arabicPeriod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DISELENGGARAKAN DI</a:t>
            </a:r>
            <a:r>
              <a:rPr sz="2400" b="1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INDONESIA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2300" marR="5080" indent="-609600">
              <a:lnSpc>
                <a:spcPct val="80000"/>
              </a:lnSpc>
              <a:spcBef>
                <a:spcPts val="57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MENGGUNAKAN SATUAN MATA UANG RUPIAH  DAN MATA UANG ASING YANG DIIZINKAN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OLEH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MENTERI</a:t>
            </a:r>
            <a:r>
              <a:rPr sz="2400" b="1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KEUANGAN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2300" marR="715645" indent="-609600">
              <a:lnSpc>
                <a:spcPts val="2300"/>
              </a:lnSpc>
              <a:spcBef>
                <a:spcPts val="56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DISUSUN DALAM BAHASA INDONESIA ATAU  BAHASA ASING YANG DIIZINKAN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OLEH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MENTERI</a:t>
            </a:r>
            <a:r>
              <a:rPr sz="2400" b="1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KEUANGAN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8394" y="778840"/>
            <a:ext cx="6842125" cy="522922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875"/>
              </a:spcBef>
            </a:pP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Yang harus diperhatikan oleh Wajib  Pajak adalah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buku,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catatan, dan  dokumen yang menjadi dasar 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pembukuan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atau pencatatan dan  dokumen lain termasuk hasil  pengolahan data dari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pembukuan</a:t>
            </a:r>
            <a:r>
              <a:rPr sz="3200" b="1" spc="-11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dikelola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secara elektronik atau secara  program aplikasi </a:t>
            </a:r>
            <a:r>
              <a:rPr sz="3200" b="1" i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on-line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wajib 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disimpan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selama 10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(sepuluh)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3200" b="1" spc="-1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di 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Indonesia, yaitu di tempat kegiatan  atau tempat tinggal Wajib Pajak</a:t>
            </a:r>
            <a:r>
              <a:rPr sz="3200" b="1" spc="-16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orang  pribadi, atau di tempat </a:t>
            </a:r>
            <a:r>
              <a:rPr sz="3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kedudukan 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Wajib Pajak</a:t>
            </a:r>
            <a:r>
              <a:rPr sz="3200" b="1" spc="-6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badan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1515745"/>
          </a:xfrm>
          <a:prstGeom prst="rect">
            <a:avLst/>
          </a:prstGeom>
        </p:spPr>
        <p:txBody>
          <a:bodyPr vert="horz" wrap="square" lIns="0" tIns="285369" rIns="0" bIns="0" rtlCol="0">
            <a:spAutoFit/>
          </a:bodyPr>
          <a:lstStyle/>
          <a:p>
            <a:pPr marL="391795" marR="5080" indent="6223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 panose="02020603050405020304"/>
                <a:cs typeface="Times New Roman" panose="02020603050405020304"/>
              </a:rPr>
              <a:t>Pentingnya Pembukuan atau  Pencatatan </a:t>
            </a:r>
            <a:r>
              <a:rPr sz="4000" dirty="0">
                <a:latin typeface="Times New Roman" panose="02020603050405020304"/>
                <a:cs typeface="Times New Roman" panose="02020603050405020304"/>
              </a:rPr>
              <a:t>Bagi </a:t>
            </a:r>
            <a:r>
              <a:rPr sz="4000" spc="-5" dirty="0">
                <a:latin typeface="Times New Roman" panose="02020603050405020304"/>
                <a:cs typeface="Times New Roman" panose="02020603050405020304"/>
              </a:rPr>
              <a:t>Wajib</a:t>
            </a:r>
            <a:r>
              <a:rPr sz="40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spc="-5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4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39" y="1966925"/>
            <a:ext cx="8813800" cy="39985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622300" marR="5080" indent="-609600">
              <a:lnSpc>
                <a:spcPct val="90000"/>
              </a:lnSpc>
              <a:spcBef>
                <a:spcPts val="385"/>
              </a:spcBef>
              <a:buFont typeface="Wingdings" panose="05000000000000000000"/>
              <a:buChar char=""/>
              <a:tabLst>
                <a:tab pos="621665" algn="l"/>
                <a:tab pos="622300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Akan memudahkan Wajib Pajak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pada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saat menghitung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dan  memperhitungkan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serta melaporkan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terutang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baik pada  SPT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Masa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maupun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SPT</a:t>
            </a:r>
            <a:r>
              <a:rPr sz="2400" b="1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Tahunan.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2300" indent="-609600">
              <a:lnSpc>
                <a:spcPct val="100000"/>
              </a:lnSpc>
              <a:spcBef>
                <a:spcPts val="290"/>
              </a:spcBef>
              <a:buFont typeface="Wingdings" panose="05000000000000000000"/>
              <a:buChar char=""/>
              <a:tabLst>
                <a:tab pos="621665" algn="l"/>
                <a:tab pos="622300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Perhitungan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terutang lebih</a:t>
            </a:r>
            <a:r>
              <a:rPr sz="24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akurat.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2300" marR="137160" indent="-609600">
              <a:lnSpc>
                <a:spcPct val="90000"/>
              </a:lnSpc>
              <a:spcBef>
                <a:spcPts val="575"/>
              </a:spcBef>
              <a:buFont typeface="Wingdings" panose="05000000000000000000"/>
              <a:buChar char=""/>
              <a:tabLst>
                <a:tab pos="621665" algn="l"/>
                <a:tab pos="622300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Jika Wajib Pajak tidak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dapat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menunjukkan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dokumen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pembukuan atau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pencatatan pada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saat pemeriksaan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sehingga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tidak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dapat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dihitung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penghasilan kena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pajak, maka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penghasilan kena pajak dapat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dihitung secara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jabatan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berdasarkan data lain yang diperoleh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pada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saat</a:t>
            </a:r>
            <a:r>
              <a:rPr sz="2400" b="1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pemeriksaan.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21665" marR="485140" indent="-621665">
              <a:lnSpc>
                <a:spcPct val="110000"/>
              </a:lnSpc>
              <a:spcBef>
                <a:spcPts val="5"/>
              </a:spcBef>
              <a:buFont typeface="Wingdings" panose="05000000000000000000"/>
              <a:buChar char="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Laporan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keuangan memberikan informasi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posisi</a:t>
            </a:r>
            <a:r>
              <a:rPr sz="24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keuangan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kemajuan dari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usaha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Wajib</a:t>
            </a:r>
            <a:r>
              <a:rPr sz="2400" b="1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2638" y="813562"/>
            <a:ext cx="3507740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 panose="02020603050405020304"/>
                <a:cs typeface="Times New Roman" panose="02020603050405020304"/>
              </a:rPr>
              <a:t>PENELIT</a:t>
            </a:r>
            <a:r>
              <a:rPr sz="4400" spc="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4400" dirty="0">
                <a:latin typeface="Times New Roman" panose="02020603050405020304"/>
                <a:cs typeface="Times New Roman" panose="02020603050405020304"/>
              </a:rPr>
              <a:t>AN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62491" y="1970659"/>
            <a:ext cx="10363200" cy="2475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8145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Penelitian adalah serangkaian kegiatan  yang </a:t>
            </a:r>
            <a:r>
              <a:rPr spc="-5" dirty="0"/>
              <a:t>dilakukan untuk menilai  </a:t>
            </a:r>
            <a:r>
              <a:rPr dirty="0"/>
              <a:t>kelengkapan pengisian Surat  Pemberitahuan dan lampiran-  lampirannya termasuk penilaian</a:t>
            </a:r>
            <a:r>
              <a:rPr spc="-140" dirty="0"/>
              <a:t> </a:t>
            </a:r>
            <a:r>
              <a:rPr dirty="0"/>
              <a:t>tentang  kebenaran penulisan dan  penghitungannya.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5641" y="813562"/>
            <a:ext cx="4220845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 panose="02020603050405020304"/>
                <a:cs typeface="Times New Roman" panose="02020603050405020304"/>
              </a:rPr>
              <a:t>PEMERIKSAAN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60142" y="1736801"/>
            <a:ext cx="7310755" cy="4075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Pemeriksaan pajak merupakan salah satu hak yang  dimiliki oleh fiskus.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Landasan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dari pemeriksaan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pajak adalah Undang-undang no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6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1983 tetang  Ketentuan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Umum dan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Tata Cara Perpajakan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sebagaimana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telah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diubah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terakhir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dengan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Undang-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Undang no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28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2007 (sekarang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UU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KUP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No.16  Thn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2009 ). Pemeriksaan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dilakukan oleh  pemeriksa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yang telah memiliki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tanda pengenal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pemeriksa serta dilengkapi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surat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perintah  pemeriksaan yang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harus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diperlihatkan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kepada wajib  pajak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akan</a:t>
            </a:r>
            <a:r>
              <a:rPr sz="2400" b="1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diperiksa.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3908" y="235457"/>
            <a:ext cx="3132455" cy="689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Pemeriksaan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90316" y="1386839"/>
            <a:ext cx="5626608" cy="23484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30039" y="1452372"/>
            <a:ext cx="3945636" cy="22677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52038" y="1435861"/>
            <a:ext cx="5507990" cy="2222500"/>
          </a:xfrm>
          <a:custGeom>
            <a:avLst/>
            <a:gdLst/>
            <a:ahLst/>
            <a:cxnLst/>
            <a:rect l="l" t="t" r="r" b="b"/>
            <a:pathLst>
              <a:path w="5507990" h="2222500">
                <a:moveTo>
                  <a:pt x="3213386" y="2209800"/>
                </a:moveTo>
                <a:lnTo>
                  <a:pt x="2294349" y="2209800"/>
                </a:lnTo>
                <a:lnTo>
                  <a:pt x="2358639" y="2222500"/>
                </a:lnTo>
                <a:lnTo>
                  <a:pt x="3149096" y="2222500"/>
                </a:lnTo>
                <a:lnTo>
                  <a:pt x="3213386" y="2209800"/>
                </a:lnTo>
                <a:close/>
              </a:path>
              <a:path w="5507990" h="2222500">
                <a:moveTo>
                  <a:pt x="3403183" y="2197100"/>
                </a:moveTo>
                <a:lnTo>
                  <a:pt x="2104552" y="2197100"/>
                </a:lnTo>
                <a:lnTo>
                  <a:pt x="2167288" y="2209800"/>
                </a:lnTo>
                <a:lnTo>
                  <a:pt x="3340447" y="2209800"/>
                </a:lnTo>
                <a:lnTo>
                  <a:pt x="3403183" y="2197100"/>
                </a:lnTo>
                <a:close/>
              </a:path>
              <a:path w="5507990" h="2222500">
                <a:moveTo>
                  <a:pt x="3587994" y="2171700"/>
                </a:moveTo>
                <a:lnTo>
                  <a:pt x="1919741" y="2171700"/>
                </a:lnTo>
                <a:lnTo>
                  <a:pt x="2042370" y="2197100"/>
                </a:lnTo>
                <a:lnTo>
                  <a:pt x="3465365" y="2197100"/>
                </a:lnTo>
                <a:lnTo>
                  <a:pt x="3587994" y="2171700"/>
                </a:lnTo>
                <a:close/>
              </a:path>
              <a:path w="5507990" h="2222500">
                <a:moveTo>
                  <a:pt x="3767332" y="2146300"/>
                </a:moveTo>
                <a:lnTo>
                  <a:pt x="1740403" y="2146300"/>
                </a:lnTo>
                <a:lnTo>
                  <a:pt x="1859329" y="2171700"/>
                </a:lnTo>
                <a:lnTo>
                  <a:pt x="3648406" y="2171700"/>
                </a:lnTo>
                <a:lnTo>
                  <a:pt x="3767332" y="2146300"/>
                </a:lnTo>
                <a:close/>
              </a:path>
              <a:path w="5507990" h="2222500">
                <a:moveTo>
                  <a:pt x="3940710" y="101600"/>
                </a:moveTo>
                <a:lnTo>
                  <a:pt x="1567025" y="101600"/>
                </a:lnTo>
                <a:lnTo>
                  <a:pt x="1510641" y="114300"/>
                </a:lnTo>
                <a:lnTo>
                  <a:pt x="1188390" y="190500"/>
                </a:lnTo>
                <a:lnTo>
                  <a:pt x="1137525" y="215900"/>
                </a:lnTo>
                <a:lnTo>
                  <a:pt x="990166" y="254000"/>
                </a:lnTo>
                <a:lnTo>
                  <a:pt x="942852" y="279400"/>
                </a:lnTo>
                <a:lnTo>
                  <a:pt x="851039" y="304800"/>
                </a:lnTo>
                <a:lnTo>
                  <a:pt x="806576" y="330200"/>
                </a:lnTo>
                <a:lnTo>
                  <a:pt x="763101" y="342900"/>
                </a:lnTo>
                <a:lnTo>
                  <a:pt x="720630" y="368300"/>
                </a:lnTo>
                <a:lnTo>
                  <a:pt x="679182" y="381000"/>
                </a:lnTo>
                <a:lnTo>
                  <a:pt x="638776" y="406400"/>
                </a:lnTo>
                <a:lnTo>
                  <a:pt x="599427" y="419100"/>
                </a:lnTo>
                <a:lnTo>
                  <a:pt x="561156" y="444500"/>
                </a:lnTo>
                <a:lnTo>
                  <a:pt x="523980" y="457200"/>
                </a:lnTo>
                <a:lnTo>
                  <a:pt x="487917" y="482600"/>
                </a:lnTo>
                <a:lnTo>
                  <a:pt x="452985" y="495300"/>
                </a:lnTo>
                <a:lnTo>
                  <a:pt x="419202" y="520700"/>
                </a:lnTo>
                <a:lnTo>
                  <a:pt x="386585" y="546100"/>
                </a:lnTo>
                <a:lnTo>
                  <a:pt x="355155" y="571500"/>
                </a:lnTo>
                <a:lnTo>
                  <a:pt x="324927" y="584200"/>
                </a:lnTo>
                <a:lnTo>
                  <a:pt x="295920" y="609600"/>
                </a:lnTo>
                <a:lnTo>
                  <a:pt x="268153" y="635000"/>
                </a:lnTo>
                <a:lnTo>
                  <a:pt x="241642" y="660400"/>
                </a:lnTo>
                <a:lnTo>
                  <a:pt x="216407" y="685800"/>
                </a:lnTo>
                <a:lnTo>
                  <a:pt x="192466" y="698500"/>
                </a:lnTo>
                <a:lnTo>
                  <a:pt x="148535" y="749300"/>
                </a:lnTo>
                <a:lnTo>
                  <a:pt x="109993" y="800100"/>
                </a:lnTo>
                <a:lnTo>
                  <a:pt x="76985" y="850900"/>
                </a:lnTo>
                <a:lnTo>
                  <a:pt x="49655" y="901700"/>
                </a:lnTo>
                <a:lnTo>
                  <a:pt x="28147" y="952500"/>
                </a:lnTo>
                <a:lnTo>
                  <a:pt x="12606" y="1003300"/>
                </a:lnTo>
                <a:lnTo>
                  <a:pt x="3175" y="1054100"/>
                </a:lnTo>
                <a:lnTo>
                  <a:pt x="796" y="1092200"/>
                </a:lnTo>
                <a:lnTo>
                  <a:pt x="0" y="1117600"/>
                </a:lnTo>
                <a:lnTo>
                  <a:pt x="796" y="1143000"/>
                </a:lnTo>
                <a:lnTo>
                  <a:pt x="7117" y="1193800"/>
                </a:lnTo>
                <a:lnTo>
                  <a:pt x="19621" y="1244600"/>
                </a:lnTo>
                <a:lnTo>
                  <a:pt x="38164" y="1295400"/>
                </a:lnTo>
                <a:lnTo>
                  <a:pt x="62601" y="1346200"/>
                </a:lnTo>
                <a:lnTo>
                  <a:pt x="92788" y="1397000"/>
                </a:lnTo>
                <a:lnTo>
                  <a:pt x="128581" y="1447800"/>
                </a:lnTo>
                <a:lnTo>
                  <a:pt x="169836" y="1498600"/>
                </a:lnTo>
                <a:lnTo>
                  <a:pt x="216407" y="1549400"/>
                </a:lnTo>
                <a:lnTo>
                  <a:pt x="268153" y="1600200"/>
                </a:lnTo>
                <a:lnTo>
                  <a:pt x="295920" y="1612900"/>
                </a:lnTo>
                <a:lnTo>
                  <a:pt x="324927" y="1638300"/>
                </a:lnTo>
                <a:lnTo>
                  <a:pt x="355155" y="1663700"/>
                </a:lnTo>
                <a:lnTo>
                  <a:pt x="386585" y="1689100"/>
                </a:lnTo>
                <a:lnTo>
                  <a:pt x="419202" y="1701800"/>
                </a:lnTo>
                <a:lnTo>
                  <a:pt x="452985" y="1727200"/>
                </a:lnTo>
                <a:lnTo>
                  <a:pt x="487917" y="1752600"/>
                </a:lnTo>
                <a:lnTo>
                  <a:pt x="523980" y="1765300"/>
                </a:lnTo>
                <a:lnTo>
                  <a:pt x="561156" y="1790700"/>
                </a:lnTo>
                <a:lnTo>
                  <a:pt x="599427" y="1803400"/>
                </a:lnTo>
                <a:lnTo>
                  <a:pt x="638776" y="1828800"/>
                </a:lnTo>
                <a:lnTo>
                  <a:pt x="679182" y="1841500"/>
                </a:lnTo>
                <a:lnTo>
                  <a:pt x="720630" y="1866900"/>
                </a:lnTo>
                <a:lnTo>
                  <a:pt x="763101" y="1879600"/>
                </a:lnTo>
                <a:lnTo>
                  <a:pt x="806576" y="1905000"/>
                </a:lnTo>
                <a:lnTo>
                  <a:pt x="851039" y="1917700"/>
                </a:lnTo>
                <a:lnTo>
                  <a:pt x="896470" y="1943100"/>
                </a:lnTo>
                <a:lnTo>
                  <a:pt x="1038395" y="1981200"/>
                </a:lnTo>
                <a:lnTo>
                  <a:pt x="1087521" y="2006600"/>
                </a:lnTo>
                <a:lnTo>
                  <a:pt x="1137525" y="2019300"/>
                </a:lnTo>
                <a:lnTo>
                  <a:pt x="1345967" y="2070100"/>
                </a:lnTo>
                <a:lnTo>
                  <a:pt x="1681924" y="2146300"/>
                </a:lnTo>
                <a:lnTo>
                  <a:pt x="3825811" y="2146300"/>
                </a:lnTo>
                <a:lnTo>
                  <a:pt x="4161768" y="2070100"/>
                </a:lnTo>
                <a:lnTo>
                  <a:pt x="4370210" y="2019300"/>
                </a:lnTo>
                <a:lnTo>
                  <a:pt x="4420214" y="2006600"/>
                </a:lnTo>
                <a:lnTo>
                  <a:pt x="4469340" y="1981200"/>
                </a:lnTo>
                <a:lnTo>
                  <a:pt x="4611265" y="1943100"/>
                </a:lnTo>
                <a:lnTo>
                  <a:pt x="4656696" y="1917700"/>
                </a:lnTo>
                <a:lnTo>
                  <a:pt x="4701159" y="1905000"/>
                </a:lnTo>
                <a:lnTo>
                  <a:pt x="4744634" y="1879600"/>
                </a:lnTo>
                <a:lnTo>
                  <a:pt x="4787105" y="1866900"/>
                </a:lnTo>
                <a:lnTo>
                  <a:pt x="4828553" y="1841500"/>
                </a:lnTo>
                <a:lnTo>
                  <a:pt x="4868959" y="1828800"/>
                </a:lnTo>
                <a:lnTo>
                  <a:pt x="4908308" y="1803400"/>
                </a:lnTo>
                <a:lnTo>
                  <a:pt x="4946579" y="1790700"/>
                </a:lnTo>
                <a:lnTo>
                  <a:pt x="4983755" y="1765300"/>
                </a:lnTo>
                <a:lnTo>
                  <a:pt x="5019818" y="1752600"/>
                </a:lnTo>
                <a:lnTo>
                  <a:pt x="5054750" y="1727200"/>
                </a:lnTo>
                <a:lnTo>
                  <a:pt x="5088533" y="1701800"/>
                </a:lnTo>
                <a:lnTo>
                  <a:pt x="5121150" y="1689100"/>
                </a:lnTo>
                <a:lnTo>
                  <a:pt x="5152580" y="1663700"/>
                </a:lnTo>
                <a:lnTo>
                  <a:pt x="5182808" y="1638300"/>
                </a:lnTo>
                <a:lnTo>
                  <a:pt x="5211815" y="1612900"/>
                </a:lnTo>
                <a:lnTo>
                  <a:pt x="5239582" y="1600200"/>
                </a:lnTo>
                <a:lnTo>
                  <a:pt x="5291327" y="1549400"/>
                </a:lnTo>
                <a:lnTo>
                  <a:pt x="5337899" y="1498600"/>
                </a:lnTo>
                <a:lnTo>
                  <a:pt x="5379154" y="1447800"/>
                </a:lnTo>
                <a:lnTo>
                  <a:pt x="5414947" y="1397000"/>
                </a:lnTo>
                <a:lnTo>
                  <a:pt x="5445134" y="1346200"/>
                </a:lnTo>
                <a:lnTo>
                  <a:pt x="5469571" y="1295400"/>
                </a:lnTo>
                <a:lnTo>
                  <a:pt x="5488114" y="1244600"/>
                </a:lnTo>
                <a:lnTo>
                  <a:pt x="5500618" y="1193800"/>
                </a:lnTo>
                <a:lnTo>
                  <a:pt x="5506939" y="1143000"/>
                </a:lnTo>
                <a:lnTo>
                  <a:pt x="5507736" y="1117600"/>
                </a:lnTo>
                <a:lnTo>
                  <a:pt x="5506939" y="1092200"/>
                </a:lnTo>
                <a:lnTo>
                  <a:pt x="5504560" y="1054100"/>
                </a:lnTo>
                <a:lnTo>
                  <a:pt x="5495129" y="1003300"/>
                </a:lnTo>
                <a:lnTo>
                  <a:pt x="5479588" y="952500"/>
                </a:lnTo>
                <a:lnTo>
                  <a:pt x="5458080" y="901700"/>
                </a:lnTo>
                <a:lnTo>
                  <a:pt x="5430750" y="850900"/>
                </a:lnTo>
                <a:lnTo>
                  <a:pt x="5397742" y="800100"/>
                </a:lnTo>
                <a:lnTo>
                  <a:pt x="5359200" y="749300"/>
                </a:lnTo>
                <a:lnTo>
                  <a:pt x="5315269" y="698500"/>
                </a:lnTo>
                <a:lnTo>
                  <a:pt x="5291327" y="685800"/>
                </a:lnTo>
                <a:lnTo>
                  <a:pt x="5266093" y="660400"/>
                </a:lnTo>
                <a:lnTo>
                  <a:pt x="5239582" y="635000"/>
                </a:lnTo>
                <a:lnTo>
                  <a:pt x="5211815" y="609600"/>
                </a:lnTo>
                <a:lnTo>
                  <a:pt x="5182808" y="584200"/>
                </a:lnTo>
                <a:lnTo>
                  <a:pt x="5152580" y="571500"/>
                </a:lnTo>
                <a:lnTo>
                  <a:pt x="5121150" y="546100"/>
                </a:lnTo>
                <a:lnTo>
                  <a:pt x="5088533" y="520700"/>
                </a:lnTo>
                <a:lnTo>
                  <a:pt x="5054750" y="495300"/>
                </a:lnTo>
                <a:lnTo>
                  <a:pt x="5019818" y="482600"/>
                </a:lnTo>
                <a:lnTo>
                  <a:pt x="4983755" y="457200"/>
                </a:lnTo>
                <a:lnTo>
                  <a:pt x="4946579" y="444500"/>
                </a:lnTo>
                <a:lnTo>
                  <a:pt x="4908308" y="419100"/>
                </a:lnTo>
                <a:lnTo>
                  <a:pt x="4868959" y="406400"/>
                </a:lnTo>
                <a:lnTo>
                  <a:pt x="4828553" y="381000"/>
                </a:lnTo>
                <a:lnTo>
                  <a:pt x="4787105" y="368300"/>
                </a:lnTo>
                <a:lnTo>
                  <a:pt x="4744634" y="342900"/>
                </a:lnTo>
                <a:lnTo>
                  <a:pt x="4701159" y="330200"/>
                </a:lnTo>
                <a:lnTo>
                  <a:pt x="4656696" y="304800"/>
                </a:lnTo>
                <a:lnTo>
                  <a:pt x="4564883" y="279400"/>
                </a:lnTo>
                <a:lnTo>
                  <a:pt x="4517569" y="254000"/>
                </a:lnTo>
                <a:lnTo>
                  <a:pt x="4370210" y="215900"/>
                </a:lnTo>
                <a:lnTo>
                  <a:pt x="4319345" y="190500"/>
                </a:lnTo>
                <a:lnTo>
                  <a:pt x="3997094" y="114300"/>
                </a:lnTo>
                <a:lnTo>
                  <a:pt x="3940710" y="101600"/>
                </a:lnTo>
                <a:close/>
              </a:path>
              <a:path w="5507990" h="2222500">
                <a:moveTo>
                  <a:pt x="3708191" y="63500"/>
                </a:moveTo>
                <a:lnTo>
                  <a:pt x="1799544" y="63500"/>
                </a:lnTo>
                <a:lnTo>
                  <a:pt x="1624125" y="101600"/>
                </a:lnTo>
                <a:lnTo>
                  <a:pt x="3883610" y="101600"/>
                </a:lnTo>
                <a:lnTo>
                  <a:pt x="3708191" y="63500"/>
                </a:lnTo>
                <a:close/>
              </a:path>
              <a:path w="5507990" h="2222500">
                <a:moveTo>
                  <a:pt x="3526975" y="38100"/>
                </a:moveTo>
                <a:lnTo>
                  <a:pt x="1980760" y="38100"/>
                </a:lnTo>
                <a:lnTo>
                  <a:pt x="1859329" y="63500"/>
                </a:lnTo>
                <a:lnTo>
                  <a:pt x="3648406" y="63500"/>
                </a:lnTo>
                <a:lnTo>
                  <a:pt x="3526975" y="38100"/>
                </a:lnTo>
                <a:close/>
              </a:path>
              <a:path w="5507990" h="2222500">
                <a:moveTo>
                  <a:pt x="3403183" y="25400"/>
                </a:moveTo>
                <a:lnTo>
                  <a:pt x="2104552" y="25400"/>
                </a:lnTo>
                <a:lnTo>
                  <a:pt x="2042370" y="38100"/>
                </a:lnTo>
                <a:lnTo>
                  <a:pt x="3465365" y="38100"/>
                </a:lnTo>
                <a:lnTo>
                  <a:pt x="3403183" y="25400"/>
                </a:lnTo>
                <a:close/>
              </a:path>
              <a:path w="5507990" h="2222500">
                <a:moveTo>
                  <a:pt x="3213386" y="12700"/>
                </a:moveTo>
                <a:lnTo>
                  <a:pt x="2294349" y="12700"/>
                </a:lnTo>
                <a:lnTo>
                  <a:pt x="2230559" y="25400"/>
                </a:lnTo>
                <a:lnTo>
                  <a:pt x="3277176" y="25400"/>
                </a:lnTo>
                <a:lnTo>
                  <a:pt x="3213386" y="12700"/>
                </a:lnTo>
                <a:close/>
              </a:path>
              <a:path w="5507990" h="2222500">
                <a:moveTo>
                  <a:pt x="3019088" y="0"/>
                </a:moveTo>
                <a:lnTo>
                  <a:pt x="2488647" y="0"/>
                </a:lnTo>
                <a:lnTo>
                  <a:pt x="2423411" y="12700"/>
                </a:lnTo>
                <a:lnTo>
                  <a:pt x="3084324" y="12700"/>
                </a:lnTo>
                <a:lnTo>
                  <a:pt x="3019088" y="0"/>
                </a:lnTo>
                <a:close/>
              </a:path>
            </a:pathLst>
          </a:custGeom>
          <a:solidFill>
            <a:srgbClr val="00A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52038" y="1428750"/>
            <a:ext cx="5507990" cy="2230120"/>
          </a:xfrm>
          <a:custGeom>
            <a:avLst/>
            <a:gdLst/>
            <a:ahLst/>
            <a:cxnLst/>
            <a:rect l="l" t="t" r="r" b="b"/>
            <a:pathLst>
              <a:path w="5507990" h="2230120">
                <a:moveTo>
                  <a:pt x="0" y="1114805"/>
                </a:moveTo>
                <a:lnTo>
                  <a:pt x="3175" y="1060792"/>
                </a:lnTo>
                <a:lnTo>
                  <a:pt x="12606" y="1007441"/>
                </a:lnTo>
                <a:lnTo>
                  <a:pt x="28147" y="954813"/>
                </a:lnTo>
                <a:lnTo>
                  <a:pt x="49655" y="902965"/>
                </a:lnTo>
                <a:lnTo>
                  <a:pt x="76985" y="851955"/>
                </a:lnTo>
                <a:lnTo>
                  <a:pt x="109993" y="801843"/>
                </a:lnTo>
                <a:lnTo>
                  <a:pt x="148535" y="752686"/>
                </a:lnTo>
                <a:lnTo>
                  <a:pt x="192466" y="704543"/>
                </a:lnTo>
                <a:lnTo>
                  <a:pt x="241642" y="657473"/>
                </a:lnTo>
                <a:lnTo>
                  <a:pt x="295920" y="611533"/>
                </a:lnTo>
                <a:lnTo>
                  <a:pt x="355155" y="566782"/>
                </a:lnTo>
                <a:lnTo>
                  <a:pt x="386585" y="544870"/>
                </a:lnTo>
                <a:lnTo>
                  <a:pt x="419202" y="523278"/>
                </a:lnTo>
                <a:lnTo>
                  <a:pt x="452985" y="502013"/>
                </a:lnTo>
                <a:lnTo>
                  <a:pt x="487917" y="481081"/>
                </a:lnTo>
                <a:lnTo>
                  <a:pt x="523980" y="460490"/>
                </a:lnTo>
                <a:lnTo>
                  <a:pt x="561156" y="440247"/>
                </a:lnTo>
                <a:lnTo>
                  <a:pt x="599427" y="420360"/>
                </a:lnTo>
                <a:lnTo>
                  <a:pt x="638776" y="400836"/>
                </a:lnTo>
                <a:lnTo>
                  <a:pt x="679182" y="381683"/>
                </a:lnTo>
                <a:lnTo>
                  <a:pt x="720630" y="362907"/>
                </a:lnTo>
                <a:lnTo>
                  <a:pt x="763101" y="344516"/>
                </a:lnTo>
                <a:lnTo>
                  <a:pt x="806576" y="326517"/>
                </a:lnTo>
                <a:lnTo>
                  <a:pt x="851039" y="308917"/>
                </a:lnTo>
                <a:lnTo>
                  <a:pt x="896470" y="291724"/>
                </a:lnTo>
                <a:lnTo>
                  <a:pt x="942852" y="274945"/>
                </a:lnTo>
                <a:lnTo>
                  <a:pt x="990166" y="258588"/>
                </a:lnTo>
                <a:lnTo>
                  <a:pt x="1038395" y="242659"/>
                </a:lnTo>
                <a:lnTo>
                  <a:pt x="1087521" y="227166"/>
                </a:lnTo>
                <a:lnTo>
                  <a:pt x="1137525" y="212117"/>
                </a:lnTo>
                <a:lnTo>
                  <a:pt x="1188390" y="197518"/>
                </a:lnTo>
                <a:lnTo>
                  <a:pt x="1240097" y="183376"/>
                </a:lnTo>
                <a:lnTo>
                  <a:pt x="1292629" y="169700"/>
                </a:lnTo>
                <a:lnTo>
                  <a:pt x="1345967" y="156497"/>
                </a:lnTo>
                <a:lnTo>
                  <a:pt x="1400094" y="143773"/>
                </a:lnTo>
                <a:lnTo>
                  <a:pt x="1454992" y="131536"/>
                </a:lnTo>
                <a:lnTo>
                  <a:pt x="1510641" y="119794"/>
                </a:lnTo>
                <a:lnTo>
                  <a:pt x="1567025" y="108553"/>
                </a:lnTo>
                <a:lnTo>
                  <a:pt x="1624125" y="97821"/>
                </a:lnTo>
                <a:lnTo>
                  <a:pt x="1681924" y="87606"/>
                </a:lnTo>
                <a:lnTo>
                  <a:pt x="1740403" y="77914"/>
                </a:lnTo>
                <a:lnTo>
                  <a:pt x="1799544" y="68752"/>
                </a:lnTo>
                <a:lnTo>
                  <a:pt x="1859329" y="60129"/>
                </a:lnTo>
                <a:lnTo>
                  <a:pt x="1919741" y="52052"/>
                </a:lnTo>
                <a:lnTo>
                  <a:pt x="1980760" y="44527"/>
                </a:lnTo>
                <a:lnTo>
                  <a:pt x="2042370" y="37562"/>
                </a:lnTo>
                <a:lnTo>
                  <a:pt x="2104552" y="31165"/>
                </a:lnTo>
                <a:lnTo>
                  <a:pt x="2167288" y="25342"/>
                </a:lnTo>
                <a:lnTo>
                  <a:pt x="2230559" y="20101"/>
                </a:lnTo>
                <a:lnTo>
                  <a:pt x="2294349" y="15449"/>
                </a:lnTo>
                <a:lnTo>
                  <a:pt x="2358639" y="11394"/>
                </a:lnTo>
                <a:lnTo>
                  <a:pt x="2423411" y="7943"/>
                </a:lnTo>
                <a:lnTo>
                  <a:pt x="2488647" y="5103"/>
                </a:lnTo>
                <a:lnTo>
                  <a:pt x="2554328" y="2881"/>
                </a:lnTo>
                <a:lnTo>
                  <a:pt x="2620437" y="1285"/>
                </a:lnTo>
                <a:lnTo>
                  <a:pt x="2686957" y="322"/>
                </a:lnTo>
                <a:lnTo>
                  <a:pt x="2753867" y="0"/>
                </a:lnTo>
                <a:lnTo>
                  <a:pt x="2820778" y="322"/>
                </a:lnTo>
                <a:lnTo>
                  <a:pt x="2887298" y="1285"/>
                </a:lnTo>
                <a:lnTo>
                  <a:pt x="2953407" y="2881"/>
                </a:lnTo>
                <a:lnTo>
                  <a:pt x="3019088" y="5103"/>
                </a:lnTo>
                <a:lnTo>
                  <a:pt x="3084324" y="7943"/>
                </a:lnTo>
                <a:lnTo>
                  <a:pt x="3149096" y="11394"/>
                </a:lnTo>
                <a:lnTo>
                  <a:pt x="3213386" y="15449"/>
                </a:lnTo>
                <a:lnTo>
                  <a:pt x="3277176" y="20101"/>
                </a:lnTo>
                <a:lnTo>
                  <a:pt x="3340447" y="25342"/>
                </a:lnTo>
                <a:lnTo>
                  <a:pt x="3403183" y="31165"/>
                </a:lnTo>
                <a:lnTo>
                  <a:pt x="3465365" y="37562"/>
                </a:lnTo>
                <a:lnTo>
                  <a:pt x="3526975" y="44527"/>
                </a:lnTo>
                <a:lnTo>
                  <a:pt x="3587994" y="52052"/>
                </a:lnTo>
                <a:lnTo>
                  <a:pt x="3648406" y="60129"/>
                </a:lnTo>
                <a:lnTo>
                  <a:pt x="3708191" y="68752"/>
                </a:lnTo>
                <a:lnTo>
                  <a:pt x="3767332" y="77914"/>
                </a:lnTo>
                <a:lnTo>
                  <a:pt x="3825811" y="87606"/>
                </a:lnTo>
                <a:lnTo>
                  <a:pt x="3883610" y="97821"/>
                </a:lnTo>
                <a:lnTo>
                  <a:pt x="3940710" y="108553"/>
                </a:lnTo>
                <a:lnTo>
                  <a:pt x="3997094" y="119794"/>
                </a:lnTo>
                <a:lnTo>
                  <a:pt x="4052743" y="131536"/>
                </a:lnTo>
                <a:lnTo>
                  <a:pt x="4107641" y="143773"/>
                </a:lnTo>
                <a:lnTo>
                  <a:pt x="4161768" y="156497"/>
                </a:lnTo>
                <a:lnTo>
                  <a:pt x="4215106" y="169700"/>
                </a:lnTo>
                <a:lnTo>
                  <a:pt x="4267638" y="183376"/>
                </a:lnTo>
                <a:lnTo>
                  <a:pt x="4319345" y="197518"/>
                </a:lnTo>
                <a:lnTo>
                  <a:pt x="4370210" y="212117"/>
                </a:lnTo>
                <a:lnTo>
                  <a:pt x="4420214" y="227166"/>
                </a:lnTo>
                <a:lnTo>
                  <a:pt x="4469340" y="242659"/>
                </a:lnTo>
                <a:lnTo>
                  <a:pt x="4517569" y="258588"/>
                </a:lnTo>
                <a:lnTo>
                  <a:pt x="4564883" y="274945"/>
                </a:lnTo>
                <a:lnTo>
                  <a:pt x="4611265" y="291724"/>
                </a:lnTo>
                <a:lnTo>
                  <a:pt x="4656696" y="308917"/>
                </a:lnTo>
                <a:lnTo>
                  <a:pt x="4701159" y="326516"/>
                </a:lnTo>
                <a:lnTo>
                  <a:pt x="4744634" y="344516"/>
                </a:lnTo>
                <a:lnTo>
                  <a:pt x="4787105" y="362907"/>
                </a:lnTo>
                <a:lnTo>
                  <a:pt x="4828553" y="381683"/>
                </a:lnTo>
                <a:lnTo>
                  <a:pt x="4868959" y="400836"/>
                </a:lnTo>
                <a:lnTo>
                  <a:pt x="4908308" y="420360"/>
                </a:lnTo>
                <a:lnTo>
                  <a:pt x="4946579" y="440247"/>
                </a:lnTo>
                <a:lnTo>
                  <a:pt x="4983755" y="460490"/>
                </a:lnTo>
                <a:lnTo>
                  <a:pt x="5019818" y="481081"/>
                </a:lnTo>
                <a:lnTo>
                  <a:pt x="5054750" y="502013"/>
                </a:lnTo>
                <a:lnTo>
                  <a:pt x="5088533" y="523278"/>
                </a:lnTo>
                <a:lnTo>
                  <a:pt x="5121150" y="544870"/>
                </a:lnTo>
                <a:lnTo>
                  <a:pt x="5152580" y="566782"/>
                </a:lnTo>
                <a:lnTo>
                  <a:pt x="5211815" y="611533"/>
                </a:lnTo>
                <a:lnTo>
                  <a:pt x="5266093" y="657473"/>
                </a:lnTo>
                <a:lnTo>
                  <a:pt x="5315269" y="704543"/>
                </a:lnTo>
                <a:lnTo>
                  <a:pt x="5359200" y="752686"/>
                </a:lnTo>
                <a:lnTo>
                  <a:pt x="5397742" y="801843"/>
                </a:lnTo>
                <a:lnTo>
                  <a:pt x="5430750" y="851955"/>
                </a:lnTo>
                <a:lnTo>
                  <a:pt x="5458080" y="902965"/>
                </a:lnTo>
                <a:lnTo>
                  <a:pt x="5479588" y="954813"/>
                </a:lnTo>
                <a:lnTo>
                  <a:pt x="5495129" y="1007441"/>
                </a:lnTo>
                <a:lnTo>
                  <a:pt x="5504560" y="1060792"/>
                </a:lnTo>
                <a:lnTo>
                  <a:pt x="5507736" y="1114805"/>
                </a:lnTo>
                <a:lnTo>
                  <a:pt x="5506939" y="1141892"/>
                </a:lnTo>
                <a:lnTo>
                  <a:pt x="5500618" y="1195581"/>
                </a:lnTo>
                <a:lnTo>
                  <a:pt x="5488114" y="1248578"/>
                </a:lnTo>
                <a:lnTo>
                  <a:pt x="5469571" y="1300823"/>
                </a:lnTo>
                <a:lnTo>
                  <a:pt x="5445134" y="1352259"/>
                </a:lnTo>
                <a:lnTo>
                  <a:pt x="5414947" y="1402828"/>
                </a:lnTo>
                <a:lnTo>
                  <a:pt x="5379154" y="1452469"/>
                </a:lnTo>
                <a:lnTo>
                  <a:pt x="5337899" y="1501127"/>
                </a:lnTo>
                <a:lnTo>
                  <a:pt x="5291327" y="1548741"/>
                </a:lnTo>
                <a:lnTo>
                  <a:pt x="5239582" y="1595253"/>
                </a:lnTo>
                <a:lnTo>
                  <a:pt x="5182808" y="1640606"/>
                </a:lnTo>
                <a:lnTo>
                  <a:pt x="5121150" y="1684741"/>
                </a:lnTo>
                <a:lnTo>
                  <a:pt x="5088533" y="1706333"/>
                </a:lnTo>
                <a:lnTo>
                  <a:pt x="5054750" y="1727598"/>
                </a:lnTo>
                <a:lnTo>
                  <a:pt x="5019818" y="1748530"/>
                </a:lnTo>
                <a:lnTo>
                  <a:pt x="4983755" y="1769121"/>
                </a:lnTo>
                <a:lnTo>
                  <a:pt x="4946579" y="1789364"/>
                </a:lnTo>
                <a:lnTo>
                  <a:pt x="4908308" y="1809251"/>
                </a:lnTo>
                <a:lnTo>
                  <a:pt x="4868959" y="1828775"/>
                </a:lnTo>
                <a:lnTo>
                  <a:pt x="4828553" y="1847928"/>
                </a:lnTo>
                <a:lnTo>
                  <a:pt x="4787105" y="1866704"/>
                </a:lnTo>
                <a:lnTo>
                  <a:pt x="4744634" y="1885095"/>
                </a:lnTo>
                <a:lnTo>
                  <a:pt x="4701159" y="1903094"/>
                </a:lnTo>
                <a:lnTo>
                  <a:pt x="4656696" y="1920694"/>
                </a:lnTo>
                <a:lnTo>
                  <a:pt x="4611265" y="1937887"/>
                </a:lnTo>
                <a:lnTo>
                  <a:pt x="4564883" y="1954666"/>
                </a:lnTo>
                <a:lnTo>
                  <a:pt x="4517569" y="1971023"/>
                </a:lnTo>
                <a:lnTo>
                  <a:pt x="4469340" y="1986952"/>
                </a:lnTo>
                <a:lnTo>
                  <a:pt x="4420214" y="2002445"/>
                </a:lnTo>
                <a:lnTo>
                  <a:pt x="4370210" y="2017494"/>
                </a:lnTo>
                <a:lnTo>
                  <a:pt x="4319345" y="2032093"/>
                </a:lnTo>
                <a:lnTo>
                  <a:pt x="4267638" y="2046235"/>
                </a:lnTo>
                <a:lnTo>
                  <a:pt x="4215106" y="2059911"/>
                </a:lnTo>
                <a:lnTo>
                  <a:pt x="4161768" y="2073114"/>
                </a:lnTo>
                <a:lnTo>
                  <a:pt x="4107641" y="2085838"/>
                </a:lnTo>
                <a:lnTo>
                  <a:pt x="4052743" y="2098075"/>
                </a:lnTo>
                <a:lnTo>
                  <a:pt x="3997094" y="2109817"/>
                </a:lnTo>
                <a:lnTo>
                  <a:pt x="3940710" y="2121058"/>
                </a:lnTo>
                <a:lnTo>
                  <a:pt x="3883610" y="2131790"/>
                </a:lnTo>
                <a:lnTo>
                  <a:pt x="3825811" y="2142005"/>
                </a:lnTo>
                <a:lnTo>
                  <a:pt x="3767332" y="2151697"/>
                </a:lnTo>
                <a:lnTo>
                  <a:pt x="3708191" y="2160859"/>
                </a:lnTo>
                <a:lnTo>
                  <a:pt x="3648406" y="2169482"/>
                </a:lnTo>
                <a:lnTo>
                  <a:pt x="3587994" y="2177559"/>
                </a:lnTo>
                <a:lnTo>
                  <a:pt x="3526975" y="2185084"/>
                </a:lnTo>
                <a:lnTo>
                  <a:pt x="3465365" y="2192049"/>
                </a:lnTo>
                <a:lnTo>
                  <a:pt x="3403183" y="2198446"/>
                </a:lnTo>
                <a:lnTo>
                  <a:pt x="3340447" y="2204269"/>
                </a:lnTo>
                <a:lnTo>
                  <a:pt x="3277176" y="2209510"/>
                </a:lnTo>
                <a:lnTo>
                  <a:pt x="3213386" y="2214162"/>
                </a:lnTo>
                <a:lnTo>
                  <a:pt x="3149096" y="2218217"/>
                </a:lnTo>
                <a:lnTo>
                  <a:pt x="3084324" y="2221668"/>
                </a:lnTo>
                <a:lnTo>
                  <a:pt x="3019088" y="2224508"/>
                </a:lnTo>
                <a:lnTo>
                  <a:pt x="2953407" y="2226730"/>
                </a:lnTo>
                <a:lnTo>
                  <a:pt x="2887298" y="2228326"/>
                </a:lnTo>
                <a:lnTo>
                  <a:pt x="2820778" y="2229289"/>
                </a:lnTo>
                <a:lnTo>
                  <a:pt x="2753867" y="2229612"/>
                </a:lnTo>
                <a:lnTo>
                  <a:pt x="2686957" y="2229289"/>
                </a:lnTo>
                <a:lnTo>
                  <a:pt x="2620437" y="2228326"/>
                </a:lnTo>
                <a:lnTo>
                  <a:pt x="2554328" y="2226730"/>
                </a:lnTo>
                <a:lnTo>
                  <a:pt x="2488647" y="2224508"/>
                </a:lnTo>
                <a:lnTo>
                  <a:pt x="2423411" y="2221668"/>
                </a:lnTo>
                <a:lnTo>
                  <a:pt x="2358639" y="2218217"/>
                </a:lnTo>
                <a:lnTo>
                  <a:pt x="2294349" y="2214162"/>
                </a:lnTo>
                <a:lnTo>
                  <a:pt x="2230559" y="2209510"/>
                </a:lnTo>
                <a:lnTo>
                  <a:pt x="2167288" y="2204269"/>
                </a:lnTo>
                <a:lnTo>
                  <a:pt x="2104552" y="2198446"/>
                </a:lnTo>
                <a:lnTo>
                  <a:pt x="2042370" y="2192049"/>
                </a:lnTo>
                <a:lnTo>
                  <a:pt x="1980760" y="2185084"/>
                </a:lnTo>
                <a:lnTo>
                  <a:pt x="1919741" y="2177559"/>
                </a:lnTo>
                <a:lnTo>
                  <a:pt x="1859329" y="2169482"/>
                </a:lnTo>
                <a:lnTo>
                  <a:pt x="1799544" y="2160859"/>
                </a:lnTo>
                <a:lnTo>
                  <a:pt x="1740403" y="2151697"/>
                </a:lnTo>
                <a:lnTo>
                  <a:pt x="1681924" y="2142005"/>
                </a:lnTo>
                <a:lnTo>
                  <a:pt x="1624125" y="2131790"/>
                </a:lnTo>
                <a:lnTo>
                  <a:pt x="1567025" y="2121058"/>
                </a:lnTo>
                <a:lnTo>
                  <a:pt x="1510641" y="2109817"/>
                </a:lnTo>
                <a:lnTo>
                  <a:pt x="1454992" y="2098075"/>
                </a:lnTo>
                <a:lnTo>
                  <a:pt x="1400094" y="2085838"/>
                </a:lnTo>
                <a:lnTo>
                  <a:pt x="1345967" y="2073114"/>
                </a:lnTo>
                <a:lnTo>
                  <a:pt x="1292629" y="2059911"/>
                </a:lnTo>
                <a:lnTo>
                  <a:pt x="1240097" y="2046235"/>
                </a:lnTo>
                <a:lnTo>
                  <a:pt x="1188390" y="2032093"/>
                </a:lnTo>
                <a:lnTo>
                  <a:pt x="1137525" y="2017494"/>
                </a:lnTo>
                <a:lnTo>
                  <a:pt x="1087521" y="2002445"/>
                </a:lnTo>
                <a:lnTo>
                  <a:pt x="1038395" y="1986952"/>
                </a:lnTo>
                <a:lnTo>
                  <a:pt x="990166" y="1971023"/>
                </a:lnTo>
                <a:lnTo>
                  <a:pt x="942852" y="1954666"/>
                </a:lnTo>
                <a:lnTo>
                  <a:pt x="896470" y="1937887"/>
                </a:lnTo>
                <a:lnTo>
                  <a:pt x="851039" y="1920694"/>
                </a:lnTo>
                <a:lnTo>
                  <a:pt x="806576" y="1903095"/>
                </a:lnTo>
                <a:lnTo>
                  <a:pt x="763101" y="1885095"/>
                </a:lnTo>
                <a:lnTo>
                  <a:pt x="720630" y="1866704"/>
                </a:lnTo>
                <a:lnTo>
                  <a:pt x="679182" y="1847928"/>
                </a:lnTo>
                <a:lnTo>
                  <a:pt x="638776" y="1828775"/>
                </a:lnTo>
                <a:lnTo>
                  <a:pt x="599427" y="1809251"/>
                </a:lnTo>
                <a:lnTo>
                  <a:pt x="561156" y="1789364"/>
                </a:lnTo>
                <a:lnTo>
                  <a:pt x="523980" y="1769121"/>
                </a:lnTo>
                <a:lnTo>
                  <a:pt x="487917" y="1748530"/>
                </a:lnTo>
                <a:lnTo>
                  <a:pt x="452985" y="1727598"/>
                </a:lnTo>
                <a:lnTo>
                  <a:pt x="419202" y="1706333"/>
                </a:lnTo>
                <a:lnTo>
                  <a:pt x="386585" y="1684741"/>
                </a:lnTo>
                <a:lnTo>
                  <a:pt x="355155" y="1662829"/>
                </a:lnTo>
                <a:lnTo>
                  <a:pt x="295920" y="1618078"/>
                </a:lnTo>
                <a:lnTo>
                  <a:pt x="241642" y="1572138"/>
                </a:lnTo>
                <a:lnTo>
                  <a:pt x="192466" y="1525068"/>
                </a:lnTo>
                <a:lnTo>
                  <a:pt x="148535" y="1476925"/>
                </a:lnTo>
                <a:lnTo>
                  <a:pt x="109993" y="1427768"/>
                </a:lnTo>
                <a:lnTo>
                  <a:pt x="76985" y="1377656"/>
                </a:lnTo>
                <a:lnTo>
                  <a:pt x="49655" y="1326646"/>
                </a:lnTo>
                <a:lnTo>
                  <a:pt x="28147" y="1274798"/>
                </a:lnTo>
                <a:lnTo>
                  <a:pt x="12606" y="1222170"/>
                </a:lnTo>
                <a:lnTo>
                  <a:pt x="3175" y="1168819"/>
                </a:lnTo>
                <a:lnTo>
                  <a:pt x="0" y="1114805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07030" y="915161"/>
            <a:ext cx="5403215" cy="323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Pasal 1 Angka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(25),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Pasal 29 Ayat</a:t>
            </a:r>
            <a:r>
              <a:rPr sz="2400" b="1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(1)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 panose="02020603050405020304"/>
              <a:cs typeface="Times New Roman" panose="02020603050405020304"/>
            </a:endParaRPr>
          </a:p>
          <a:p>
            <a:pPr marL="1641475" marR="238125" indent="-635" algn="ctr">
              <a:lnSpc>
                <a:spcPct val="86000"/>
              </a:lnSpc>
            </a:pPr>
            <a:r>
              <a:rPr sz="2400" b="1" spc="-5" dirty="0">
                <a:latin typeface="Liberation Sans Narrow"/>
                <a:cs typeface="Liberation Sans Narrow"/>
              </a:rPr>
              <a:t>Merupakan serangkaian  kegiatan </a:t>
            </a:r>
            <a:r>
              <a:rPr sz="2400" b="1" dirty="0">
                <a:latin typeface="Liberation Sans Narrow"/>
                <a:cs typeface="Liberation Sans Narrow"/>
              </a:rPr>
              <a:t>menghimpun </a:t>
            </a:r>
            <a:r>
              <a:rPr sz="2400" b="1" spc="-5" dirty="0">
                <a:latin typeface="Liberation Sans Narrow"/>
                <a:cs typeface="Liberation Sans Narrow"/>
              </a:rPr>
              <a:t>dan  mengolah </a:t>
            </a:r>
            <a:r>
              <a:rPr sz="2400" b="1" dirty="0">
                <a:latin typeface="Liberation Sans Narrow"/>
                <a:cs typeface="Liberation Sans Narrow"/>
              </a:rPr>
              <a:t>data, </a:t>
            </a:r>
            <a:r>
              <a:rPr sz="2400" b="1" spc="-5" dirty="0">
                <a:latin typeface="Liberation Sans Narrow"/>
                <a:cs typeface="Liberation Sans Narrow"/>
              </a:rPr>
              <a:t>keterangan,  atau </a:t>
            </a:r>
            <a:r>
              <a:rPr sz="2400" b="1" dirty="0">
                <a:latin typeface="Liberation Sans Narrow"/>
                <a:cs typeface="Liberation Sans Narrow"/>
              </a:rPr>
              <a:t>bukti </a:t>
            </a:r>
            <a:r>
              <a:rPr sz="2400" b="1" spc="-5" dirty="0">
                <a:latin typeface="Liberation Sans Narrow"/>
                <a:cs typeface="Liberation Sans Narrow"/>
              </a:rPr>
              <a:t>secara </a:t>
            </a:r>
            <a:r>
              <a:rPr sz="2400" b="1" dirty="0">
                <a:latin typeface="Liberation Sans Narrow"/>
                <a:cs typeface="Liberation Sans Narrow"/>
              </a:rPr>
              <a:t>objektif</a:t>
            </a:r>
            <a:r>
              <a:rPr sz="2400" b="1" spc="-75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dan  </a:t>
            </a:r>
            <a:r>
              <a:rPr sz="2400" b="1" dirty="0">
                <a:latin typeface="Liberation Sans Narrow"/>
                <a:cs typeface="Liberation Sans Narrow"/>
              </a:rPr>
              <a:t>profesional </a:t>
            </a:r>
            <a:r>
              <a:rPr sz="2400" b="1" spc="-5" dirty="0">
                <a:latin typeface="Liberation Sans Narrow"/>
                <a:cs typeface="Liberation Sans Narrow"/>
              </a:rPr>
              <a:t>berdasar standar  tertentu, dengan</a:t>
            </a:r>
            <a:r>
              <a:rPr sz="2400" b="1" spc="-15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tujuan: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69564" y="3654552"/>
            <a:ext cx="1732788" cy="18089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11854" y="3677411"/>
            <a:ext cx="1652905" cy="1727835"/>
          </a:xfrm>
          <a:custGeom>
            <a:avLst/>
            <a:gdLst/>
            <a:ahLst/>
            <a:cxnLst/>
            <a:rect l="l" t="t" r="r" b="b"/>
            <a:pathLst>
              <a:path w="1652904" h="1727835">
                <a:moveTo>
                  <a:pt x="1634490" y="0"/>
                </a:moveTo>
                <a:lnTo>
                  <a:pt x="1106551" y="18033"/>
                </a:lnTo>
                <a:lnTo>
                  <a:pt x="1215770" y="120014"/>
                </a:lnTo>
                <a:lnTo>
                  <a:pt x="0" y="1421764"/>
                </a:lnTo>
                <a:lnTo>
                  <a:pt x="327659" y="1727835"/>
                </a:lnTo>
                <a:lnTo>
                  <a:pt x="1543304" y="425957"/>
                </a:lnTo>
                <a:lnTo>
                  <a:pt x="1649040" y="425957"/>
                </a:lnTo>
                <a:lnTo>
                  <a:pt x="1634490" y="0"/>
                </a:lnTo>
                <a:close/>
              </a:path>
              <a:path w="1652904" h="1727835">
                <a:moveTo>
                  <a:pt x="1649040" y="425957"/>
                </a:moveTo>
                <a:lnTo>
                  <a:pt x="1543304" y="425957"/>
                </a:lnTo>
                <a:lnTo>
                  <a:pt x="1652523" y="527938"/>
                </a:lnTo>
                <a:lnTo>
                  <a:pt x="1649040" y="425957"/>
                </a:lnTo>
                <a:close/>
              </a:path>
            </a:pathLst>
          </a:custGeom>
          <a:solidFill>
            <a:srgbClr val="00C3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69236" y="4215371"/>
            <a:ext cx="2609088" cy="2110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45080" y="4206252"/>
            <a:ext cx="2055876" cy="21854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30958" y="4257294"/>
            <a:ext cx="2490470" cy="1991995"/>
          </a:xfrm>
          <a:custGeom>
            <a:avLst/>
            <a:gdLst/>
            <a:ahLst/>
            <a:cxnLst/>
            <a:rect l="l" t="t" r="r" b="b"/>
            <a:pathLst>
              <a:path w="2490470" h="1991995">
                <a:moveTo>
                  <a:pt x="2291080" y="0"/>
                </a:moveTo>
                <a:lnTo>
                  <a:pt x="199186" y="0"/>
                </a:lnTo>
                <a:lnTo>
                  <a:pt x="153515" y="5259"/>
                </a:lnTo>
                <a:lnTo>
                  <a:pt x="111589" y="20240"/>
                </a:lnTo>
                <a:lnTo>
                  <a:pt x="74605" y="43747"/>
                </a:lnTo>
                <a:lnTo>
                  <a:pt x="43759" y="74585"/>
                </a:lnTo>
                <a:lnTo>
                  <a:pt x="20245" y="111560"/>
                </a:lnTo>
                <a:lnTo>
                  <a:pt x="5260" y="153475"/>
                </a:lnTo>
                <a:lnTo>
                  <a:pt x="0" y="199135"/>
                </a:lnTo>
                <a:lnTo>
                  <a:pt x="0" y="1792681"/>
                </a:lnTo>
                <a:lnTo>
                  <a:pt x="5260" y="1838352"/>
                </a:lnTo>
                <a:lnTo>
                  <a:pt x="20245" y="1880278"/>
                </a:lnTo>
                <a:lnTo>
                  <a:pt x="43759" y="1917262"/>
                </a:lnTo>
                <a:lnTo>
                  <a:pt x="74605" y="1948108"/>
                </a:lnTo>
                <a:lnTo>
                  <a:pt x="111589" y="1971622"/>
                </a:lnTo>
                <a:lnTo>
                  <a:pt x="153515" y="1986607"/>
                </a:lnTo>
                <a:lnTo>
                  <a:pt x="199186" y="1991867"/>
                </a:lnTo>
                <a:lnTo>
                  <a:pt x="2291080" y="1991867"/>
                </a:lnTo>
                <a:lnTo>
                  <a:pt x="2336740" y="1986607"/>
                </a:lnTo>
                <a:lnTo>
                  <a:pt x="2378655" y="1971622"/>
                </a:lnTo>
                <a:lnTo>
                  <a:pt x="2415630" y="1948108"/>
                </a:lnTo>
                <a:lnTo>
                  <a:pt x="2446468" y="1917262"/>
                </a:lnTo>
                <a:lnTo>
                  <a:pt x="2469975" y="1880278"/>
                </a:lnTo>
                <a:lnTo>
                  <a:pt x="2484956" y="1838352"/>
                </a:lnTo>
                <a:lnTo>
                  <a:pt x="2490216" y="1792681"/>
                </a:lnTo>
                <a:lnTo>
                  <a:pt x="2490216" y="199135"/>
                </a:lnTo>
                <a:lnTo>
                  <a:pt x="2484956" y="153475"/>
                </a:lnTo>
                <a:lnTo>
                  <a:pt x="2469975" y="111560"/>
                </a:lnTo>
                <a:lnTo>
                  <a:pt x="2446468" y="74585"/>
                </a:lnTo>
                <a:lnTo>
                  <a:pt x="2415630" y="43747"/>
                </a:lnTo>
                <a:lnTo>
                  <a:pt x="2378655" y="20240"/>
                </a:lnTo>
                <a:lnTo>
                  <a:pt x="2336740" y="5259"/>
                </a:lnTo>
                <a:lnTo>
                  <a:pt x="2291080" y="0"/>
                </a:lnTo>
                <a:close/>
              </a:path>
            </a:pathLst>
          </a:custGeom>
          <a:solidFill>
            <a:srgbClr val="009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30958" y="4257294"/>
            <a:ext cx="2490470" cy="1991995"/>
          </a:xfrm>
          <a:custGeom>
            <a:avLst/>
            <a:gdLst/>
            <a:ahLst/>
            <a:cxnLst/>
            <a:rect l="l" t="t" r="r" b="b"/>
            <a:pathLst>
              <a:path w="2490470" h="1991995">
                <a:moveTo>
                  <a:pt x="0" y="199135"/>
                </a:moveTo>
                <a:lnTo>
                  <a:pt x="5260" y="153475"/>
                </a:lnTo>
                <a:lnTo>
                  <a:pt x="20245" y="111560"/>
                </a:lnTo>
                <a:lnTo>
                  <a:pt x="43759" y="74585"/>
                </a:lnTo>
                <a:lnTo>
                  <a:pt x="74605" y="43747"/>
                </a:lnTo>
                <a:lnTo>
                  <a:pt x="111589" y="20240"/>
                </a:lnTo>
                <a:lnTo>
                  <a:pt x="153515" y="5259"/>
                </a:lnTo>
                <a:lnTo>
                  <a:pt x="199186" y="0"/>
                </a:lnTo>
                <a:lnTo>
                  <a:pt x="2291080" y="0"/>
                </a:lnTo>
                <a:lnTo>
                  <a:pt x="2336740" y="5259"/>
                </a:lnTo>
                <a:lnTo>
                  <a:pt x="2378655" y="20240"/>
                </a:lnTo>
                <a:lnTo>
                  <a:pt x="2415630" y="43747"/>
                </a:lnTo>
                <a:lnTo>
                  <a:pt x="2446468" y="74585"/>
                </a:lnTo>
                <a:lnTo>
                  <a:pt x="2469975" y="111560"/>
                </a:lnTo>
                <a:lnTo>
                  <a:pt x="2484956" y="153475"/>
                </a:lnTo>
                <a:lnTo>
                  <a:pt x="2490216" y="199135"/>
                </a:lnTo>
                <a:lnTo>
                  <a:pt x="2490216" y="1792681"/>
                </a:lnTo>
                <a:lnTo>
                  <a:pt x="2484956" y="1838352"/>
                </a:lnTo>
                <a:lnTo>
                  <a:pt x="2469975" y="1880278"/>
                </a:lnTo>
                <a:lnTo>
                  <a:pt x="2446468" y="1917262"/>
                </a:lnTo>
                <a:lnTo>
                  <a:pt x="2415630" y="1948108"/>
                </a:lnTo>
                <a:lnTo>
                  <a:pt x="2378655" y="1971622"/>
                </a:lnTo>
                <a:lnTo>
                  <a:pt x="2336740" y="1986607"/>
                </a:lnTo>
                <a:lnTo>
                  <a:pt x="2291080" y="1991867"/>
                </a:lnTo>
                <a:lnTo>
                  <a:pt x="199186" y="1991867"/>
                </a:lnTo>
                <a:lnTo>
                  <a:pt x="153515" y="1986607"/>
                </a:lnTo>
                <a:lnTo>
                  <a:pt x="111589" y="1971622"/>
                </a:lnTo>
                <a:lnTo>
                  <a:pt x="74605" y="1948108"/>
                </a:lnTo>
                <a:lnTo>
                  <a:pt x="43759" y="1917262"/>
                </a:lnTo>
                <a:lnTo>
                  <a:pt x="20245" y="1880278"/>
                </a:lnTo>
                <a:lnTo>
                  <a:pt x="5260" y="1838352"/>
                </a:lnTo>
                <a:lnTo>
                  <a:pt x="0" y="1792681"/>
                </a:lnTo>
                <a:lnTo>
                  <a:pt x="0" y="199135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72257" y="4294378"/>
            <a:ext cx="1605915" cy="328422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065" marR="5080" indent="1270" algn="ctr">
              <a:lnSpc>
                <a:spcPct val="86000"/>
              </a:lnSpc>
              <a:spcBef>
                <a:spcPts val="550"/>
              </a:spcBef>
            </a:pPr>
            <a:r>
              <a:rPr sz="2700" b="1" spc="-5" dirty="0">
                <a:latin typeface="Liberation Sans Narrow"/>
                <a:cs typeface="Liberation Sans Narrow"/>
              </a:rPr>
              <a:t>Menguji  kepatuhan  </a:t>
            </a:r>
            <a:r>
              <a:rPr sz="2700" b="1" dirty="0">
                <a:latin typeface="Liberation Sans Narrow"/>
                <a:cs typeface="Liberation Sans Narrow"/>
              </a:rPr>
              <a:t>pem</a:t>
            </a:r>
            <a:r>
              <a:rPr sz="2700" b="1" spc="10" dirty="0">
                <a:latin typeface="Liberation Sans Narrow"/>
                <a:cs typeface="Liberation Sans Narrow"/>
              </a:rPr>
              <a:t>e</a:t>
            </a:r>
            <a:r>
              <a:rPr sz="2700" b="1" dirty="0">
                <a:latin typeface="Liberation Sans Narrow"/>
                <a:cs typeface="Liberation Sans Narrow"/>
              </a:rPr>
              <a:t>nu</a:t>
            </a:r>
            <a:r>
              <a:rPr sz="2700" b="1" spc="5" dirty="0">
                <a:latin typeface="Liberation Sans Narrow"/>
                <a:cs typeface="Liberation Sans Narrow"/>
              </a:rPr>
              <a:t>h</a:t>
            </a:r>
            <a:r>
              <a:rPr sz="2700" b="1" spc="-5" dirty="0">
                <a:latin typeface="Liberation Sans Narrow"/>
                <a:cs typeface="Liberation Sans Narrow"/>
              </a:rPr>
              <a:t>an  kewajiban  </a:t>
            </a:r>
            <a:r>
              <a:rPr sz="2700" b="1" dirty="0">
                <a:latin typeface="Liberation Sans Narrow"/>
                <a:cs typeface="Liberation Sans Narrow"/>
              </a:rPr>
              <a:t>per</a:t>
            </a:r>
            <a:r>
              <a:rPr sz="2700" b="1" spc="5" dirty="0">
                <a:latin typeface="Liberation Sans Narrow"/>
                <a:cs typeface="Liberation Sans Narrow"/>
              </a:rPr>
              <a:t>p</a:t>
            </a:r>
            <a:r>
              <a:rPr sz="2700" b="1" spc="-5" dirty="0">
                <a:latin typeface="Liberation Sans Narrow"/>
                <a:cs typeface="Liberation Sans Narrow"/>
              </a:rPr>
              <a:t>ajak</a:t>
            </a:r>
            <a:r>
              <a:rPr sz="2700" b="1" spc="5" dirty="0">
                <a:latin typeface="Liberation Sans Narrow"/>
                <a:cs typeface="Liberation Sans Narrow"/>
              </a:rPr>
              <a:t>an</a:t>
            </a:r>
            <a:r>
              <a:rPr sz="2700" b="1" dirty="0">
                <a:latin typeface="Liberation Sans Narrow"/>
                <a:cs typeface="Liberation Sans Narrow"/>
              </a:rPr>
              <a:t>.</a:t>
            </a:r>
            <a:endParaRPr sz="2700">
              <a:latin typeface="Liberation Sans Narrow"/>
              <a:cs typeface="Liberation Sans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14032" y="3653028"/>
            <a:ext cx="1743456" cy="18105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56830" y="3676269"/>
            <a:ext cx="1663700" cy="1729739"/>
          </a:xfrm>
          <a:custGeom>
            <a:avLst/>
            <a:gdLst/>
            <a:ahLst/>
            <a:cxnLst/>
            <a:rect l="l" t="t" r="r" b="b"/>
            <a:pathLst>
              <a:path w="1663700" h="1729739">
                <a:moveTo>
                  <a:pt x="724570" y="425703"/>
                </a:moveTo>
                <a:lnTo>
                  <a:pt x="108839" y="425703"/>
                </a:lnTo>
                <a:lnTo>
                  <a:pt x="1336928" y="1729612"/>
                </a:lnTo>
                <a:lnTo>
                  <a:pt x="1663192" y="1422272"/>
                </a:lnTo>
                <a:lnTo>
                  <a:pt x="724570" y="425703"/>
                </a:lnTo>
                <a:close/>
              </a:path>
              <a:path w="1663700" h="1729739">
                <a:moveTo>
                  <a:pt x="15875" y="0"/>
                </a:moveTo>
                <a:lnTo>
                  <a:pt x="0" y="528065"/>
                </a:lnTo>
                <a:lnTo>
                  <a:pt x="108839" y="425703"/>
                </a:lnTo>
                <a:lnTo>
                  <a:pt x="724570" y="425703"/>
                </a:lnTo>
                <a:lnTo>
                  <a:pt x="435102" y="118363"/>
                </a:lnTo>
                <a:lnTo>
                  <a:pt x="543941" y="15874"/>
                </a:lnTo>
                <a:lnTo>
                  <a:pt x="15875" y="0"/>
                </a:lnTo>
                <a:close/>
              </a:path>
            </a:pathLst>
          </a:custGeom>
          <a:solidFill>
            <a:srgbClr val="BBE7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50252" y="4215371"/>
            <a:ext cx="2609088" cy="2110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89291" y="4383023"/>
            <a:ext cx="2727960" cy="18318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11973" y="4257294"/>
            <a:ext cx="2490470" cy="1991995"/>
          </a:xfrm>
          <a:custGeom>
            <a:avLst/>
            <a:gdLst/>
            <a:ahLst/>
            <a:cxnLst/>
            <a:rect l="l" t="t" r="r" b="b"/>
            <a:pathLst>
              <a:path w="2490470" h="1991995">
                <a:moveTo>
                  <a:pt x="2291079" y="0"/>
                </a:moveTo>
                <a:lnTo>
                  <a:pt x="199136" y="0"/>
                </a:lnTo>
                <a:lnTo>
                  <a:pt x="153475" y="5259"/>
                </a:lnTo>
                <a:lnTo>
                  <a:pt x="111560" y="20240"/>
                </a:lnTo>
                <a:lnTo>
                  <a:pt x="74585" y="43747"/>
                </a:lnTo>
                <a:lnTo>
                  <a:pt x="43747" y="74585"/>
                </a:lnTo>
                <a:lnTo>
                  <a:pt x="20240" y="111560"/>
                </a:lnTo>
                <a:lnTo>
                  <a:pt x="5259" y="153475"/>
                </a:lnTo>
                <a:lnTo>
                  <a:pt x="0" y="199135"/>
                </a:lnTo>
                <a:lnTo>
                  <a:pt x="0" y="1792681"/>
                </a:lnTo>
                <a:lnTo>
                  <a:pt x="5259" y="1838352"/>
                </a:lnTo>
                <a:lnTo>
                  <a:pt x="20240" y="1880278"/>
                </a:lnTo>
                <a:lnTo>
                  <a:pt x="43747" y="1917262"/>
                </a:lnTo>
                <a:lnTo>
                  <a:pt x="74585" y="1948108"/>
                </a:lnTo>
                <a:lnTo>
                  <a:pt x="111560" y="1971622"/>
                </a:lnTo>
                <a:lnTo>
                  <a:pt x="153475" y="1986607"/>
                </a:lnTo>
                <a:lnTo>
                  <a:pt x="199136" y="1991867"/>
                </a:lnTo>
                <a:lnTo>
                  <a:pt x="2291079" y="1991867"/>
                </a:lnTo>
                <a:lnTo>
                  <a:pt x="2336740" y="1986607"/>
                </a:lnTo>
                <a:lnTo>
                  <a:pt x="2378655" y="1971622"/>
                </a:lnTo>
                <a:lnTo>
                  <a:pt x="2415630" y="1948108"/>
                </a:lnTo>
                <a:lnTo>
                  <a:pt x="2446468" y="1917262"/>
                </a:lnTo>
                <a:lnTo>
                  <a:pt x="2469975" y="1880278"/>
                </a:lnTo>
                <a:lnTo>
                  <a:pt x="2484956" y="1838352"/>
                </a:lnTo>
                <a:lnTo>
                  <a:pt x="2490216" y="1792681"/>
                </a:lnTo>
                <a:lnTo>
                  <a:pt x="2490216" y="199135"/>
                </a:lnTo>
                <a:lnTo>
                  <a:pt x="2484956" y="153475"/>
                </a:lnTo>
                <a:lnTo>
                  <a:pt x="2469975" y="111560"/>
                </a:lnTo>
                <a:lnTo>
                  <a:pt x="2446468" y="74585"/>
                </a:lnTo>
                <a:lnTo>
                  <a:pt x="2415630" y="43747"/>
                </a:lnTo>
                <a:lnTo>
                  <a:pt x="2378655" y="20240"/>
                </a:lnTo>
                <a:lnTo>
                  <a:pt x="2336740" y="5259"/>
                </a:lnTo>
                <a:lnTo>
                  <a:pt x="2291079" y="0"/>
                </a:lnTo>
                <a:close/>
              </a:path>
            </a:pathLst>
          </a:custGeom>
          <a:solidFill>
            <a:srgbClr val="B3E4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11973" y="4257294"/>
            <a:ext cx="2490470" cy="1991995"/>
          </a:xfrm>
          <a:custGeom>
            <a:avLst/>
            <a:gdLst/>
            <a:ahLst/>
            <a:cxnLst/>
            <a:rect l="l" t="t" r="r" b="b"/>
            <a:pathLst>
              <a:path w="2490470" h="1991995">
                <a:moveTo>
                  <a:pt x="0" y="199135"/>
                </a:moveTo>
                <a:lnTo>
                  <a:pt x="5259" y="153475"/>
                </a:lnTo>
                <a:lnTo>
                  <a:pt x="20240" y="111560"/>
                </a:lnTo>
                <a:lnTo>
                  <a:pt x="43747" y="74585"/>
                </a:lnTo>
                <a:lnTo>
                  <a:pt x="74585" y="43747"/>
                </a:lnTo>
                <a:lnTo>
                  <a:pt x="111560" y="20240"/>
                </a:lnTo>
                <a:lnTo>
                  <a:pt x="153475" y="5259"/>
                </a:lnTo>
                <a:lnTo>
                  <a:pt x="199136" y="0"/>
                </a:lnTo>
                <a:lnTo>
                  <a:pt x="2291079" y="0"/>
                </a:lnTo>
                <a:lnTo>
                  <a:pt x="2336740" y="5259"/>
                </a:lnTo>
                <a:lnTo>
                  <a:pt x="2378655" y="20240"/>
                </a:lnTo>
                <a:lnTo>
                  <a:pt x="2415630" y="43747"/>
                </a:lnTo>
                <a:lnTo>
                  <a:pt x="2446468" y="74585"/>
                </a:lnTo>
                <a:lnTo>
                  <a:pt x="2469975" y="111560"/>
                </a:lnTo>
                <a:lnTo>
                  <a:pt x="2484956" y="153475"/>
                </a:lnTo>
                <a:lnTo>
                  <a:pt x="2490216" y="199135"/>
                </a:lnTo>
                <a:lnTo>
                  <a:pt x="2490216" y="1792681"/>
                </a:lnTo>
                <a:lnTo>
                  <a:pt x="2484956" y="1838352"/>
                </a:lnTo>
                <a:lnTo>
                  <a:pt x="2469975" y="1880278"/>
                </a:lnTo>
                <a:lnTo>
                  <a:pt x="2446468" y="1917262"/>
                </a:lnTo>
                <a:lnTo>
                  <a:pt x="2415630" y="1948108"/>
                </a:lnTo>
                <a:lnTo>
                  <a:pt x="2378655" y="1971622"/>
                </a:lnTo>
                <a:lnTo>
                  <a:pt x="2336740" y="1986607"/>
                </a:lnTo>
                <a:lnTo>
                  <a:pt x="2291079" y="1991867"/>
                </a:lnTo>
                <a:lnTo>
                  <a:pt x="199136" y="1991867"/>
                </a:lnTo>
                <a:lnTo>
                  <a:pt x="153475" y="1986607"/>
                </a:lnTo>
                <a:lnTo>
                  <a:pt x="111560" y="1971622"/>
                </a:lnTo>
                <a:lnTo>
                  <a:pt x="74585" y="1948108"/>
                </a:lnTo>
                <a:lnTo>
                  <a:pt x="43747" y="1917262"/>
                </a:lnTo>
                <a:lnTo>
                  <a:pt x="20240" y="1880278"/>
                </a:lnTo>
                <a:lnTo>
                  <a:pt x="5259" y="1838352"/>
                </a:lnTo>
                <a:lnTo>
                  <a:pt x="0" y="1792681"/>
                </a:lnTo>
                <a:lnTo>
                  <a:pt x="0" y="199135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517384" y="4470857"/>
            <a:ext cx="2278380" cy="221234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 marR="5080" indent="2540" algn="ctr">
              <a:lnSpc>
                <a:spcPct val="86000"/>
              </a:lnSpc>
              <a:spcBef>
                <a:spcPts val="550"/>
              </a:spcBef>
            </a:pPr>
            <a:r>
              <a:rPr sz="2700" b="1" spc="-5" dirty="0">
                <a:latin typeface="Liberation Sans Narrow"/>
                <a:cs typeface="Liberation Sans Narrow"/>
              </a:rPr>
              <a:t>Melaksanakan  </a:t>
            </a:r>
            <a:r>
              <a:rPr sz="2700" b="1" dirty="0">
                <a:latin typeface="Liberation Sans Narrow"/>
                <a:cs typeface="Liberation Sans Narrow"/>
              </a:rPr>
              <a:t>tujuan </a:t>
            </a:r>
            <a:r>
              <a:rPr sz="2700" b="1" spc="-5" dirty="0">
                <a:latin typeface="Liberation Sans Narrow"/>
                <a:cs typeface="Liberation Sans Narrow"/>
              </a:rPr>
              <a:t>lain  </a:t>
            </a:r>
            <a:r>
              <a:rPr sz="2700" b="1" dirty="0">
                <a:latin typeface="Liberation Sans Narrow"/>
                <a:cs typeface="Liberation Sans Narrow"/>
              </a:rPr>
              <a:t>sesuai</a:t>
            </a:r>
            <a:r>
              <a:rPr sz="2700" b="1" spc="-85" dirty="0">
                <a:latin typeface="Liberation Sans Narrow"/>
                <a:cs typeface="Liberation Sans Narrow"/>
              </a:rPr>
              <a:t> </a:t>
            </a:r>
            <a:r>
              <a:rPr sz="2700" b="1" spc="-5" dirty="0">
                <a:latin typeface="Liberation Sans Narrow"/>
                <a:cs typeface="Liberation Sans Narrow"/>
              </a:rPr>
              <a:t>peraturan  </a:t>
            </a:r>
            <a:r>
              <a:rPr sz="2700" b="1" dirty="0">
                <a:latin typeface="Liberation Sans Narrow"/>
                <a:cs typeface="Liberation Sans Narrow"/>
              </a:rPr>
              <a:t>perundangan.</a:t>
            </a:r>
            <a:endParaRPr sz="27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776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Comic Sans MS</vt:lpstr>
      <vt:lpstr>Liberation Sans Narrow</vt:lpstr>
      <vt:lpstr>Times New Roman</vt:lpstr>
      <vt:lpstr>Wingdings</vt:lpstr>
      <vt:lpstr>Office Theme</vt:lpstr>
      <vt:lpstr>1_Office Theme</vt:lpstr>
      <vt:lpstr>POLITEKNIK STMI  KEMENTERIAN PERINDUSTRIAN RI </vt:lpstr>
      <vt:lpstr>PowerPoint Presentation</vt:lpstr>
      <vt:lpstr>PEMBUKUAN &amp; PENCATATAN</vt:lpstr>
      <vt:lpstr>KEWAJIBAN PEMBUKUAN &amp;  PENCATATAN</vt:lpstr>
      <vt:lpstr>PowerPoint Presentation</vt:lpstr>
      <vt:lpstr>Pentingnya Pembukuan atau  Pencatatan Bagi Wajib Pajak</vt:lpstr>
      <vt:lpstr>PENELITIAN</vt:lpstr>
      <vt:lpstr>PEMERIKSAAN</vt:lpstr>
      <vt:lpstr>Pemeriksaan</vt:lpstr>
      <vt:lpstr>Tujuan Lain Pemeriksaan en t (</vt:lpstr>
      <vt:lpstr>Kewajiban WP Terperiksa</vt:lpstr>
      <vt:lpstr>Pemeriksaan dan Penyegalan</vt:lpstr>
      <vt:lpstr>PENYIDIKAN</vt:lpstr>
      <vt:lpstr>Pihak yang Melakukan Penyidikan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KUP-2</dc:title>
  <dc:creator>USER</dc:creator>
  <cp:lastModifiedBy>User</cp:lastModifiedBy>
  <cp:revision>3</cp:revision>
  <dcterms:created xsi:type="dcterms:W3CDTF">2019-03-26T11:36:17Z</dcterms:created>
  <dcterms:modified xsi:type="dcterms:W3CDTF">2020-09-24T16:11:34Z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