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3223" y="1408887"/>
            <a:ext cx="7845552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5177" y="5223459"/>
            <a:ext cx="11301644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6065" y="268985"/>
            <a:ext cx="1051986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491" y="1970659"/>
            <a:ext cx="10363200" cy="44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PPh Pasal 22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8629" y="770000"/>
            <a:ext cx="6971665" cy="126301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360"/>
              </a:spcBef>
            </a:pP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Tarif PPh Pasal 22 atas penjualan hasil produksi di dalam  </a:t>
            </a:r>
            <a:r>
              <a:rPr sz="2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negeri oleh badan usaha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bergerak </a:t>
            </a:r>
            <a:r>
              <a:rPr sz="22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dalam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bidang  usaha industri semen, industri kertas, industri baja,  industri otomotif, dan industri</a:t>
            </a:r>
            <a:r>
              <a:rPr sz="2200" spc="3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farmasi</a:t>
            </a:r>
            <a:endParaRPr sz="22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24150" y="2271712"/>
          <a:ext cx="7543800" cy="399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5160"/>
                <a:gridCol w="1818640"/>
              </a:tblGrid>
              <a:tr h="490855">
                <a:tc>
                  <a:txBody>
                    <a:bodyPr/>
                    <a:lstStyle/>
                    <a:p>
                      <a:pPr marL="17843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Keterangan</a:t>
                      </a:r>
                      <a:endParaRPr sz="2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2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kertas di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5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0,1%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7715">
                <a:tc>
                  <a:txBody>
                    <a:bodyPr/>
                    <a:lstStyle/>
                    <a:p>
                      <a:pPr marL="105410" marR="5283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semen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0,25%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baja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8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0,3%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05535">
                <a:tc>
                  <a:txBody>
                    <a:bodyPr/>
                    <a:lstStyle/>
                    <a:p>
                      <a:pPr marL="105410" marR="203200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kendaraan 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bermotor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beroda dua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atau lebih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0,45%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7715">
                <a:tc>
                  <a:txBody>
                    <a:bodyPr/>
                    <a:lstStyle/>
                    <a:p>
                      <a:pPr marL="105410" marR="8572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22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semua jenis obat di 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2200" b="1" spc="1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negeri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b="1" spc="-1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0,3%</a:t>
                      </a:r>
                      <a:endParaRPr sz="2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1268" y="1036446"/>
            <a:ext cx="8073390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Tarif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22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untuk Agen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Tunggal Pemegang Merek</a:t>
            </a:r>
            <a:r>
              <a:rPr sz="24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(ATPM),  Agen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Pemegang Merek (APM), &amp; importir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umum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kendaraan  bermotor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191" y="2520188"/>
            <a:ext cx="7162800" cy="2967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Atas penjualan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kendaraan bermotor</a:t>
            </a:r>
            <a:r>
              <a:rPr sz="3200" b="1" spc="-14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di  dalam negeri oleh Agen Tunggal  Pemegang Merek (ATPM), Agen  Pemegang Merek (APM), &amp; importir  umum kendaraan bermotor, dikenai </a:t>
            </a:r>
            <a:r>
              <a:rPr sz="3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0,45%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dari dasar pengenaan</a:t>
            </a:r>
            <a:r>
              <a:rPr sz="3200" b="1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PPN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6612" y="1340611"/>
            <a:ext cx="8247380" cy="10502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065" marR="5080" indent="1270" algn="ctr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Tarif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22 atas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penjualan bahan bakar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minyak, gas,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dan  pelumas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oleh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produsen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atau importir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bahan bakar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minyak, 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gas  dan pelumas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23871" y="3144012"/>
          <a:ext cx="8150225" cy="1838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3715"/>
                <a:gridCol w="1286510"/>
              </a:tblGrid>
              <a:tr h="367665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b="1" spc="-365" dirty="0">
                          <a:latin typeface="Tahoma" panose="020B0604030504040204"/>
                          <a:cs typeface="Tahoma" panose="020B0604030504040204"/>
                        </a:rPr>
                        <a:t>Keterangan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b="1" spc="-270" dirty="0">
                          <a:latin typeface="Tahoma" panose="020B0604030504040204"/>
                          <a:cs typeface="Tahoma" panose="020B0604030504040204"/>
                        </a:rPr>
                        <a:t>Tarif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 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minyak </a:t>
                      </a:r>
                      <a:r>
                        <a:rPr sz="2150" spc="-320" dirty="0">
                          <a:latin typeface="Tahoma" panose="020B0604030504040204"/>
                          <a:cs typeface="Tahoma" panose="020B0604030504040204"/>
                        </a:rPr>
                        <a:t>yang </a:t>
                      </a:r>
                      <a:r>
                        <a:rPr sz="2150" spc="-285" dirty="0">
                          <a:latin typeface="Tahoma" panose="020B0604030504040204"/>
                          <a:cs typeface="Tahoma" panose="020B0604030504040204"/>
                        </a:rPr>
                        <a:t>dijual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kepada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 </a:t>
                      </a:r>
                      <a:r>
                        <a:rPr sz="2150" spc="-350" dirty="0">
                          <a:latin typeface="Tahoma" panose="020B0604030504040204"/>
                          <a:cs typeface="Tahoma" panose="020B0604030504040204"/>
                        </a:rPr>
                        <a:t>bukan </a:t>
                      </a:r>
                      <a:r>
                        <a:rPr sz="2150" spc="-325" dirty="0">
                          <a:latin typeface="Tahoma" panose="020B0604030504040204"/>
                          <a:cs typeface="Tahoma" panose="020B0604030504040204"/>
                        </a:rPr>
                        <a:t>Pertamina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dan </a:t>
                      </a:r>
                      <a:r>
                        <a:rPr sz="2150" spc="-355" dirty="0">
                          <a:latin typeface="Tahoma" panose="020B0604030504040204"/>
                          <a:cs typeface="Tahoma" panose="020B0604030504040204"/>
                        </a:rPr>
                        <a:t>non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 </a:t>
                      </a: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minyak </a:t>
                      </a:r>
                      <a:r>
                        <a:rPr sz="2150" spc="-320" dirty="0">
                          <a:latin typeface="Tahoma" panose="020B0604030504040204"/>
                          <a:cs typeface="Tahoma" panose="020B0604030504040204"/>
                        </a:rPr>
                        <a:t>yang </a:t>
                      </a:r>
                      <a:r>
                        <a:rPr sz="2150" spc="-285" dirty="0">
                          <a:latin typeface="Tahoma" panose="020B0604030504040204"/>
                          <a:cs typeface="Tahoma" panose="020B0604030504040204"/>
                        </a:rPr>
                        <a:t>dijual </a:t>
                      </a:r>
                      <a:r>
                        <a:rPr sz="2150" spc="-340" dirty="0">
                          <a:latin typeface="Tahoma" panose="020B0604030504040204"/>
                          <a:cs typeface="Tahoma" panose="020B0604030504040204"/>
                        </a:rPr>
                        <a:t>kepada </a:t>
                      </a:r>
                      <a:r>
                        <a:rPr sz="2150" spc="-370" dirty="0">
                          <a:latin typeface="Tahoma" panose="020B0604030504040204"/>
                          <a:cs typeface="Tahoma" panose="020B0604030504040204"/>
                        </a:rPr>
                        <a:t>SPBU</a:t>
                      </a:r>
                      <a:r>
                        <a:rPr sz="2150" spc="-350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25" dirty="0">
                          <a:latin typeface="Tahoma" panose="020B0604030504040204"/>
                          <a:cs typeface="Tahoma" panose="020B0604030504040204"/>
                        </a:rPr>
                        <a:t>Pertamina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25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35" dirty="0">
                          <a:latin typeface="Tahoma" panose="020B0604030504040204"/>
                          <a:cs typeface="Tahoma" panose="020B0604030504040204"/>
                        </a:rPr>
                        <a:t>Bahan </a:t>
                      </a:r>
                      <a:r>
                        <a:rPr sz="2150" spc="-310" dirty="0">
                          <a:latin typeface="Tahoma" panose="020B0604030504040204"/>
                          <a:cs typeface="Tahoma" panose="020B0604030504040204"/>
                        </a:rPr>
                        <a:t>bakar</a:t>
                      </a:r>
                      <a:r>
                        <a:rPr sz="2150" spc="-415" dirty="0"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2150" spc="-315" dirty="0">
                          <a:latin typeface="Tahoma" panose="020B0604030504040204"/>
                          <a:cs typeface="Tahoma" panose="020B0604030504040204"/>
                        </a:rPr>
                        <a:t>gas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45" dirty="0">
                          <a:latin typeface="Tahoma" panose="020B0604030504040204"/>
                          <a:cs typeface="Tahoma" panose="020B0604030504040204"/>
                        </a:rPr>
                        <a:t>Pelumas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0</a:t>
                      </a:r>
                      <a:r>
                        <a:rPr sz="2150" spc="40" dirty="0">
                          <a:latin typeface="Tahoma" panose="020B0604030504040204"/>
                          <a:cs typeface="Tahoma" panose="020B0604030504040204"/>
                        </a:rPr>
                        <a:t>.</a:t>
                      </a:r>
                      <a:r>
                        <a:rPr sz="2150" spc="-30" dirty="0">
                          <a:latin typeface="Tahoma" panose="020B0604030504040204"/>
                          <a:cs typeface="Tahoma" panose="020B0604030504040204"/>
                        </a:rPr>
                        <a:t>30</a:t>
                      </a:r>
                      <a:r>
                        <a:rPr sz="2150" dirty="0">
                          <a:latin typeface="Tahoma" panose="020B0604030504040204"/>
                          <a:cs typeface="Tahoma" panose="020B0604030504040204"/>
                        </a:rPr>
                        <a:t>%</a:t>
                      </a:r>
                      <a:endParaRPr sz="215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5868" y="1918817"/>
            <a:ext cx="7540625" cy="193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 algn="just">
              <a:lnSpc>
                <a:spcPct val="125000"/>
              </a:lnSpc>
              <a:spcBef>
                <a:spcPts val="100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Atas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pembelian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bahan-bahan untuk keperluan industri atau ekspor 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oleh badan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usaha industri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eksportir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bergerak dalam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sektor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kehutanan, perkebunan, pertanian, dan perikanan yang  ditunjuk sebagai pemungut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PPh 22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dari pedagang pengumpul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sebesar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0,25%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dari harga pembelian (exclude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PPN)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7592" y="968451"/>
            <a:ext cx="212344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</a:t>
            </a:r>
            <a:r>
              <a:rPr sz="3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62491" y="1970659"/>
            <a:ext cx="10363200" cy="2032000"/>
          </a:xfrm>
          <a:prstGeom prst="rect">
            <a:avLst/>
          </a:prstGeom>
        </p:spPr>
        <p:txBody>
          <a:bodyPr vert="horz" wrap="square" lIns="0" tIns="62737" rIns="0" bIns="0" rtlCol="0">
            <a:spAutoFit/>
          </a:bodyPr>
          <a:lstStyle/>
          <a:p>
            <a:pPr marL="8382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Wajib pajak badan yang melakukan  penjualan </a:t>
            </a:r>
            <a:r>
              <a:rPr dirty="0">
                <a:solidFill>
                  <a:srgbClr val="FF0000"/>
                </a:solidFill>
              </a:rPr>
              <a:t>barang yang tergolong sangat  mewah</a:t>
            </a:r>
            <a:r>
              <a:rPr dirty="0"/>
              <a:t>, wajib memungut PPh 22 </a:t>
            </a:r>
            <a:r>
              <a:rPr spc="-5" dirty="0"/>
              <a:t>dengan  </a:t>
            </a:r>
            <a:r>
              <a:rPr dirty="0"/>
              <a:t>tarif </a:t>
            </a:r>
            <a:r>
              <a:rPr spc="5" dirty="0">
                <a:solidFill>
                  <a:srgbClr val="FF0000"/>
                </a:solidFill>
              </a:rPr>
              <a:t>5% </a:t>
            </a:r>
            <a:r>
              <a:rPr dirty="0"/>
              <a:t>dari harga jual (exclude PPN</a:t>
            </a:r>
            <a:r>
              <a:rPr spc="-160" dirty="0"/>
              <a:t> </a:t>
            </a:r>
            <a:r>
              <a:rPr spc="-5" dirty="0"/>
              <a:t>dan  </a:t>
            </a:r>
            <a:r>
              <a:rPr dirty="0"/>
              <a:t>PPnBM)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7592" y="968451"/>
            <a:ext cx="212344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</a:t>
            </a:r>
            <a:r>
              <a:rPr sz="3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6050" y="944067"/>
            <a:ext cx="6573520" cy="50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 panose="02020603050405020304"/>
                <a:cs typeface="Times New Roman" panose="02020603050405020304"/>
              </a:rPr>
              <a:t>Barang yang tergolong sangat</a:t>
            </a:r>
            <a:r>
              <a:rPr sz="32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dirty="0">
                <a:latin typeface="Times New Roman" panose="02020603050405020304"/>
                <a:cs typeface="Times New Roman" panose="02020603050405020304"/>
              </a:rPr>
              <a:t>mewah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7191" y="1961133"/>
            <a:ext cx="7458709" cy="297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02105" indent="-342900">
              <a:lnSpc>
                <a:spcPct val="125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pesawat udara pribadi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 Rp20.000.000.000,00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(dua 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rupiah);</a:t>
            </a: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114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kapal pesiar dan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</a:t>
            </a:r>
            <a:r>
              <a:rPr sz="21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</a:t>
            </a: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ct val="100000"/>
              </a:lnSpc>
              <a:spcBef>
                <a:spcPts val="625"/>
              </a:spcBef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Rp10.000.000.000,00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rupiah);</a:t>
            </a: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25000"/>
              </a:lnSpc>
              <a:spcBef>
                <a:spcPts val="51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rumah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beserta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tanahnya 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atau harga  pengalihannya &gt; Rp10.000.000.000,00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</a:t>
            </a:r>
            <a:r>
              <a:rPr sz="2100" b="1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 DAN luas bangunan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500 m2 (empat ratus meter</a:t>
            </a:r>
            <a:r>
              <a:rPr sz="2100" b="1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persegi);</a:t>
            </a:r>
            <a:endParaRPr sz="21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9719" y="976375"/>
            <a:ext cx="7593965" cy="58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5" dirty="0">
                <a:latin typeface="Times New Roman" panose="02020603050405020304"/>
                <a:cs typeface="Times New Roman" panose="02020603050405020304"/>
              </a:rPr>
              <a:t>Barang yang tergolong sangat</a:t>
            </a:r>
            <a:r>
              <a:rPr sz="37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700" spc="-5" dirty="0">
                <a:latin typeface="Times New Roman" panose="02020603050405020304"/>
                <a:cs typeface="Times New Roman" panose="02020603050405020304"/>
              </a:rPr>
              <a:t>mewah</a:t>
            </a:r>
            <a:endParaRPr sz="37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1340" y="1739438"/>
            <a:ext cx="8321040" cy="3713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87045" indent="-342900">
              <a:lnSpc>
                <a:spcPct val="125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  <a:tab pos="1495425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apartemen,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kondominium,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atau  pengalihannya &gt; </a:t>
            </a:r>
            <a:r>
              <a:rPr sz="21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10.000.000.000,00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(sepuluh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milyar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dan/atau	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luas bangunan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lebih dari 400 m2 (empat ratus meter  persegi);</a:t>
            </a: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125000"/>
              </a:lnSpc>
              <a:spcBef>
                <a:spcPts val="51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  <a:tab pos="5691505" algn="l"/>
              </a:tabLst>
            </a:pPr>
            <a:r>
              <a:rPr sz="2100" b="1" dirty="0">
                <a:latin typeface="Times New Roman" panose="02020603050405020304"/>
                <a:cs typeface="Times New Roman" panose="02020603050405020304"/>
              </a:rPr>
              <a:t>kendaraan bermotor roda empat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pengangkutan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orang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kurang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dari</a:t>
            </a:r>
            <a:r>
              <a:rPr sz="2100" b="1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10  orang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berupa sedan, jeep,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sport</a:t>
            </a:r>
            <a:r>
              <a:rPr sz="2100" b="1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utility</a:t>
            </a:r>
            <a:r>
              <a:rPr sz="2100" b="1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vehicle	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(SUV),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multi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purpose 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vehicle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(MPV), minibus dan sejenisnya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dengan harga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&gt;  Rp5.000.000.000,00 (lima milyar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rupiah) DAN dengan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kapasitas 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silinder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lebih </a:t>
            </a:r>
            <a:r>
              <a:rPr sz="2100" b="1" spc="-5" dirty="0">
                <a:latin typeface="Times New Roman" panose="02020603050405020304"/>
                <a:cs typeface="Times New Roman" panose="02020603050405020304"/>
              </a:rPr>
              <a:t>dari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3.000</a:t>
            </a:r>
            <a:r>
              <a:rPr sz="2100" b="1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100" b="1" dirty="0">
                <a:latin typeface="Times New Roman" panose="02020603050405020304"/>
                <a:cs typeface="Times New Roman" panose="02020603050405020304"/>
              </a:rPr>
              <a:t>cc.</a:t>
            </a:r>
            <a:endParaRPr sz="21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182" y="619709"/>
            <a:ext cx="5747385" cy="873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3335" marR="5080" indent="-127127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dirty="0">
                <a:latin typeface="Times New Roman" panose="02020603050405020304"/>
                <a:cs typeface="Times New Roman" panose="02020603050405020304"/>
              </a:rPr>
              <a:t>dari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03093" y="1685290"/>
            <a:ext cx="541972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  <a:tab pos="1233170" algn="l"/>
                <a:tab pos="2517775" algn="l"/>
                <a:tab pos="3369945" algn="l"/>
                <a:tab pos="4057650" algn="l"/>
                <a:tab pos="4949190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kilan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negara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asing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beser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ta	para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7276" y="1685290"/>
            <a:ext cx="1767839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333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pejabat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	</a:t>
            </a:r>
            <a:r>
              <a:rPr sz="180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3093" y="1904441"/>
            <a:ext cx="7343775" cy="2671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 berdasarkan asas timbal</a:t>
            </a:r>
            <a:r>
              <a:rPr sz="1800" b="1" spc="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balik;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 algn="just">
              <a:lnSpc>
                <a:spcPts val="1730"/>
              </a:lnSpc>
              <a:spcBef>
                <a:spcPts val="420"/>
              </a:spcBef>
              <a:buFont typeface="Times New Roman" panose="02020603050405020304"/>
              <a:buChar char="•"/>
              <a:tabLst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badan internasional beserta pejabatnya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 dan tidak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memegang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paspor Indonesia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diakui dan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terdaftar dalam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peraturan menteri keuangan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mengatur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tentang tata cara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pemberian pembebasan bea masuk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cukai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atas impor 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badan internasional beserta 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para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pejabatanya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bertugas di Indonesia;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945"/>
              </a:lnSpc>
              <a:spcBef>
                <a:spcPts val="5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</a:t>
            </a:r>
            <a:r>
              <a:rPr sz="1800" b="1" spc="27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kiriman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hadiah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</a:t>
            </a:r>
            <a:r>
              <a:rPr sz="1800" b="1" spc="2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</a:t>
            </a:r>
            <a:r>
              <a:rPr sz="1800" b="1" spc="27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ibadah</a:t>
            </a:r>
            <a:r>
              <a:rPr sz="1800" b="1" spc="27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umum,</a:t>
            </a:r>
            <a:r>
              <a:rPr sz="1800" b="1" spc="2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amal,</a:t>
            </a:r>
            <a:r>
              <a:rPr sz="1800" b="1" spc="2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sosial,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945"/>
              </a:lnSpc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kebudayaan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kepentingan penanggulangan</a:t>
            </a:r>
            <a:r>
              <a:rPr sz="1800" b="1" spc="5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bencana;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marR="7620" indent="-342900" algn="just">
              <a:lnSpc>
                <a:spcPct val="80000"/>
              </a:lnSpc>
              <a:spcBef>
                <a:spcPts val="430"/>
              </a:spcBef>
              <a:buFont typeface="Times New Roman" panose="02020603050405020304"/>
              <a:buChar char="•"/>
              <a:tabLst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keperluan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museum, kebun binatang, konservasi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alam 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 tempat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lain semacam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itu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terbuka untuk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umum;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3093" y="4538853"/>
            <a:ext cx="106743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Times New Roman" panose="02020603050405020304"/>
              <a:buChar char="•"/>
              <a:tabLst>
                <a:tab pos="354965" algn="l"/>
                <a:tab pos="356235" algn="l"/>
              </a:tabLst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3279" y="4538853"/>
            <a:ext cx="606361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6930" algn="l"/>
                <a:tab pos="2066925" algn="l"/>
                <a:tab pos="3272790" algn="l"/>
                <a:tab pos="3879215" algn="l"/>
                <a:tab pos="5604510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</a:t>
            </a:r>
            <a:r>
              <a:rPr sz="18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keper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penel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tian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pengembangan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i</a:t>
            </a:r>
            <a:r>
              <a:rPr sz="18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mu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03093" y="4758308"/>
            <a:ext cx="734060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pengetahuan;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945"/>
              </a:lnSpc>
              <a:buFont typeface="Times New Roman" panose="02020603050405020304"/>
              <a:buChar char="•"/>
              <a:tabLst>
                <a:tab pos="354965" algn="l"/>
                <a:tab pos="356235" algn="l"/>
                <a:tab pos="1185545" algn="l"/>
                <a:tab pos="1902460" algn="l"/>
                <a:tab pos="3025775" algn="l"/>
                <a:tab pos="3843020" algn="l"/>
                <a:tab pos="4534535" algn="l"/>
                <a:tab pos="5633720" algn="l"/>
                <a:tab pos="6133465" algn="l"/>
              </a:tabLst>
            </a:pPr>
            <a:r>
              <a:rPr sz="18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barang	untuk	keperluan	khusus	kaum	tunanetra	dan	penyandang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945"/>
              </a:lnSpc>
            </a:pP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cacat</a:t>
            </a:r>
            <a:r>
              <a:rPr sz="1800" b="1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lainnya;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7540" y="1715770"/>
            <a:ext cx="8358505" cy="3645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peti atau kemasan lain yang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berisi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jenazah atau abu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jenazah;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</a:t>
            </a:r>
            <a:r>
              <a:rPr sz="20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pindahan;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80000"/>
              </a:lnSpc>
              <a:spcBef>
                <a:spcPts val="48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pribadi penumpang, awak sarana pengangkut, pelintas batas,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dan  barang kiriman sampai batas jumlah tertentu sesuai dengan ketentuan  perundang-undangan</a:t>
            </a:r>
            <a:r>
              <a:rPr sz="20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kepabeanan;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216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yang diimpor oleh Pemerintah Pusat atau Pemerintah</a:t>
            </a:r>
            <a:r>
              <a:rPr sz="2000" b="1" spc="-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Daerah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216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ditujukan untuk kepentingan</a:t>
            </a:r>
            <a:r>
              <a:rPr sz="2000" b="1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umum;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127000" indent="-342900">
              <a:lnSpc>
                <a:spcPts val="1920"/>
              </a:lnSpc>
              <a:spcBef>
                <a:spcPts val="465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persenjataan, amunisi, dan perlengkapan militer, termasuk suku</a:t>
            </a:r>
            <a:r>
              <a:rPr sz="2000" b="1" spc="-1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cadang  yang diperuntukkan bagi keperluan pertahanan dan keamanan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negara;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178435" indent="-342900">
              <a:lnSpc>
                <a:spcPct val="80000"/>
              </a:lnSpc>
              <a:spcBef>
                <a:spcPts val="50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barang dan bahan yang dipergunakan untuk menghasilkan barang</a:t>
            </a:r>
            <a:r>
              <a:rPr sz="20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bagi  keperluan pertahanan dan keamanan</a:t>
            </a:r>
            <a:r>
              <a:rPr sz="2000" b="1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negara;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2160"/>
              </a:lnSpc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vaksin Polio dalam rangka pelaksanaan program Pekan</a:t>
            </a:r>
            <a:r>
              <a:rPr sz="2000" b="1" spc="-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Imunisasi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216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Nasional</a:t>
            </a:r>
            <a:r>
              <a:rPr sz="2000" b="1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(PIN);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8540" y="1959305"/>
            <a:ext cx="7586980" cy="3460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buku-buku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pelajaran </a:t>
            </a:r>
            <a:r>
              <a:rPr sz="1600" b="1" spc="-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umum,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kitab suci dan buku-buku pelajaran</a:t>
            </a:r>
            <a:r>
              <a:rPr sz="1600" b="1" spc="22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agama;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27305" indent="-342900">
              <a:lnSpc>
                <a:spcPts val="1540"/>
              </a:lnSpc>
              <a:spcBef>
                <a:spcPts val="3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kapal laut, kapal angkutan sungai, kapal angkutan danau, kapal angkutan  penyeberangan, kapal pandu,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kapal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tunda, kapal penangkap ikan, kapal tongkang,  dan suku cadang serta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pelayaran atau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manusia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Perusahaan Pelayaran Niaga Nasional atau  perusahaan penangkapan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ikan</a:t>
            </a:r>
            <a:r>
              <a:rPr sz="1600" b="1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nasional;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ts val="1540"/>
              </a:lnSpc>
              <a:spcBef>
                <a:spcPts val="36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dirty="0">
                <a:latin typeface="Times New Roman" panose="02020603050405020304"/>
                <a:cs typeface="Times New Roman" panose="02020603050405020304"/>
              </a:rPr>
              <a:t>pesawat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udara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suku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cadang serta alat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penerbangan atau alat 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keselamatan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manusia, peralatan untuk perbaikan atau pemeliharaan 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Perusahaan Angkutan Udara Niaga</a:t>
            </a:r>
            <a:r>
              <a:rPr sz="1600" b="1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Nasional;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273050" indent="-342900">
              <a:lnSpc>
                <a:spcPct val="80000"/>
              </a:lnSpc>
              <a:spcBef>
                <a:spcPts val="39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kereta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api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suku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cadang serta peralatan untuk perbaikan atau pemeliharaan  serta prasarana yang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diimpor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dan digunakan oleh PT Kereta Api</a:t>
            </a:r>
            <a:r>
              <a:rPr sz="1600" b="1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Indonesia;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marR="312420" indent="-342900">
              <a:lnSpc>
                <a:spcPts val="1540"/>
              </a:lnSpc>
              <a:spcBef>
                <a:spcPts val="37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peralatan yang digunakan untuk penyediaan data batas dan foto udara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wilayah 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Negara Republik Indonesia yang dilakukan oleh Tentara Nasional Indonesia;  dan/atau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ts val="1730"/>
              </a:lnSpc>
              <a:spcBef>
                <a:spcPts val="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barang untuk kegiatan hulu Minyak dan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Gas Bumi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yang importasinya</a:t>
            </a:r>
            <a:r>
              <a:rPr sz="1600" b="1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dilakukan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730"/>
              </a:lnSpc>
            </a:pP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oleh Kontraktor Kontrak Kerja</a:t>
            </a:r>
            <a:r>
              <a:rPr sz="1600" b="1" spc="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5" dirty="0">
                <a:latin typeface="Times New Roman" panose="02020603050405020304"/>
                <a:cs typeface="Times New Roman" panose="02020603050405020304"/>
              </a:rPr>
              <a:t>Sama.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95372" y="3966971"/>
            <a:ext cx="1266443" cy="15620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09772" y="1255775"/>
            <a:ext cx="6509004" cy="3983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04844" y="1299242"/>
            <a:ext cx="5856605" cy="3022600"/>
          </a:xfrm>
          <a:custGeom>
            <a:avLst/>
            <a:gdLst/>
            <a:ahLst/>
            <a:cxnLst/>
            <a:rect l="l" t="t" r="r" b="b"/>
            <a:pathLst>
              <a:path w="5856605" h="3022600">
                <a:moveTo>
                  <a:pt x="3760028" y="2743200"/>
                </a:moveTo>
                <a:lnTo>
                  <a:pt x="2236011" y="2743200"/>
                </a:lnTo>
                <a:lnTo>
                  <a:pt x="2269485" y="2781300"/>
                </a:lnTo>
                <a:lnTo>
                  <a:pt x="2305671" y="2806700"/>
                </a:lnTo>
                <a:lnTo>
                  <a:pt x="2344432" y="2832100"/>
                </a:lnTo>
                <a:lnTo>
                  <a:pt x="2385635" y="2870200"/>
                </a:lnTo>
                <a:lnTo>
                  <a:pt x="2429144" y="2895600"/>
                </a:lnTo>
                <a:lnTo>
                  <a:pt x="2474823" y="2908300"/>
                </a:lnTo>
                <a:lnTo>
                  <a:pt x="2522539" y="2933700"/>
                </a:lnTo>
                <a:lnTo>
                  <a:pt x="2572155" y="2959100"/>
                </a:lnTo>
                <a:lnTo>
                  <a:pt x="2623537" y="2971800"/>
                </a:lnTo>
                <a:lnTo>
                  <a:pt x="2731057" y="2997200"/>
                </a:lnTo>
                <a:lnTo>
                  <a:pt x="2834881" y="3022600"/>
                </a:lnTo>
                <a:lnTo>
                  <a:pt x="3142788" y="3022600"/>
                </a:lnTo>
                <a:lnTo>
                  <a:pt x="3192463" y="3009900"/>
                </a:lnTo>
                <a:lnTo>
                  <a:pt x="3241384" y="3009900"/>
                </a:lnTo>
                <a:lnTo>
                  <a:pt x="3382549" y="2971800"/>
                </a:lnTo>
                <a:lnTo>
                  <a:pt x="3427382" y="2946400"/>
                </a:lnTo>
                <a:lnTo>
                  <a:pt x="3513074" y="2921000"/>
                </a:lnTo>
                <a:lnTo>
                  <a:pt x="3553718" y="2895600"/>
                </a:lnTo>
                <a:lnTo>
                  <a:pt x="3592752" y="2870200"/>
                </a:lnTo>
                <a:lnTo>
                  <a:pt x="3630069" y="2844800"/>
                </a:lnTo>
                <a:lnTo>
                  <a:pt x="3665562" y="2819400"/>
                </a:lnTo>
                <a:lnTo>
                  <a:pt x="3699125" y="2794000"/>
                </a:lnTo>
                <a:lnTo>
                  <a:pt x="3730649" y="2768600"/>
                </a:lnTo>
                <a:lnTo>
                  <a:pt x="3760028" y="2743200"/>
                </a:lnTo>
                <a:close/>
              </a:path>
              <a:path w="5856605" h="3022600">
                <a:moveTo>
                  <a:pt x="1895305" y="2832100"/>
                </a:moveTo>
                <a:lnTo>
                  <a:pt x="1493774" y="2832100"/>
                </a:lnTo>
                <a:lnTo>
                  <a:pt x="1543203" y="2844800"/>
                </a:lnTo>
                <a:lnTo>
                  <a:pt x="1844982" y="2844800"/>
                </a:lnTo>
                <a:lnTo>
                  <a:pt x="1895305" y="2832100"/>
                </a:lnTo>
                <a:close/>
              </a:path>
              <a:path w="5856605" h="3022600">
                <a:moveTo>
                  <a:pt x="1617982" y="279400"/>
                </a:moveTo>
                <a:lnTo>
                  <a:pt x="1258333" y="279400"/>
                </a:lnTo>
                <a:lnTo>
                  <a:pt x="1148583" y="304800"/>
                </a:lnTo>
                <a:lnTo>
                  <a:pt x="1045257" y="330200"/>
                </a:lnTo>
                <a:lnTo>
                  <a:pt x="996233" y="355600"/>
                </a:lnTo>
                <a:lnTo>
                  <a:pt x="949090" y="368300"/>
                </a:lnTo>
                <a:lnTo>
                  <a:pt x="903920" y="393700"/>
                </a:lnTo>
                <a:lnTo>
                  <a:pt x="860814" y="419100"/>
                </a:lnTo>
                <a:lnTo>
                  <a:pt x="819864" y="444500"/>
                </a:lnTo>
                <a:lnTo>
                  <a:pt x="781162" y="469900"/>
                </a:lnTo>
                <a:lnTo>
                  <a:pt x="744800" y="495300"/>
                </a:lnTo>
                <a:lnTo>
                  <a:pt x="710868" y="520700"/>
                </a:lnTo>
                <a:lnTo>
                  <a:pt x="679459" y="558800"/>
                </a:lnTo>
                <a:lnTo>
                  <a:pt x="650665" y="584200"/>
                </a:lnTo>
                <a:lnTo>
                  <a:pt x="624577" y="622300"/>
                </a:lnTo>
                <a:lnTo>
                  <a:pt x="601286" y="660400"/>
                </a:lnTo>
                <a:lnTo>
                  <a:pt x="580885" y="685800"/>
                </a:lnTo>
                <a:lnTo>
                  <a:pt x="563464" y="723900"/>
                </a:lnTo>
                <a:lnTo>
                  <a:pt x="549116" y="762000"/>
                </a:lnTo>
                <a:lnTo>
                  <a:pt x="537933" y="800100"/>
                </a:lnTo>
                <a:lnTo>
                  <a:pt x="530005" y="838200"/>
                </a:lnTo>
                <a:lnTo>
                  <a:pt x="525425" y="876300"/>
                </a:lnTo>
                <a:lnTo>
                  <a:pt x="524284" y="914400"/>
                </a:lnTo>
                <a:lnTo>
                  <a:pt x="526675" y="965200"/>
                </a:lnTo>
                <a:lnTo>
                  <a:pt x="532687" y="1003300"/>
                </a:lnTo>
                <a:lnTo>
                  <a:pt x="527734" y="1003300"/>
                </a:lnTo>
                <a:lnTo>
                  <a:pt x="472464" y="1016000"/>
                </a:lnTo>
                <a:lnTo>
                  <a:pt x="366807" y="1041400"/>
                </a:lnTo>
                <a:lnTo>
                  <a:pt x="317032" y="1054100"/>
                </a:lnTo>
                <a:lnTo>
                  <a:pt x="269702" y="1079500"/>
                </a:lnTo>
                <a:lnTo>
                  <a:pt x="225123" y="1092200"/>
                </a:lnTo>
                <a:lnTo>
                  <a:pt x="183600" y="1117600"/>
                </a:lnTo>
                <a:lnTo>
                  <a:pt x="145442" y="1143000"/>
                </a:lnTo>
                <a:lnTo>
                  <a:pt x="110953" y="1181100"/>
                </a:lnTo>
                <a:lnTo>
                  <a:pt x="80440" y="1219200"/>
                </a:lnTo>
                <a:lnTo>
                  <a:pt x="52662" y="1244600"/>
                </a:lnTo>
                <a:lnTo>
                  <a:pt x="30834" y="1295400"/>
                </a:lnTo>
                <a:lnTo>
                  <a:pt x="14852" y="1333500"/>
                </a:lnTo>
                <a:lnTo>
                  <a:pt x="4609" y="1371600"/>
                </a:lnTo>
                <a:lnTo>
                  <a:pt x="0" y="1409700"/>
                </a:lnTo>
                <a:lnTo>
                  <a:pt x="917" y="1447800"/>
                </a:lnTo>
                <a:lnTo>
                  <a:pt x="7255" y="1485900"/>
                </a:lnTo>
                <a:lnTo>
                  <a:pt x="18909" y="1524000"/>
                </a:lnTo>
                <a:lnTo>
                  <a:pt x="35771" y="1562100"/>
                </a:lnTo>
                <a:lnTo>
                  <a:pt x="57736" y="1600200"/>
                </a:lnTo>
                <a:lnTo>
                  <a:pt x="84699" y="1638300"/>
                </a:lnTo>
                <a:lnTo>
                  <a:pt x="116552" y="1676400"/>
                </a:lnTo>
                <a:lnTo>
                  <a:pt x="153190" y="1701800"/>
                </a:lnTo>
                <a:lnTo>
                  <a:pt x="194507" y="1727200"/>
                </a:lnTo>
                <a:lnTo>
                  <a:pt x="240396" y="1752600"/>
                </a:lnTo>
                <a:lnTo>
                  <a:pt x="290752" y="1778000"/>
                </a:lnTo>
                <a:lnTo>
                  <a:pt x="249157" y="1816100"/>
                </a:lnTo>
                <a:lnTo>
                  <a:pt x="213548" y="1854200"/>
                </a:lnTo>
                <a:lnTo>
                  <a:pt x="184100" y="1892300"/>
                </a:lnTo>
                <a:lnTo>
                  <a:pt x="160990" y="1930400"/>
                </a:lnTo>
                <a:lnTo>
                  <a:pt x="144392" y="1981200"/>
                </a:lnTo>
                <a:lnTo>
                  <a:pt x="134483" y="2019300"/>
                </a:lnTo>
                <a:lnTo>
                  <a:pt x="131437" y="2070100"/>
                </a:lnTo>
                <a:lnTo>
                  <a:pt x="135431" y="2108200"/>
                </a:lnTo>
                <a:lnTo>
                  <a:pt x="144105" y="2146300"/>
                </a:lnTo>
                <a:lnTo>
                  <a:pt x="157273" y="2184400"/>
                </a:lnTo>
                <a:lnTo>
                  <a:pt x="174704" y="2222500"/>
                </a:lnTo>
                <a:lnTo>
                  <a:pt x="196166" y="2247900"/>
                </a:lnTo>
                <a:lnTo>
                  <a:pt x="221429" y="2286000"/>
                </a:lnTo>
                <a:lnTo>
                  <a:pt x="250263" y="2311400"/>
                </a:lnTo>
                <a:lnTo>
                  <a:pt x="282435" y="2336800"/>
                </a:lnTo>
                <a:lnTo>
                  <a:pt x="317715" y="2362200"/>
                </a:lnTo>
                <a:lnTo>
                  <a:pt x="355871" y="2387600"/>
                </a:lnTo>
                <a:lnTo>
                  <a:pt x="396674" y="2413000"/>
                </a:lnTo>
                <a:lnTo>
                  <a:pt x="439891" y="2425700"/>
                </a:lnTo>
                <a:lnTo>
                  <a:pt x="485293" y="2451100"/>
                </a:lnTo>
                <a:lnTo>
                  <a:pt x="532647" y="2463800"/>
                </a:lnTo>
                <a:lnTo>
                  <a:pt x="581723" y="2463800"/>
                </a:lnTo>
                <a:lnTo>
                  <a:pt x="632289" y="2476500"/>
                </a:lnTo>
                <a:lnTo>
                  <a:pt x="794180" y="2476500"/>
                </a:lnTo>
                <a:lnTo>
                  <a:pt x="797863" y="2489200"/>
                </a:lnTo>
                <a:lnTo>
                  <a:pt x="801673" y="2489200"/>
                </a:lnTo>
                <a:lnTo>
                  <a:pt x="830552" y="2527300"/>
                </a:lnTo>
                <a:lnTo>
                  <a:pt x="861361" y="2552700"/>
                </a:lnTo>
                <a:lnTo>
                  <a:pt x="894009" y="2578100"/>
                </a:lnTo>
                <a:lnTo>
                  <a:pt x="928407" y="2603500"/>
                </a:lnTo>
                <a:lnTo>
                  <a:pt x="964464" y="2641600"/>
                </a:lnTo>
                <a:lnTo>
                  <a:pt x="1002089" y="2667000"/>
                </a:lnTo>
                <a:lnTo>
                  <a:pt x="1041194" y="2679700"/>
                </a:lnTo>
                <a:lnTo>
                  <a:pt x="1081688" y="2705100"/>
                </a:lnTo>
                <a:lnTo>
                  <a:pt x="1123481" y="2730500"/>
                </a:lnTo>
                <a:lnTo>
                  <a:pt x="1166483" y="2743200"/>
                </a:lnTo>
                <a:lnTo>
                  <a:pt x="1210603" y="2768600"/>
                </a:lnTo>
                <a:lnTo>
                  <a:pt x="1255752" y="2781300"/>
                </a:lnTo>
                <a:lnTo>
                  <a:pt x="1444833" y="2832100"/>
                </a:lnTo>
                <a:lnTo>
                  <a:pt x="1945396" y="2832100"/>
                </a:lnTo>
                <a:lnTo>
                  <a:pt x="2141631" y="2781300"/>
                </a:lnTo>
                <a:lnTo>
                  <a:pt x="2189208" y="2755900"/>
                </a:lnTo>
                <a:lnTo>
                  <a:pt x="2236011" y="2743200"/>
                </a:lnTo>
                <a:lnTo>
                  <a:pt x="3760028" y="2743200"/>
                </a:lnTo>
                <a:lnTo>
                  <a:pt x="3787156" y="2705100"/>
                </a:lnTo>
                <a:lnTo>
                  <a:pt x="3811925" y="2679700"/>
                </a:lnTo>
                <a:lnTo>
                  <a:pt x="3834228" y="2641600"/>
                </a:lnTo>
                <a:lnTo>
                  <a:pt x="3853958" y="2603500"/>
                </a:lnTo>
                <a:lnTo>
                  <a:pt x="3871009" y="2565400"/>
                </a:lnTo>
                <a:lnTo>
                  <a:pt x="4712770" y="2565400"/>
                </a:lnTo>
                <a:lnTo>
                  <a:pt x="4734754" y="2552700"/>
                </a:lnTo>
                <a:lnTo>
                  <a:pt x="4776622" y="2527300"/>
                </a:lnTo>
                <a:lnTo>
                  <a:pt x="4816256" y="2514600"/>
                </a:lnTo>
                <a:lnTo>
                  <a:pt x="4853522" y="2489200"/>
                </a:lnTo>
                <a:lnTo>
                  <a:pt x="4888287" y="2451100"/>
                </a:lnTo>
                <a:lnTo>
                  <a:pt x="4920417" y="2425700"/>
                </a:lnTo>
                <a:lnTo>
                  <a:pt x="4949780" y="2400300"/>
                </a:lnTo>
                <a:lnTo>
                  <a:pt x="4976240" y="2362200"/>
                </a:lnTo>
                <a:lnTo>
                  <a:pt x="4999665" y="2336800"/>
                </a:lnTo>
                <a:lnTo>
                  <a:pt x="5019922" y="2298700"/>
                </a:lnTo>
                <a:lnTo>
                  <a:pt x="5036876" y="2260600"/>
                </a:lnTo>
                <a:lnTo>
                  <a:pt x="5050395" y="2222500"/>
                </a:lnTo>
                <a:lnTo>
                  <a:pt x="5060344" y="2184400"/>
                </a:lnTo>
                <a:lnTo>
                  <a:pt x="5066590" y="2146300"/>
                </a:lnTo>
                <a:lnTo>
                  <a:pt x="5069000" y="2108200"/>
                </a:lnTo>
                <a:lnTo>
                  <a:pt x="5120702" y="2095500"/>
                </a:lnTo>
                <a:lnTo>
                  <a:pt x="5171672" y="2095500"/>
                </a:lnTo>
                <a:lnTo>
                  <a:pt x="5318991" y="2057400"/>
                </a:lnTo>
                <a:lnTo>
                  <a:pt x="5365832" y="2044700"/>
                </a:lnTo>
                <a:lnTo>
                  <a:pt x="5411341" y="2019300"/>
                </a:lnTo>
                <a:lnTo>
                  <a:pt x="5455397" y="2006600"/>
                </a:lnTo>
                <a:lnTo>
                  <a:pt x="5497879" y="1981200"/>
                </a:lnTo>
                <a:lnTo>
                  <a:pt x="5544529" y="1955800"/>
                </a:lnTo>
                <a:lnTo>
                  <a:pt x="5588024" y="1930400"/>
                </a:lnTo>
                <a:lnTo>
                  <a:pt x="5628343" y="1892300"/>
                </a:lnTo>
                <a:lnTo>
                  <a:pt x="5665462" y="1866900"/>
                </a:lnTo>
                <a:lnTo>
                  <a:pt x="5699361" y="1828800"/>
                </a:lnTo>
                <a:lnTo>
                  <a:pt x="5730017" y="1790700"/>
                </a:lnTo>
                <a:lnTo>
                  <a:pt x="5757406" y="1765300"/>
                </a:lnTo>
                <a:lnTo>
                  <a:pt x="5781508" y="1727200"/>
                </a:lnTo>
                <a:lnTo>
                  <a:pt x="5802300" y="1689100"/>
                </a:lnTo>
                <a:lnTo>
                  <a:pt x="5819760" y="1651000"/>
                </a:lnTo>
                <a:lnTo>
                  <a:pt x="5833865" y="1612900"/>
                </a:lnTo>
                <a:lnTo>
                  <a:pt x="5844594" y="1574800"/>
                </a:lnTo>
                <a:lnTo>
                  <a:pt x="5851923" y="1536700"/>
                </a:lnTo>
                <a:lnTo>
                  <a:pt x="5855832" y="1498600"/>
                </a:lnTo>
                <a:lnTo>
                  <a:pt x="5856297" y="1460500"/>
                </a:lnTo>
                <a:lnTo>
                  <a:pt x="5853296" y="1409700"/>
                </a:lnTo>
                <a:lnTo>
                  <a:pt x="5846807" y="1371600"/>
                </a:lnTo>
                <a:lnTo>
                  <a:pt x="5836808" y="1333500"/>
                </a:lnTo>
                <a:lnTo>
                  <a:pt x="5823277" y="1295400"/>
                </a:lnTo>
                <a:lnTo>
                  <a:pt x="5806190" y="1257300"/>
                </a:lnTo>
                <a:lnTo>
                  <a:pt x="5785528" y="1219200"/>
                </a:lnTo>
                <a:lnTo>
                  <a:pt x="5761265" y="1181100"/>
                </a:lnTo>
                <a:lnTo>
                  <a:pt x="5733382" y="1143000"/>
                </a:lnTo>
                <a:lnTo>
                  <a:pt x="5701855" y="1104900"/>
                </a:lnTo>
                <a:lnTo>
                  <a:pt x="5666662" y="1079500"/>
                </a:lnTo>
                <a:lnTo>
                  <a:pt x="5676161" y="1054100"/>
                </a:lnTo>
                <a:lnTo>
                  <a:pt x="5684839" y="1041400"/>
                </a:lnTo>
                <a:lnTo>
                  <a:pt x="5692683" y="1028700"/>
                </a:lnTo>
                <a:lnTo>
                  <a:pt x="5699682" y="1003300"/>
                </a:lnTo>
                <a:lnTo>
                  <a:pt x="5712412" y="965200"/>
                </a:lnTo>
                <a:lnTo>
                  <a:pt x="5720742" y="927100"/>
                </a:lnTo>
                <a:lnTo>
                  <a:pt x="5724783" y="889000"/>
                </a:lnTo>
                <a:lnTo>
                  <a:pt x="5724649" y="850900"/>
                </a:lnTo>
                <a:lnTo>
                  <a:pt x="5720453" y="812800"/>
                </a:lnTo>
                <a:lnTo>
                  <a:pt x="5712306" y="774700"/>
                </a:lnTo>
                <a:lnTo>
                  <a:pt x="5700322" y="749300"/>
                </a:lnTo>
                <a:lnTo>
                  <a:pt x="5684613" y="711200"/>
                </a:lnTo>
                <a:lnTo>
                  <a:pt x="5665292" y="673100"/>
                </a:lnTo>
                <a:lnTo>
                  <a:pt x="5642472" y="635000"/>
                </a:lnTo>
                <a:lnTo>
                  <a:pt x="5616265" y="609600"/>
                </a:lnTo>
                <a:lnTo>
                  <a:pt x="5586783" y="571500"/>
                </a:lnTo>
                <a:lnTo>
                  <a:pt x="5554140" y="546100"/>
                </a:lnTo>
                <a:lnTo>
                  <a:pt x="5518448" y="520700"/>
                </a:lnTo>
                <a:lnTo>
                  <a:pt x="5479820" y="495300"/>
                </a:lnTo>
                <a:lnTo>
                  <a:pt x="5438369" y="469900"/>
                </a:lnTo>
                <a:lnTo>
                  <a:pt x="5394206" y="444500"/>
                </a:lnTo>
                <a:lnTo>
                  <a:pt x="5347445" y="431800"/>
                </a:lnTo>
                <a:lnTo>
                  <a:pt x="5298198" y="406400"/>
                </a:lnTo>
                <a:lnTo>
                  <a:pt x="5246578" y="393700"/>
                </a:lnTo>
                <a:lnTo>
                  <a:pt x="5192698" y="381000"/>
                </a:lnTo>
                <a:lnTo>
                  <a:pt x="5182896" y="355600"/>
                </a:lnTo>
                <a:lnTo>
                  <a:pt x="1900858" y="355600"/>
                </a:lnTo>
                <a:lnTo>
                  <a:pt x="1763426" y="317500"/>
                </a:lnTo>
                <a:lnTo>
                  <a:pt x="1617982" y="279400"/>
                </a:lnTo>
                <a:close/>
              </a:path>
              <a:path w="5856605" h="3022600">
                <a:moveTo>
                  <a:pt x="4712770" y="2565400"/>
                </a:moveTo>
                <a:lnTo>
                  <a:pt x="3871009" y="2565400"/>
                </a:lnTo>
                <a:lnTo>
                  <a:pt x="3917818" y="2590800"/>
                </a:lnTo>
                <a:lnTo>
                  <a:pt x="4015989" y="2616200"/>
                </a:lnTo>
                <a:lnTo>
                  <a:pt x="4171886" y="2654300"/>
                </a:lnTo>
                <a:lnTo>
                  <a:pt x="4390341" y="2654300"/>
                </a:lnTo>
                <a:lnTo>
                  <a:pt x="4496577" y="2628900"/>
                </a:lnTo>
                <a:lnTo>
                  <a:pt x="4547612" y="2628900"/>
                </a:lnTo>
                <a:lnTo>
                  <a:pt x="4597081" y="2603500"/>
                </a:lnTo>
                <a:lnTo>
                  <a:pt x="4644850" y="2590800"/>
                </a:lnTo>
                <a:lnTo>
                  <a:pt x="4690786" y="2578100"/>
                </a:lnTo>
                <a:lnTo>
                  <a:pt x="4712770" y="2565400"/>
                </a:lnTo>
                <a:close/>
              </a:path>
              <a:path w="5856605" h="3022600">
                <a:moveTo>
                  <a:pt x="2627885" y="88900"/>
                </a:moveTo>
                <a:lnTo>
                  <a:pt x="2425304" y="88900"/>
                </a:lnTo>
                <a:lnTo>
                  <a:pt x="2279489" y="127000"/>
                </a:lnTo>
                <a:lnTo>
                  <a:pt x="2188025" y="152400"/>
                </a:lnTo>
                <a:lnTo>
                  <a:pt x="2144583" y="165100"/>
                </a:lnTo>
                <a:lnTo>
                  <a:pt x="2102919" y="190500"/>
                </a:lnTo>
                <a:lnTo>
                  <a:pt x="2063223" y="215900"/>
                </a:lnTo>
                <a:lnTo>
                  <a:pt x="2025683" y="241300"/>
                </a:lnTo>
                <a:lnTo>
                  <a:pt x="1990487" y="266700"/>
                </a:lnTo>
                <a:lnTo>
                  <a:pt x="1957826" y="292100"/>
                </a:lnTo>
                <a:lnTo>
                  <a:pt x="1927886" y="330200"/>
                </a:lnTo>
                <a:lnTo>
                  <a:pt x="1900858" y="355600"/>
                </a:lnTo>
                <a:lnTo>
                  <a:pt x="5182896" y="355600"/>
                </a:lnTo>
                <a:lnTo>
                  <a:pt x="5177995" y="342900"/>
                </a:lnTo>
                <a:lnTo>
                  <a:pt x="5157229" y="292100"/>
                </a:lnTo>
                <a:lnTo>
                  <a:pt x="5130636" y="254000"/>
                </a:lnTo>
                <a:lnTo>
                  <a:pt x="5109180" y="228600"/>
                </a:lnTo>
                <a:lnTo>
                  <a:pt x="3045128" y="228600"/>
                </a:lnTo>
                <a:lnTo>
                  <a:pt x="3006554" y="203200"/>
                </a:lnTo>
                <a:lnTo>
                  <a:pt x="2965610" y="190500"/>
                </a:lnTo>
                <a:lnTo>
                  <a:pt x="2922452" y="165100"/>
                </a:lnTo>
                <a:lnTo>
                  <a:pt x="2877234" y="152400"/>
                </a:lnTo>
                <a:lnTo>
                  <a:pt x="2828716" y="127000"/>
                </a:lnTo>
                <a:lnTo>
                  <a:pt x="2729274" y="101600"/>
                </a:lnTo>
                <a:lnTo>
                  <a:pt x="2678728" y="101600"/>
                </a:lnTo>
                <a:lnTo>
                  <a:pt x="2627885" y="88900"/>
                </a:lnTo>
                <a:close/>
              </a:path>
              <a:path w="5856605" h="3022600">
                <a:moveTo>
                  <a:pt x="1518090" y="266700"/>
                </a:moveTo>
                <a:lnTo>
                  <a:pt x="1366143" y="266700"/>
                </a:lnTo>
                <a:lnTo>
                  <a:pt x="1315388" y="279400"/>
                </a:lnTo>
                <a:lnTo>
                  <a:pt x="1568252" y="279400"/>
                </a:lnTo>
                <a:lnTo>
                  <a:pt x="1518090" y="266700"/>
                </a:lnTo>
                <a:close/>
              </a:path>
              <a:path w="5856605" h="3022600">
                <a:moveTo>
                  <a:pt x="3636691" y="0"/>
                </a:moveTo>
                <a:lnTo>
                  <a:pt x="3534793" y="0"/>
                </a:lnTo>
                <a:lnTo>
                  <a:pt x="3484479" y="12700"/>
                </a:lnTo>
                <a:lnTo>
                  <a:pt x="3434962" y="12700"/>
                </a:lnTo>
                <a:lnTo>
                  <a:pt x="3386520" y="25400"/>
                </a:lnTo>
                <a:lnTo>
                  <a:pt x="3293984" y="50800"/>
                </a:lnTo>
                <a:lnTo>
                  <a:pt x="3250450" y="76200"/>
                </a:lnTo>
                <a:lnTo>
                  <a:pt x="3209110" y="88900"/>
                </a:lnTo>
                <a:lnTo>
                  <a:pt x="3170245" y="114300"/>
                </a:lnTo>
                <a:lnTo>
                  <a:pt x="3134135" y="139700"/>
                </a:lnTo>
                <a:lnTo>
                  <a:pt x="3101059" y="165100"/>
                </a:lnTo>
                <a:lnTo>
                  <a:pt x="3071296" y="203200"/>
                </a:lnTo>
                <a:lnTo>
                  <a:pt x="3045128" y="228600"/>
                </a:lnTo>
                <a:lnTo>
                  <a:pt x="5109180" y="228600"/>
                </a:lnTo>
                <a:lnTo>
                  <a:pt x="5098452" y="215900"/>
                </a:lnTo>
                <a:lnTo>
                  <a:pt x="5060911" y="177800"/>
                </a:lnTo>
                <a:lnTo>
                  <a:pt x="5046690" y="165100"/>
                </a:lnTo>
                <a:lnTo>
                  <a:pt x="4043856" y="165100"/>
                </a:lnTo>
                <a:lnTo>
                  <a:pt x="4009167" y="139700"/>
                </a:lnTo>
                <a:lnTo>
                  <a:pt x="3970954" y="114300"/>
                </a:lnTo>
                <a:lnTo>
                  <a:pt x="3929474" y="88900"/>
                </a:lnTo>
                <a:lnTo>
                  <a:pt x="3884982" y="63500"/>
                </a:lnTo>
                <a:lnTo>
                  <a:pt x="3837735" y="50800"/>
                </a:lnTo>
                <a:lnTo>
                  <a:pt x="3636691" y="0"/>
                </a:lnTo>
                <a:close/>
              </a:path>
              <a:path w="5856605" h="3022600">
                <a:moveTo>
                  <a:pt x="4706900" y="12700"/>
                </a:moveTo>
                <a:lnTo>
                  <a:pt x="4420020" y="12700"/>
                </a:lnTo>
                <a:lnTo>
                  <a:pt x="4373090" y="25400"/>
                </a:lnTo>
                <a:lnTo>
                  <a:pt x="4326963" y="25400"/>
                </a:lnTo>
                <a:lnTo>
                  <a:pt x="4281844" y="38100"/>
                </a:lnTo>
                <a:lnTo>
                  <a:pt x="4237940" y="63500"/>
                </a:lnTo>
                <a:lnTo>
                  <a:pt x="4195456" y="76200"/>
                </a:lnTo>
                <a:lnTo>
                  <a:pt x="4154600" y="88900"/>
                </a:lnTo>
                <a:lnTo>
                  <a:pt x="4115577" y="114300"/>
                </a:lnTo>
                <a:lnTo>
                  <a:pt x="4078594" y="139700"/>
                </a:lnTo>
                <a:lnTo>
                  <a:pt x="4043856" y="165100"/>
                </a:lnTo>
                <a:lnTo>
                  <a:pt x="5046690" y="165100"/>
                </a:lnTo>
                <a:lnTo>
                  <a:pt x="5018249" y="139700"/>
                </a:lnTo>
                <a:lnTo>
                  <a:pt x="4970702" y="114300"/>
                </a:lnTo>
                <a:lnTo>
                  <a:pt x="4930228" y="88900"/>
                </a:lnTo>
                <a:lnTo>
                  <a:pt x="4888082" y="76200"/>
                </a:lnTo>
                <a:lnTo>
                  <a:pt x="4844469" y="50800"/>
                </a:lnTo>
                <a:lnTo>
                  <a:pt x="4706900" y="12700"/>
                </a:lnTo>
                <a:close/>
              </a:path>
              <a:path w="5856605" h="3022600">
                <a:moveTo>
                  <a:pt x="4563561" y="0"/>
                </a:moveTo>
                <a:lnTo>
                  <a:pt x="4515461" y="0"/>
                </a:lnTo>
                <a:lnTo>
                  <a:pt x="4467546" y="12700"/>
                </a:lnTo>
                <a:lnTo>
                  <a:pt x="4611638" y="12700"/>
                </a:lnTo>
                <a:lnTo>
                  <a:pt x="4563561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572001" y="4994402"/>
            <a:ext cx="168021" cy="1678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74719" y="4581905"/>
            <a:ext cx="336550" cy="335915"/>
          </a:xfrm>
          <a:custGeom>
            <a:avLst/>
            <a:gdLst/>
            <a:ahLst/>
            <a:cxnLst/>
            <a:rect l="l" t="t" r="r" b="b"/>
            <a:pathLst>
              <a:path w="336550" h="335914">
                <a:moveTo>
                  <a:pt x="168020" y="0"/>
                </a:moveTo>
                <a:lnTo>
                  <a:pt x="123384" y="5998"/>
                </a:lnTo>
                <a:lnTo>
                  <a:pt x="83255" y="22930"/>
                </a:lnTo>
                <a:lnTo>
                  <a:pt x="49244" y="49196"/>
                </a:lnTo>
                <a:lnTo>
                  <a:pt x="22958" y="83199"/>
                </a:lnTo>
                <a:lnTo>
                  <a:pt x="6007" y="123339"/>
                </a:lnTo>
                <a:lnTo>
                  <a:pt x="0" y="168021"/>
                </a:lnTo>
                <a:lnTo>
                  <a:pt x="6007" y="212648"/>
                </a:lnTo>
                <a:lnTo>
                  <a:pt x="22958" y="252753"/>
                </a:lnTo>
                <a:lnTo>
                  <a:pt x="49244" y="286734"/>
                </a:lnTo>
                <a:lnTo>
                  <a:pt x="83255" y="312989"/>
                </a:lnTo>
                <a:lnTo>
                  <a:pt x="123384" y="329916"/>
                </a:lnTo>
                <a:lnTo>
                  <a:pt x="168020" y="335915"/>
                </a:lnTo>
                <a:lnTo>
                  <a:pt x="212702" y="329916"/>
                </a:lnTo>
                <a:lnTo>
                  <a:pt x="252842" y="312989"/>
                </a:lnTo>
                <a:lnTo>
                  <a:pt x="286845" y="286734"/>
                </a:lnTo>
                <a:lnTo>
                  <a:pt x="313111" y="252753"/>
                </a:lnTo>
                <a:lnTo>
                  <a:pt x="330043" y="212648"/>
                </a:lnTo>
                <a:lnTo>
                  <a:pt x="336042" y="168021"/>
                </a:lnTo>
                <a:lnTo>
                  <a:pt x="330043" y="123339"/>
                </a:lnTo>
                <a:lnTo>
                  <a:pt x="313111" y="83199"/>
                </a:lnTo>
                <a:lnTo>
                  <a:pt x="286845" y="49196"/>
                </a:lnTo>
                <a:lnTo>
                  <a:pt x="252842" y="22930"/>
                </a:lnTo>
                <a:lnTo>
                  <a:pt x="212702" y="5998"/>
                </a:lnTo>
                <a:lnTo>
                  <a:pt x="168020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16754" y="4075429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251968" y="0"/>
                </a:moveTo>
                <a:lnTo>
                  <a:pt x="206700" y="4062"/>
                </a:lnTo>
                <a:lnTo>
                  <a:pt x="164085" y="15774"/>
                </a:lnTo>
                <a:lnTo>
                  <a:pt x="124836" y="34421"/>
                </a:lnTo>
                <a:lnTo>
                  <a:pt x="89666" y="59290"/>
                </a:lnTo>
                <a:lnTo>
                  <a:pt x="59290" y="89666"/>
                </a:lnTo>
                <a:lnTo>
                  <a:pt x="34421" y="124836"/>
                </a:lnTo>
                <a:lnTo>
                  <a:pt x="15774" y="164085"/>
                </a:lnTo>
                <a:lnTo>
                  <a:pt x="4062" y="206700"/>
                </a:lnTo>
                <a:lnTo>
                  <a:pt x="0" y="251968"/>
                </a:lnTo>
                <a:lnTo>
                  <a:pt x="4062" y="297268"/>
                </a:lnTo>
                <a:lnTo>
                  <a:pt x="15774" y="339901"/>
                </a:lnTo>
                <a:lnTo>
                  <a:pt x="34421" y="379156"/>
                </a:lnTo>
                <a:lnTo>
                  <a:pt x="59290" y="414321"/>
                </a:lnTo>
                <a:lnTo>
                  <a:pt x="89666" y="444687"/>
                </a:lnTo>
                <a:lnTo>
                  <a:pt x="124836" y="469542"/>
                </a:lnTo>
                <a:lnTo>
                  <a:pt x="164085" y="488176"/>
                </a:lnTo>
                <a:lnTo>
                  <a:pt x="206700" y="499877"/>
                </a:lnTo>
                <a:lnTo>
                  <a:pt x="251968" y="503936"/>
                </a:lnTo>
                <a:lnTo>
                  <a:pt x="297268" y="499877"/>
                </a:lnTo>
                <a:lnTo>
                  <a:pt x="339901" y="488176"/>
                </a:lnTo>
                <a:lnTo>
                  <a:pt x="379156" y="469542"/>
                </a:lnTo>
                <a:lnTo>
                  <a:pt x="414321" y="444687"/>
                </a:lnTo>
                <a:lnTo>
                  <a:pt x="444687" y="414321"/>
                </a:lnTo>
                <a:lnTo>
                  <a:pt x="469542" y="379156"/>
                </a:lnTo>
                <a:lnTo>
                  <a:pt x="488176" y="339901"/>
                </a:lnTo>
                <a:lnTo>
                  <a:pt x="499877" y="297268"/>
                </a:lnTo>
                <a:lnTo>
                  <a:pt x="503935" y="251968"/>
                </a:lnTo>
                <a:lnTo>
                  <a:pt x="499877" y="206700"/>
                </a:lnTo>
                <a:lnTo>
                  <a:pt x="488176" y="164085"/>
                </a:lnTo>
                <a:lnTo>
                  <a:pt x="469542" y="124836"/>
                </a:lnTo>
                <a:lnTo>
                  <a:pt x="444687" y="89666"/>
                </a:lnTo>
                <a:lnTo>
                  <a:pt x="414321" y="59290"/>
                </a:lnTo>
                <a:lnTo>
                  <a:pt x="379156" y="34421"/>
                </a:lnTo>
                <a:lnTo>
                  <a:pt x="339901" y="15774"/>
                </a:lnTo>
                <a:lnTo>
                  <a:pt x="297268" y="4062"/>
                </a:lnTo>
                <a:lnTo>
                  <a:pt x="251968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04844" y="1296821"/>
            <a:ext cx="5856605" cy="3025140"/>
          </a:xfrm>
          <a:custGeom>
            <a:avLst/>
            <a:gdLst/>
            <a:ahLst/>
            <a:cxnLst/>
            <a:rect l="l" t="t" r="r" b="b"/>
            <a:pathLst>
              <a:path w="5856605" h="3025140">
                <a:moveTo>
                  <a:pt x="532687" y="995909"/>
                </a:moveTo>
                <a:lnTo>
                  <a:pt x="526675" y="955440"/>
                </a:lnTo>
                <a:lnTo>
                  <a:pt x="524284" y="915302"/>
                </a:lnTo>
                <a:lnTo>
                  <a:pt x="525425" y="875579"/>
                </a:lnTo>
                <a:lnTo>
                  <a:pt x="530005" y="836357"/>
                </a:lnTo>
                <a:lnTo>
                  <a:pt x="537933" y="797720"/>
                </a:lnTo>
                <a:lnTo>
                  <a:pt x="549116" y="759753"/>
                </a:lnTo>
                <a:lnTo>
                  <a:pt x="563464" y="722541"/>
                </a:lnTo>
                <a:lnTo>
                  <a:pt x="580885" y="686170"/>
                </a:lnTo>
                <a:lnTo>
                  <a:pt x="601286" y="650723"/>
                </a:lnTo>
                <a:lnTo>
                  <a:pt x="624577" y="616285"/>
                </a:lnTo>
                <a:lnTo>
                  <a:pt x="650665" y="582943"/>
                </a:lnTo>
                <a:lnTo>
                  <a:pt x="679459" y="550780"/>
                </a:lnTo>
                <a:lnTo>
                  <a:pt x="710868" y="519881"/>
                </a:lnTo>
                <a:lnTo>
                  <a:pt x="744800" y="490332"/>
                </a:lnTo>
                <a:lnTo>
                  <a:pt x="781162" y="462216"/>
                </a:lnTo>
                <a:lnTo>
                  <a:pt x="819864" y="435620"/>
                </a:lnTo>
                <a:lnTo>
                  <a:pt x="860814" y="410628"/>
                </a:lnTo>
                <a:lnTo>
                  <a:pt x="903920" y="387324"/>
                </a:lnTo>
                <a:lnTo>
                  <a:pt x="949090" y="365795"/>
                </a:lnTo>
                <a:lnTo>
                  <a:pt x="996233" y="346124"/>
                </a:lnTo>
                <a:lnTo>
                  <a:pt x="1045257" y="328396"/>
                </a:lnTo>
                <a:lnTo>
                  <a:pt x="1096071" y="312697"/>
                </a:lnTo>
                <a:lnTo>
                  <a:pt x="1148583" y="299111"/>
                </a:lnTo>
                <a:lnTo>
                  <a:pt x="1202701" y="287723"/>
                </a:lnTo>
                <a:lnTo>
                  <a:pt x="1258333" y="278619"/>
                </a:lnTo>
                <a:lnTo>
                  <a:pt x="1315388" y="271882"/>
                </a:lnTo>
                <a:lnTo>
                  <a:pt x="1366143" y="268059"/>
                </a:lnTo>
                <a:lnTo>
                  <a:pt x="1416921" y="266231"/>
                </a:lnTo>
                <a:lnTo>
                  <a:pt x="1467608" y="266383"/>
                </a:lnTo>
                <a:lnTo>
                  <a:pt x="1518090" y="268500"/>
                </a:lnTo>
                <a:lnTo>
                  <a:pt x="1568252" y="272566"/>
                </a:lnTo>
                <a:lnTo>
                  <a:pt x="1617982" y="278565"/>
                </a:lnTo>
                <a:lnTo>
                  <a:pt x="1667163" y="286483"/>
                </a:lnTo>
                <a:lnTo>
                  <a:pt x="1715683" y="296303"/>
                </a:lnTo>
                <a:lnTo>
                  <a:pt x="1763426" y="308011"/>
                </a:lnTo>
                <a:lnTo>
                  <a:pt x="1810280" y="321591"/>
                </a:lnTo>
                <a:lnTo>
                  <a:pt x="1856128" y="337027"/>
                </a:lnTo>
                <a:lnTo>
                  <a:pt x="1900858" y="354305"/>
                </a:lnTo>
                <a:lnTo>
                  <a:pt x="1927886" y="321442"/>
                </a:lnTo>
                <a:lnTo>
                  <a:pt x="1957826" y="290524"/>
                </a:lnTo>
                <a:lnTo>
                  <a:pt x="1990487" y="261594"/>
                </a:lnTo>
                <a:lnTo>
                  <a:pt x="2025683" y="234691"/>
                </a:lnTo>
                <a:lnTo>
                  <a:pt x="2063223" y="209857"/>
                </a:lnTo>
                <a:lnTo>
                  <a:pt x="2102919" y="187131"/>
                </a:lnTo>
                <a:lnTo>
                  <a:pt x="2144583" y="166556"/>
                </a:lnTo>
                <a:lnTo>
                  <a:pt x="2188025" y="148172"/>
                </a:lnTo>
                <a:lnTo>
                  <a:pt x="2233056" y="132020"/>
                </a:lnTo>
                <a:lnTo>
                  <a:pt x="2279489" y="118141"/>
                </a:lnTo>
                <a:lnTo>
                  <a:pt x="2327134" y="106575"/>
                </a:lnTo>
                <a:lnTo>
                  <a:pt x="2375802" y="97364"/>
                </a:lnTo>
                <a:lnTo>
                  <a:pt x="2425304" y="90548"/>
                </a:lnTo>
                <a:lnTo>
                  <a:pt x="2475453" y="86169"/>
                </a:lnTo>
                <a:lnTo>
                  <a:pt x="2526058" y="84266"/>
                </a:lnTo>
                <a:lnTo>
                  <a:pt x="2576932" y="84882"/>
                </a:lnTo>
                <a:lnTo>
                  <a:pt x="2627885" y="88056"/>
                </a:lnTo>
                <a:lnTo>
                  <a:pt x="2678728" y="93830"/>
                </a:lnTo>
                <a:lnTo>
                  <a:pt x="2729274" y="102244"/>
                </a:lnTo>
                <a:lnTo>
                  <a:pt x="2779333" y="113340"/>
                </a:lnTo>
                <a:lnTo>
                  <a:pt x="2828716" y="127158"/>
                </a:lnTo>
                <a:lnTo>
                  <a:pt x="2877234" y="143739"/>
                </a:lnTo>
                <a:lnTo>
                  <a:pt x="2922452" y="162130"/>
                </a:lnTo>
                <a:lnTo>
                  <a:pt x="2965610" y="182760"/>
                </a:lnTo>
                <a:lnTo>
                  <a:pt x="3006554" y="205532"/>
                </a:lnTo>
                <a:lnTo>
                  <a:pt x="3045128" y="230353"/>
                </a:lnTo>
                <a:lnTo>
                  <a:pt x="3071296" y="197225"/>
                </a:lnTo>
                <a:lnTo>
                  <a:pt x="3101059" y="166423"/>
                </a:lnTo>
                <a:lnTo>
                  <a:pt x="3134135" y="138014"/>
                </a:lnTo>
                <a:lnTo>
                  <a:pt x="3170245" y="112062"/>
                </a:lnTo>
                <a:lnTo>
                  <a:pt x="3209110" y="88635"/>
                </a:lnTo>
                <a:lnTo>
                  <a:pt x="3250450" y="67797"/>
                </a:lnTo>
                <a:lnTo>
                  <a:pt x="3293984" y="49616"/>
                </a:lnTo>
                <a:lnTo>
                  <a:pt x="3339434" y="34157"/>
                </a:lnTo>
                <a:lnTo>
                  <a:pt x="3386520" y="21485"/>
                </a:lnTo>
                <a:lnTo>
                  <a:pt x="3434962" y="11668"/>
                </a:lnTo>
                <a:lnTo>
                  <a:pt x="3484479" y="4771"/>
                </a:lnTo>
                <a:lnTo>
                  <a:pt x="3534793" y="859"/>
                </a:lnTo>
                <a:lnTo>
                  <a:pt x="3585624" y="0"/>
                </a:lnTo>
                <a:lnTo>
                  <a:pt x="3636691" y="2258"/>
                </a:lnTo>
                <a:lnTo>
                  <a:pt x="3687716" y="7700"/>
                </a:lnTo>
                <a:lnTo>
                  <a:pt x="3738418" y="16392"/>
                </a:lnTo>
                <a:lnTo>
                  <a:pt x="3788518" y="28400"/>
                </a:lnTo>
                <a:lnTo>
                  <a:pt x="3837735" y="43790"/>
                </a:lnTo>
                <a:lnTo>
                  <a:pt x="3884982" y="62343"/>
                </a:lnTo>
                <a:lnTo>
                  <a:pt x="3929474" y="83767"/>
                </a:lnTo>
                <a:lnTo>
                  <a:pt x="3970954" y="107917"/>
                </a:lnTo>
                <a:lnTo>
                  <a:pt x="4009167" y="134645"/>
                </a:lnTo>
                <a:lnTo>
                  <a:pt x="4043856" y="163805"/>
                </a:lnTo>
                <a:lnTo>
                  <a:pt x="4078594" y="137189"/>
                </a:lnTo>
                <a:lnTo>
                  <a:pt x="4115577" y="112905"/>
                </a:lnTo>
                <a:lnTo>
                  <a:pt x="4154600" y="90963"/>
                </a:lnTo>
                <a:lnTo>
                  <a:pt x="4195456" y="71376"/>
                </a:lnTo>
                <a:lnTo>
                  <a:pt x="4237940" y="54155"/>
                </a:lnTo>
                <a:lnTo>
                  <a:pt x="4281844" y="39313"/>
                </a:lnTo>
                <a:lnTo>
                  <a:pt x="4326963" y="26861"/>
                </a:lnTo>
                <a:lnTo>
                  <a:pt x="4373090" y="16812"/>
                </a:lnTo>
                <a:lnTo>
                  <a:pt x="4420020" y="9177"/>
                </a:lnTo>
                <a:lnTo>
                  <a:pt x="4467546" y="3968"/>
                </a:lnTo>
                <a:lnTo>
                  <a:pt x="4515461" y="1197"/>
                </a:lnTo>
                <a:lnTo>
                  <a:pt x="4563561" y="876"/>
                </a:lnTo>
                <a:lnTo>
                  <a:pt x="4611638" y="3017"/>
                </a:lnTo>
                <a:lnTo>
                  <a:pt x="4659486" y="7632"/>
                </a:lnTo>
                <a:lnTo>
                  <a:pt x="4706900" y="14733"/>
                </a:lnTo>
                <a:lnTo>
                  <a:pt x="4753672" y="24332"/>
                </a:lnTo>
                <a:lnTo>
                  <a:pt x="4799598" y="36441"/>
                </a:lnTo>
                <a:lnTo>
                  <a:pt x="4844469" y="51071"/>
                </a:lnTo>
                <a:lnTo>
                  <a:pt x="4888082" y="68235"/>
                </a:lnTo>
                <a:lnTo>
                  <a:pt x="4930228" y="87944"/>
                </a:lnTo>
                <a:lnTo>
                  <a:pt x="4970702" y="110211"/>
                </a:lnTo>
                <a:lnTo>
                  <a:pt x="5018249" y="141443"/>
                </a:lnTo>
                <a:lnTo>
                  <a:pt x="5060911" y="175619"/>
                </a:lnTo>
                <a:lnTo>
                  <a:pt x="5098452" y="212448"/>
                </a:lnTo>
                <a:lnTo>
                  <a:pt x="5130636" y="251638"/>
                </a:lnTo>
                <a:lnTo>
                  <a:pt x="5157229" y="292898"/>
                </a:lnTo>
                <a:lnTo>
                  <a:pt x="5177995" y="335938"/>
                </a:lnTo>
                <a:lnTo>
                  <a:pt x="5192698" y="380467"/>
                </a:lnTo>
                <a:lnTo>
                  <a:pt x="5246578" y="392403"/>
                </a:lnTo>
                <a:lnTo>
                  <a:pt x="5298198" y="407002"/>
                </a:lnTo>
                <a:lnTo>
                  <a:pt x="5347445" y="424123"/>
                </a:lnTo>
                <a:lnTo>
                  <a:pt x="5394206" y="443628"/>
                </a:lnTo>
                <a:lnTo>
                  <a:pt x="5438369" y="465379"/>
                </a:lnTo>
                <a:lnTo>
                  <a:pt x="5479820" y="489235"/>
                </a:lnTo>
                <a:lnTo>
                  <a:pt x="5518448" y="515059"/>
                </a:lnTo>
                <a:lnTo>
                  <a:pt x="5554140" y="542710"/>
                </a:lnTo>
                <a:lnTo>
                  <a:pt x="5586783" y="572051"/>
                </a:lnTo>
                <a:lnTo>
                  <a:pt x="5616265" y="602942"/>
                </a:lnTo>
                <a:lnTo>
                  <a:pt x="5642472" y="635244"/>
                </a:lnTo>
                <a:lnTo>
                  <a:pt x="5665292" y="668818"/>
                </a:lnTo>
                <a:lnTo>
                  <a:pt x="5684613" y="703526"/>
                </a:lnTo>
                <a:lnTo>
                  <a:pt x="5700322" y="739228"/>
                </a:lnTo>
                <a:lnTo>
                  <a:pt x="5712306" y="775785"/>
                </a:lnTo>
                <a:lnTo>
                  <a:pt x="5720453" y="813058"/>
                </a:lnTo>
                <a:lnTo>
                  <a:pt x="5724783" y="889198"/>
                </a:lnTo>
                <a:lnTo>
                  <a:pt x="5720742" y="927787"/>
                </a:lnTo>
                <a:lnTo>
                  <a:pt x="5712412" y="966536"/>
                </a:lnTo>
                <a:lnTo>
                  <a:pt x="5699682" y="1005307"/>
                </a:lnTo>
                <a:lnTo>
                  <a:pt x="5676161" y="1055831"/>
                </a:lnTo>
                <a:lnTo>
                  <a:pt x="5666662" y="1072236"/>
                </a:lnTo>
                <a:lnTo>
                  <a:pt x="5701855" y="1106728"/>
                </a:lnTo>
                <a:lnTo>
                  <a:pt x="5733382" y="1142276"/>
                </a:lnTo>
                <a:lnTo>
                  <a:pt x="5761265" y="1178761"/>
                </a:lnTo>
                <a:lnTo>
                  <a:pt x="5785528" y="1216063"/>
                </a:lnTo>
                <a:lnTo>
                  <a:pt x="5806190" y="1254064"/>
                </a:lnTo>
                <a:lnTo>
                  <a:pt x="5823277" y="1292644"/>
                </a:lnTo>
                <a:lnTo>
                  <a:pt x="5836808" y="1331684"/>
                </a:lnTo>
                <a:lnTo>
                  <a:pt x="5846807" y="1371065"/>
                </a:lnTo>
                <a:lnTo>
                  <a:pt x="5853296" y="1410667"/>
                </a:lnTo>
                <a:lnTo>
                  <a:pt x="5856297" y="1450371"/>
                </a:lnTo>
                <a:lnTo>
                  <a:pt x="5855832" y="1490058"/>
                </a:lnTo>
                <a:lnTo>
                  <a:pt x="5851923" y="1529608"/>
                </a:lnTo>
                <a:lnTo>
                  <a:pt x="5844594" y="1568904"/>
                </a:lnTo>
                <a:lnTo>
                  <a:pt x="5833865" y="1607824"/>
                </a:lnTo>
                <a:lnTo>
                  <a:pt x="5819760" y="1646250"/>
                </a:lnTo>
                <a:lnTo>
                  <a:pt x="5802300" y="1684064"/>
                </a:lnTo>
                <a:lnTo>
                  <a:pt x="5781508" y="1721144"/>
                </a:lnTo>
                <a:lnTo>
                  <a:pt x="5757406" y="1757373"/>
                </a:lnTo>
                <a:lnTo>
                  <a:pt x="5730017" y="1792631"/>
                </a:lnTo>
                <a:lnTo>
                  <a:pt x="5699361" y="1826799"/>
                </a:lnTo>
                <a:lnTo>
                  <a:pt x="5665462" y="1859757"/>
                </a:lnTo>
                <a:lnTo>
                  <a:pt x="5628343" y="1891387"/>
                </a:lnTo>
                <a:lnTo>
                  <a:pt x="5588024" y="1921568"/>
                </a:lnTo>
                <a:lnTo>
                  <a:pt x="5544529" y="1950183"/>
                </a:lnTo>
                <a:lnTo>
                  <a:pt x="5497879" y="1977111"/>
                </a:lnTo>
                <a:lnTo>
                  <a:pt x="5455397" y="1998746"/>
                </a:lnTo>
                <a:lnTo>
                  <a:pt x="5411341" y="2018586"/>
                </a:lnTo>
                <a:lnTo>
                  <a:pt x="5365832" y="2036594"/>
                </a:lnTo>
                <a:lnTo>
                  <a:pt x="5318991" y="2052732"/>
                </a:lnTo>
                <a:lnTo>
                  <a:pt x="5270937" y="2066965"/>
                </a:lnTo>
                <a:lnTo>
                  <a:pt x="5221791" y="2079256"/>
                </a:lnTo>
                <a:lnTo>
                  <a:pt x="5171672" y="2089569"/>
                </a:lnTo>
                <a:lnTo>
                  <a:pt x="5120702" y="2097866"/>
                </a:lnTo>
                <a:lnTo>
                  <a:pt x="5069000" y="2104111"/>
                </a:lnTo>
                <a:lnTo>
                  <a:pt x="5066590" y="2143431"/>
                </a:lnTo>
                <a:lnTo>
                  <a:pt x="5060344" y="2181981"/>
                </a:lnTo>
                <a:lnTo>
                  <a:pt x="5050395" y="2219670"/>
                </a:lnTo>
                <a:lnTo>
                  <a:pt x="5036876" y="2256405"/>
                </a:lnTo>
                <a:lnTo>
                  <a:pt x="5019922" y="2292093"/>
                </a:lnTo>
                <a:lnTo>
                  <a:pt x="4999665" y="2326643"/>
                </a:lnTo>
                <a:lnTo>
                  <a:pt x="4976240" y="2359963"/>
                </a:lnTo>
                <a:lnTo>
                  <a:pt x="4949780" y="2391958"/>
                </a:lnTo>
                <a:lnTo>
                  <a:pt x="4920417" y="2422539"/>
                </a:lnTo>
                <a:lnTo>
                  <a:pt x="4888287" y="2451611"/>
                </a:lnTo>
                <a:lnTo>
                  <a:pt x="4853522" y="2479084"/>
                </a:lnTo>
                <a:lnTo>
                  <a:pt x="4816256" y="2504864"/>
                </a:lnTo>
                <a:lnTo>
                  <a:pt x="4776622" y="2528859"/>
                </a:lnTo>
                <a:lnTo>
                  <a:pt x="4734754" y="2550977"/>
                </a:lnTo>
                <a:lnTo>
                  <a:pt x="4690786" y="2571125"/>
                </a:lnTo>
                <a:lnTo>
                  <a:pt x="4644850" y="2589212"/>
                </a:lnTo>
                <a:lnTo>
                  <a:pt x="4597081" y="2605145"/>
                </a:lnTo>
                <a:lnTo>
                  <a:pt x="4547612" y="2618832"/>
                </a:lnTo>
                <a:lnTo>
                  <a:pt x="4496577" y="2630179"/>
                </a:lnTo>
                <a:lnTo>
                  <a:pt x="4444109" y="2639096"/>
                </a:lnTo>
                <a:lnTo>
                  <a:pt x="4390341" y="2645490"/>
                </a:lnTo>
                <a:lnTo>
                  <a:pt x="4335407" y="2649268"/>
                </a:lnTo>
                <a:lnTo>
                  <a:pt x="4279441" y="2650338"/>
                </a:lnTo>
                <a:lnTo>
                  <a:pt x="4225423" y="2648700"/>
                </a:lnTo>
                <a:lnTo>
                  <a:pt x="4171886" y="2644478"/>
                </a:lnTo>
                <a:lnTo>
                  <a:pt x="4119013" y="2637705"/>
                </a:lnTo>
                <a:lnTo>
                  <a:pt x="4066986" y="2628414"/>
                </a:lnTo>
                <a:lnTo>
                  <a:pt x="4015989" y="2616642"/>
                </a:lnTo>
                <a:lnTo>
                  <a:pt x="3966206" y="2602421"/>
                </a:lnTo>
                <a:lnTo>
                  <a:pt x="3917818" y="2585786"/>
                </a:lnTo>
                <a:lnTo>
                  <a:pt x="3871009" y="2566772"/>
                </a:lnTo>
                <a:lnTo>
                  <a:pt x="3853958" y="2602733"/>
                </a:lnTo>
                <a:lnTo>
                  <a:pt x="3834228" y="2637518"/>
                </a:lnTo>
                <a:lnTo>
                  <a:pt x="3811925" y="2671087"/>
                </a:lnTo>
                <a:lnTo>
                  <a:pt x="3787156" y="2703400"/>
                </a:lnTo>
                <a:lnTo>
                  <a:pt x="3760028" y="2734417"/>
                </a:lnTo>
                <a:lnTo>
                  <a:pt x="3730649" y="2764097"/>
                </a:lnTo>
                <a:lnTo>
                  <a:pt x="3699125" y="2792399"/>
                </a:lnTo>
                <a:lnTo>
                  <a:pt x="3665562" y="2819284"/>
                </a:lnTo>
                <a:lnTo>
                  <a:pt x="3630069" y="2844711"/>
                </a:lnTo>
                <a:lnTo>
                  <a:pt x="3592752" y="2868640"/>
                </a:lnTo>
                <a:lnTo>
                  <a:pt x="3553718" y="2891030"/>
                </a:lnTo>
                <a:lnTo>
                  <a:pt x="3513074" y="2911841"/>
                </a:lnTo>
                <a:lnTo>
                  <a:pt x="3470926" y="2931033"/>
                </a:lnTo>
                <a:lnTo>
                  <a:pt x="3427382" y="2948566"/>
                </a:lnTo>
                <a:lnTo>
                  <a:pt x="3382549" y="2964398"/>
                </a:lnTo>
                <a:lnTo>
                  <a:pt x="3336534" y="2978490"/>
                </a:lnTo>
                <a:lnTo>
                  <a:pt x="3289443" y="2990802"/>
                </a:lnTo>
                <a:lnTo>
                  <a:pt x="3241384" y="3001293"/>
                </a:lnTo>
                <a:lnTo>
                  <a:pt x="3192463" y="3009922"/>
                </a:lnTo>
                <a:lnTo>
                  <a:pt x="3142788" y="3016650"/>
                </a:lnTo>
                <a:lnTo>
                  <a:pt x="3092465" y="3021436"/>
                </a:lnTo>
                <a:lnTo>
                  <a:pt x="3041602" y="3024239"/>
                </a:lnTo>
                <a:lnTo>
                  <a:pt x="2990305" y="3025020"/>
                </a:lnTo>
                <a:lnTo>
                  <a:pt x="2938681" y="3023739"/>
                </a:lnTo>
                <a:lnTo>
                  <a:pt x="2886837" y="3020353"/>
                </a:lnTo>
                <a:lnTo>
                  <a:pt x="2834881" y="3014825"/>
                </a:lnTo>
                <a:lnTo>
                  <a:pt x="2782919" y="3007112"/>
                </a:lnTo>
                <a:lnTo>
                  <a:pt x="2731057" y="2997175"/>
                </a:lnTo>
                <a:lnTo>
                  <a:pt x="2676549" y="2984182"/>
                </a:lnTo>
                <a:lnTo>
                  <a:pt x="2623537" y="2968872"/>
                </a:lnTo>
                <a:lnTo>
                  <a:pt x="2572155" y="2951316"/>
                </a:lnTo>
                <a:lnTo>
                  <a:pt x="2522539" y="2931582"/>
                </a:lnTo>
                <a:lnTo>
                  <a:pt x="2474823" y="2909740"/>
                </a:lnTo>
                <a:lnTo>
                  <a:pt x="2429144" y="2885862"/>
                </a:lnTo>
                <a:lnTo>
                  <a:pt x="2385635" y="2860015"/>
                </a:lnTo>
                <a:lnTo>
                  <a:pt x="2344432" y="2832271"/>
                </a:lnTo>
                <a:lnTo>
                  <a:pt x="2305671" y="2802698"/>
                </a:lnTo>
                <a:lnTo>
                  <a:pt x="2269485" y="2771368"/>
                </a:lnTo>
                <a:lnTo>
                  <a:pt x="2236011" y="2738349"/>
                </a:lnTo>
                <a:lnTo>
                  <a:pt x="2189208" y="2757087"/>
                </a:lnTo>
                <a:lnTo>
                  <a:pt x="2141631" y="2773949"/>
                </a:lnTo>
                <a:lnTo>
                  <a:pt x="2093372" y="2788951"/>
                </a:lnTo>
                <a:lnTo>
                  <a:pt x="2044519" y="2802109"/>
                </a:lnTo>
                <a:lnTo>
                  <a:pt x="1995164" y="2813439"/>
                </a:lnTo>
                <a:lnTo>
                  <a:pt x="1945396" y="2822956"/>
                </a:lnTo>
                <a:lnTo>
                  <a:pt x="1895305" y="2830677"/>
                </a:lnTo>
                <a:lnTo>
                  <a:pt x="1844982" y="2836617"/>
                </a:lnTo>
                <a:lnTo>
                  <a:pt x="1794516" y="2840792"/>
                </a:lnTo>
                <a:lnTo>
                  <a:pt x="1743998" y="2843218"/>
                </a:lnTo>
                <a:lnTo>
                  <a:pt x="1693518" y="2843911"/>
                </a:lnTo>
                <a:lnTo>
                  <a:pt x="1643165" y="2842886"/>
                </a:lnTo>
                <a:lnTo>
                  <a:pt x="1593030" y="2840160"/>
                </a:lnTo>
                <a:lnTo>
                  <a:pt x="1543203" y="2835748"/>
                </a:lnTo>
                <a:lnTo>
                  <a:pt x="1493774" y="2829667"/>
                </a:lnTo>
                <a:lnTo>
                  <a:pt x="1444833" y="2821931"/>
                </a:lnTo>
                <a:lnTo>
                  <a:pt x="1396470" y="2812557"/>
                </a:lnTo>
                <a:lnTo>
                  <a:pt x="1348776" y="2801560"/>
                </a:lnTo>
                <a:lnTo>
                  <a:pt x="1301840" y="2788957"/>
                </a:lnTo>
                <a:lnTo>
                  <a:pt x="1255752" y="2774763"/>
                </a:lnTo>
                <a:lnTo>
                  <a:pt x="1210603" y="2758995"/>
                </a:lnTo>
                <a:lnTo>
                  <a:pt x="1166483" y="2741667"/>
                </a:lnTo>
                <a:lnTo>
                  <a:pt x="1123481" y="2722796"/>
                </a:lnTo>
                <a:lnTo>
                  <a:pt x="1081688" y="2702398"/>
                </a:lnTo>
                <a:lnTo>
                  <a:pt x="1041194" y="2680488"/>
                </a:lnTo>
                <a:lnTo>
                  <a:pt x="1002089" y="2657083"/>
                </a:lnTo>
                <a:lnTo>
                  <a:pt x="964464" y="2632197"/>
                </a:lnTo>
                <a:lnTo>
                  <a:pt x="928407" y="2605848"/>
                </a:lnTo>
                <a:lnTo>
                  <a:pt x="894009" y="2578050"/>
                </a:lnTo>
                <a:lnTo>
                  <a:pt x="861361" y="2548820"/>
                </a:lnTo>
                <a:lnTo>
                  <a:pt x="830552" y="2518174"/>
                </a:lnTo>
                <a:lnTo>
                  <a:pt x="801673" y="2486127"/>
                </a:lnTo>
                <a:lnTo>
                  <a:pt x="790624" y="2472792"/>
                </a:lnTo>
                <a:lnTo>
                  <a:pt x="736971" y="2475506"/>
                </a:lnTo>
                <a:lnTo>
                  <a:pt x="684116" y="2474844"/>
                </a:lnTo>
                <a:lnTo>
                  <a:pt x="632289" y="2470934"/>
                </a:lnTo>
                <a:lnTo>
                  <a:pt x="581723" y="2463905"/>
                </a:lnTo>
                <a:lnTo>
                  <a:pt x="532647" y="2453884"/>
                </a:lnTo>
                <a:lnTo>
                  <a:pt x="485293" y="2440999"/>
                </a:lnTo>
                <a:lnTo>
                  <a:pt x="439891" y="2425380"/>
                </a:lnTo>
                <a:lnTo>
                  <a:pt x="396674" y="2407153"/>
                </a:lnTo>
                <a:lnTo>
                  <a:pt x="355871" y="2386448"/>
                </a:lnTo>
                <a:lnTo>
                  <a:pt x="317715" y="2363391"/>
                </a:lnTo>
                <a:lnTo>
                  <a:pt x="282435" y="2338113"/>
                </a:lnTo>
                <a:lnTo>
                  <a:pt x="250263" y="2310740"/>
                </a:lnTo>
                <a:lnTo>
                  <a:pt x="221429" y="2281401"/>
                </a:lnTo>
                <a:lnTo>
                  <a:pt x="196166" y="2250223"/>
                </a:lnTo>
                <a:lnTo>
                  <a:pt x="174704" y="2217337"/>
                </a:lnTo>
                <a:lnTo>
                  <a:pt x="157273" y="2182868"/>
                </a:lnTo>
                <a:lnTo>
                  <a:pt x="144105" y="2146946"/>
                </a:lnTo>
                <a:lnTo>
                  <a:pt x="135431" y="2109699"/>
                </a:lnTo>
                <a:lnTo>
                  <a:pt x="131437" y="2064327"/>
                </a:lnTo>
                <a:lnTo>
                  <a:pt x="134483" y="2019332"/>
                </a:lnTo>
                <a:lnTo>
                  <a:pt x="144392" y="1975090"/>
                </a:lnTo>
                <a:lnTo>
                  <a:pt x="160990" y="1931978"/>
                </a:lnTo>
                <a:lnTo>
                  <a:pt x="184100" y="1890372"/>
                </a:lnTo>
                <a:lnTo>
                  <a:pt x="213548" y="1850649"/>
                </a:lnTo>
                <a:lnTo>
                  <a:pt x="249157" y="1813184"/>
                </a:lnTo>
                <a:lnTo>
                  <a:pt x="290752" y="1778356"/>
                </a:lnTo>
                <a:lnTo>
                  <a:pt x="240396" y="1755011"/>
                </a:lnTo>
                <a:lnTo>
                  <a:pt x="194507" y="1728696"/>
                </a:lnTo>
                <a:lnTo>
                  <a:pt x="153190" y="1699698"/>
                </a:lnTo>
                <a:lnTo>
                  <a:pt x="116552" y="1668304"/>
                </a:lnTo>
                <a:lnTo>
                  <a:pt x="84699" y="1634801"/>
                </a:lnTo>
                <a:lnTo>
                  <a:pt x="57736" y="1599474"/>
                </a:lnTo>
                <a:lnTo>
                  <a:pt x="35771" y="1562611"/>
                </a:lnTo>
                <a:lnTo>
                  <a:pt x="18909" y="1524499"/>
                </a:lnTo>
                <a:lnTo>
                  <a:pt x="7255" y="1485423"/>
                </a:lnTo>
                <a:lnTo>
                  <a:pt x="917" y="1445672"/>
                </a:lnTo>
                <a:lnTo>
                  <a:pt x="0" y="1405530"/>
                </a:lnTo>
                <a:lnTo>
                  <a:pt x="4609" y="1365286"/>
                </a:lnTo>
                <a:lnTo>
                  <a:pt x="14852" y="1325226"/>
                </a:lnTo>
                <a:lnTo>
                  <a:pt x="30834" y="1285636"/>
                </a:lnTo>
                <a:lnTo>
                  <a:pt x="52662" y="1246804"/>
                </a:lnTo>
                <a:lnTo>
                  <a:pt x="80440" y="1209015"/>
                </a:lnTo>
                <a:lnTo>
                  <a:pt x="110953" y="1175876"/>
                </a:lnTo>
                <a:lnTo>
                  <a:pt x="145442" y="1145207"/>
                </a:lnTo>
                <a:lnTo>
                  <a:pt x="183600" y="1117147"/>
                </a:lnTo>
                <a:lnTo>
                  <a:pt x="225123" y="1091835"/>
                </a:lnTo>
                <a:lnTo>
                  <a:pt x="269702" y="1069410"/>
                </a:lnTo>
                <a:lnTo>
                  <a:pt x="317032" y="1050010"/>
                </a:lnTo>
                <a:lnTo>
                  <a:pt x="366807" y="1033773"/>
                </a:lnTo>
                <a:lnTo>
                  <a:pt x="418719" y="1020839"/>
                </a:lnTo>
                <a:lnTo>
                  <a:pt x="472464" y="1011347"/>
                </a:lnTo>
                <a:lnTo>
                  <a:pt x="527734" y="1005434"/>
                </a:lnTo>
                <a:lnTo>
                  <a:pt x="532687" y="995909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52951" y="4975352"/>
            <a:ext cx="206121" cy="2059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74719" y="4581905"/>
            <a:ext cx="336550" cy="335915"/>
          </a:xfrm>
          <a:custGeom>
            <a:avLst/>
            <a:gdLst/>
            <a:ahLst/>
            <a:cxnLst/>
            <a:rect l="l" t="t" r="r" b="b"/>
            <a:pathLst>
              <a:path w="336550" h="335914">
                <a:moveTo>
                  <a:pt x="336042" y="168021"/>
                </a:moveTo>
                <a:lnTo>
                  <a:pt x="330043" y="212648"/>
                </a:lnTo>
                <a:lnTo>
                  <a:pt x="313111" y="252753"/>
                </a:lnTo>
                <a:lnTo>
                  <a:pt x="286845" y="286734"/>
                </a:lnTo>
                <a:lnTo>
                  <a:pt x="252842" y="312989"/>
                </a:lnTo>
                <a:lnTo>
                  <a:pt x="212702" y="329916"/>
                </a:lnTo>
                <a:lnTo>
                  <a:pt x="168020" y="335915"/>
                </a:lnTo>
                <a:lnTo>
                  <a:pt x="123384" y="329916"/>
                </a:lnTo>
                <a:lnTo>
                  <a:pt x="83255" y="312989"/>
                </a:lnTo>
                <a:lnTo>
                  <a:pt x="49244" y="286734"/>
                </a:lnTo>
                <a:lnTo>
                  <a:pt x="22958" y="252753"/>
                </a:lnTo>
                <a:lnTo>
                  <a:pt x="6007" y="212648"/>
                </a:lnTo>
                <a:lnTo>
                  <a:pt x="0" y="168021"/>
                </a:lnTo>
                <a:lnTo>
                  <a:pt x="6007" y="123339"/>
                </a:lnTo>
                <a:lnTo>
                  <a:pt x="22958" y="83199"/>
                </a:lnTo>
                <a:lnTo>
                  <a:pt x="49244" y="49196"/>
                </a:lnTo>
                <a:lnTo>
                  <a:pt x="83255" y="22930"/>
                </a:lnTo>
                <a:lnTo>
                  <a:pt x="123384" y="5998"/>
                </a:lnTo>
                <a:lnTo>
                  <a:pt x="168020" y="0"/>
                </a:lnTo>
                <a:lnTo>
                  <a:pt x="212702" y="5998"/>
                </a:lnTo>
                <a:lnTo>
                  <a:pt x="252842" y="22930"/>
                </a:lnTo>
                <a:lnTo>
                  <a:pt x="286845" y="49196"/>
                </a:lnTo>
                <a:lnTo>
                  <a:pt x="313111" y="83199"/>
                </a:lnTo>
                <a:lnTo>
                  <a:pt x="330043" y="123339"/>
                </a:lnTo>
                <a:lnTo>
                  <a:pt x="336042" y="16802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6754" y="4075429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503935" y="251968"/>
                </a:moveTo>
                <a:lnTo>
                  <a:pt x="499877" y="297268"/>
                </a:lnTo>
                <a:lnTo>
                  <a:pt x="488176" y="339901"/>
                </a:lnTo>
                <a:lnTo>
                  <a:pt x="469542" y="379156"/>
                </a:lnTo>
                <a:lnTo>
                  <a:pt x="444687" y="414321"/>
                </a:lnTo>
                <a:lnTo>
                  <a:pt x="414321" y="444687"/>
                </a:lnTo>
                <a:lnTo>
                  <a:pt x="379156" y="469542"/>
                </a:lnTo>
                <a:lnTo>
                  <a:pt x="339901" y="488176"/>
                </a:lnTo>
                <a:lnTo>
                  <a:pt x="297268" y="499877"/>
                </a:lnTo>
                <a:lnTo>
                  <a:pt x="251968" y="503936"/>
                </a:lnTo>
                <a:lnTo>
                  <a:pt x="206700" y="499877"/>
                </a:lnTo>
                <a:lnTo>
                  <a:pt x="164085" y="488176"/>
                </a:lnTo>
                <a:lnTo>
                  <a:pt x="124836" y="469542"/>
                </a:lnTo>
                <a:lnTo>
                  <a:pt x="89666" y="444687"/>
                </a:lnTo>
                <a:lnTo>
                  <a:pt x="59290" y="414321"/>
                </a:lnTo>
                <a:lnTo>
                  <a:pt x="34421" y="379156"/>
                </a:lnTo>
                <a:lnTo>
                  <a:pt x="15774" y="339901"/>
                </a:lnTo>
                <a:lnTo>
                  <a:pt x="4062" y="297268"/>
                </a:lnTo>
                <a:lnTo>
                  <a:pt x="0" y="251968"/>
                </a:lnTo>
                <a:lnTo>
                  <a:pt x="4062" y="206700"/>
                </a:lnTo>
                <a:lnTo>
                  <a:pt x="15774" y="164085"/>
                </a:lnTo>
                <a:lnTo>
                  <a:pt x="34421" y="124836"/>
                </a:lnTo>
                <a:lnTo>
                  <a:pt x="59290" y="89666"/>
                </a:lnTo>
                <a:lnTo>
                  <a:pt x="89666" y="59290"/>
                </a:lnTo>
                <a:lnTo>
                  <a:pt x="124836" y="34421"/>
                </a:lnTo>
                <a:lnTo>
                  <a:pt x="164085" y="15774"/>
                </a:lnTo>
                <a:lnTo>
                  <a:pt x="206700" y="4062"/>
                </a:lnTo>
                <a:lnTo>
                  <a:pt x="251968" y="0"/>
                </a:lnTo>
                <a:lnTo>
                  <a:pt x="297268" y="4062"/>
                </a:lnTo>
                <a:lnTo>
                  <a:pt x="339901" y="15774"/>
                </a:lnTo>
                <a:lnTo>
                  <a:pt x="379156" y="34421"/>
                </a:lnTo>
                <a:lnTo>
                  <a:pt x="414321" y="59290"/>
                </a:lnTo>
                <a:lnTo>
                  <a:pt x="444687" y="89666"/>
                </a:lnTo>
                <a:lnTo>
                  <a:pt x="469542" y="124836"/>
                </a:lnTo>
                <a:lnTo>
                  <a:pt x="488176" y="164085"/>
                </a:lnTo>
                <a:lnTo>
                  <a:pt x="499877" y="206700"/>
                </a:lnTo>
                <a:lnTo>
                  <a:pt x="503935" y="251968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401947" y="3063367"/>
            <a:ext cx="342900" cy="57150"/>
          </a:xfrm>
          <a:custGeom>
            <a:avLst/>
            <a:gdLst/>
            <a:ahLst/>
            <a:cxnLst/>
            <a:rect l="l" t="t" r="r" b="b"/>
            <a:pathLst>
              <a:path w="342900" h="57150">
                <a:moveTo>
                  <a:pt x="342900" y="55753"/>
                </a:moveTo>
                <a:lnTo>
                  <a:pt x="291668" y="56996"/>
                </a:lnTo>
                <a:lnTo>
                  <a:pt x="240707" y="55096"/>
                </a:lnTo>
                <a:lnTo>
                  <a:pt x="190304" y="50097"/>
                </a:lnTo>
                <a:lnTo>
                  <a:pt x="140745" y="42044"/>
                </a:lnTo>
                <a:lnTo>
                  <a:pt x="92317" y="30980"/>
                </a:lnTo>
                <a:lnTo>
                  <a:pt x="45306" y="1695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97373" y="3729609"/>
            <a:ext cx="150495" cy="26670"/>
          </a:xfrm>
          <a:custGeom>
            <a:avLst/>
            <a:gdLst/>
            <a:ahLst/>
            <a:cxnLst/>
            <a:rect l="l" t="t" r="r" b="b"/>
            <a:pathLst>
              <a:path w="150495" h="26670">
                <a:moveTo>
                  <a:pt x="150113" y="0"/>
                </a:moveTo>
                <a:lnTo>
                  <a:pt x="113603" y="9257"/>
                </a:lnTo>
                <a:lnTo>
                  <a:pt x="76342" y="16811"/>
                </a:lnTo>
                <a:lnTo>
                  <a:pt x="38439" y="22627"/>
                </a:lnTo>
                <a:lnTo>
                  <a:pt x="0" y="2667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50051" y="3901185"/>
            <a:ext cx="90805" cy="121920"/>
          </a:xfrm>
          <a:custGeom>
            <a:avLst/>
            <a:gdLst/>
            <a:ahLst/>
            <a:cxnLst/>
            <a:rect l="l" t="t" r="r" b="b"/>
            <a:pathLst>
              <a:path w="90804" h="121920">
                <a:moveTo>
                  <a:pt x="90424" y="121793"/>
                </a:moveTo>
                <a:lnTo>
                  <a:pt x="64400" y="92654"/>
                </a:lnTo>
                <a:lnTo>
                  <a:pt x="40639" y="62611"/>
                </a:lnTo>
                <a:lnTo>
                  <a:pt x="19165" y="3171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976489" y="3719321"/>
            <a:ext cx="36195" cy="133985"/>
          </a:xfrm>
          <a:custGeom>
            <a:avLst/>
            <a:gdLst/>
            <a:ahLst/>
            <a:cxnLst/>
            <a:rect l="l" t="t" r="r" b="b"/>
            <a:pathLst>
              <a:path w="36195" h="133985">
                <a:moveTo>
                  <a:pt x="36068" y="0"/>
                </a:moveTo>
                <a:lnTo>
                  <a:pt x="30807" y="33823"/>
                </a:lnTo>
                <a:lnTo>
                  <a:pt x="23034" y="67421"/>
                </a:lnTo>
                <a:lnTo>
                  <a:pt x="12761" y="100709"/>
                </a:lnTo>
                <a:lnTo>
                  <a:pt x="0" y="133603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730360" y="2893567"/>
            <a:ext cx="440690" cy="499745"/>
          </a:xfrm>
          <a:custGeom>
            <a:avLst/>
            <a:gdLst/>
            <a:ahLst/>
            <a:cxnLst/>
            <a:rect l="l" t="t" r="r" b="b"/>
            <a:pathLst>
              <a:path w="440690" h="499745">
                <a:moveTo>
                  <a:pt x="0" y="0"/>
                </a:moveTo>
                <a:lnTo>
                  <a:pt x="52923" y="19919"/>
                </a:lnTo>
                <a:lnTo>
                  <a:pt x="103047" y="42392"/>
                </a:lnTo>
                <a:lnTo>
                  <a:pt x="150240" y="67272"/>
                </a:lnTo>
                <a:lnTo>
                  <a:pt x="194372" y="94409"/>
                </a:lnTo>
                <a:lnTo>
                  <a:pt x="235312" y="123655"/>
                </a:lnTo>
                <a:lnTo>
                  <a:pt x="272928" y="154862"/>
                </a:lnTo>
                <a:lnTo>
                  <a:pt x="307089" y="187882"/>
                </a:lnTo>
                <a:lnTo>
                  <a:pt x="337665" y="222566"/>
                </a:lnTo>
                <a:lnTo>
                  <a:pt x="364525" y="258766"/>
                </a:lnTo>
                <a:lnTo>
                  <a:pt x="387538" y="296333"/>
                </a:lnTo>
                <a:lnTo>
                  <a:pt x="406572" y="335119"/>
                </a:lnTo>
                <a:lnTo>
                  <a:pt x="421497" y="374977"/>
                </a:lnTo>
                <a:lnTo>
                  <a:pt x="432182" y="415757"/>
                </a:lnTo>
                <a:lnTo>
                  <a:pt x="438496" y="457311"/>
                </a:lnTo>
                <a:lnTo>
                  <a:pt x="440309" y="49949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572752" y="2361692"/>
            <a:ext cx="196215" cy="187325"/>
          </a:xfrm>
          <a:custGeom>
            <a:avLst/>
            <a:gdLst/>
            <a:ahLst/>
            <a:cxnLst/>
            <a:rect l="l" t="t" r="r" b="b"/>
            <a:pathLst>
              <a:path w="196215" h="187325">
                <a:moveTo>
                  <a:pt x="195961" y="0"/>
                </a:moveTo>
                <a:lnTo>
                  <a:pt x="166863" y="42328"/>
                </a:lnTo>
                <a:lnTo>
                  <a:pt x="132469" y="82444"/>
                </a:lnTo>
                <a:lnTo>
                  <a:pt x="93026" y="120115"/>
                </a:lnTo>
                <a:lnTo>
                  <a:pt x="48787" y="155110"/>
                </a:lnTo>
                <a:lnTo>
                  <a:pt x="0" y="18719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298431" y="1666748"/>
            <a:ext cx="10795" cy="88900"/>
          </a:xfrm>
          <a:custGeom>
            <a:avLst/>
            <a:gdLst/>
            <a:ahLst/>
            <a:cxnLst/>
            <a:rect l="l" t="t" r="r" b="b"/>
            <a:pathLst>
              <a:path w="10795" h="88900">
                <a:moveTo>
                  <a:pt x="0" y="0"/>
                </a:moveTo>
                <a:lnTo>
                  <a:pt x="4857" y="21974"/>
                </a:lnTo>
                <a:lnTo>
                  <a:pt x="8191" y="44069"/>
                </a:lnTo>
                <a:lnTo>
                  <a:pt x="10001" y="66258"/>
                </a:lnTo>
                <a:lnTo>
                  <a:pt x="10287" y="8851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046466" y="1450847"/>
            <a:ext cx="100965" cy="113030"/>
          </a:xfrm>
          <a:custGeom>
            <a:avLst/>
            <a:gdLst/>
            <a:ahLst/>
            <a:cxnLst/>
            <a:rect l="l" t="t" r="r" b="b"/>
            <a:pathLst>
              <a:path w="100965" h="113030">
                <a:moveTo>
                  <a:pt x="0" y="112775"/>
                </a:moveTo>
                <a:lnTo>
                  <a:pt x="20697" y="82742"/>
                </a:lnTo>
                <a:lnTo>
                  <a:pt x="44418" y="53863"/>
                </a:lnTo>
                <a:lnTo>
                  <a:pt x="71044" y="26247"/>
                </a:lnTo>
                <a:lnTo>
                  <a:pt x="100456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107301" y="1520063"/>
            <a:ext cx="48895" cy="97790"/>
          </a:xfrm>
          <a:custGeom>
            <a:avLst/>
            <a:gdLst/>
            <a:ahLst/>
            <a:cxnLst/>
            <a:rect l="l" t="t" r="r" b="b"/>
            <a:pathLst>
              <a:path w="48895" h="97790">
                <a:moveTo>
                  <a:pt x="0" y="97282"/>
                </a:moveTo>
                <a:lnTo>
                  <a:pt x="8903" y="72223"/>
                </a:lnTo>
                <a:lnTo>
                  <a:pt x="19986" y="47593"/>
                </a:lnTo>
                <a:lnTo>
                  <a:pt x="33236" y="23487"/>
                </a:lnTo>
                <a:lnTo>
                  <a:pt x="4864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05067" y="1650364"/>
            <a:ext cx="175895" cy="94615"/>
          </a:xfrm>
          <a:custGeom>
            <a:avLst/>
            <a:gdLst/>
            <a:ahLst/>
            <a:cxnLst/>
            <a:rect l="l" t="t" r="r" b="b"/>
            <a:pathLst>
              <a:path w="175895" h="94614">
                <a:moveTo>
                  <a:pt x="0" y="0"/>
                </a:moveTo>
                <a:lnTo>
                  <a:pt x="46986" y="20780"/>
                </a:lnTo>
                <a:lnTo>
                  <a:pt x="92043" y="43465"/>
                </a:lnTo>
                <a:lnTo>
                  <a:pt x="135052" y="68008"/>
                </a:lnTo>
                <a:lnTo>
                  <a:pt x="175895" y="9436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37532" y="2292857"/>
            <a:ext cx="31115" cy="99695"/>
          </a:xfrm>
          <a:custGeom>
            <a:avLst/>
            <a:gdLst/>
            <a:ahLst/>
            <a:cxnLst/>
            <a:rect l="l" t="t" r="r" b="b"/>
            <a:pathLst>
              <a:path w="31114" h="99694">
                <a:moveTo>
                  <a:pt x="30734" y="99187"/>
                </a:moveTo>
                <a:lnTo>
                  <a:pt x="20949" y="74741"/>
                </a:lnTo>
                <a:lnTo>
                  <a:pt x="12557" y="50022"/>
                </a:lnTo>
                <a:lnTo>
                  <a:pt x="5570" y="25088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Title 23"/>
          <p:cNvSpPr/>
          <p:nvPr>
            <p:ph type="title"/>
          </p:nvPr>
        </p:nvSpPr>
        <p:spPr>
          <a:xfrm>
            <a:off x="5878195" y="2392680"/>
            <a:ext cx="2667635" cy="445770"/>
          </a:xfrm>
        </p:spPr>
        <p:txBody>
          <a:bodyPr wrap="square"/>
          <a:p>
            <a:r>
              <a:rPr lang="en-US"/>
              <a:t>PPh Pasal 22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6065" y="268985"/>
            <a:ext cx="10519867" cy="902970"/>
          </a:xfrm>
          <a:prstGeom prst="rect">
            <a:avLst/>
          </a:prstGeom>
        </p:spPr>
        <p:txBody>
          <a:bodyPr vert="horz" wrap="square" lIns="0" tIns="472821" rIns="0" bIns="0" rtlCol="0">
            <a:spAutoFit/>
          </a:bodyPr>
          <a:lstStyle/>
          <a:p>
            <a:pPr marL="2352675" marR="5080" indent="-12700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Dikecualikan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dari pemungutan Pajak  Penghasilan Pasal</a:t>
            </a:r>
            <a:r>
              <a:rPr sz="28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745945"/>
            <a:ext cx="7982584" cy="38290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375920" indent="-342900">
              <a:lnSpc>
                <a:spcPct val="90000"/>
              </a:lnSpc>
              <a:spcBef>
                <a:spcPts val="34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dilakukan oleh pemungut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sebagaimana  dimaksud dalam Pasal 1 huruf b, huruf c dan, huruf d ,</a:t>
            </a:r>
            <a:r>
              <a:rPr sz="2000" b="1" spc="-8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berkenaan  dengan: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 marR="66040" lvl="1" indent="-286385">
              <a:lnSpc>
                <a:spcPts val="2160"/>
              </a:lnSpc>
              <a:spcBef>
                <a:spcPts val="515"/>
              </a:spcBef>
              <a:buFont typeface="Times New Roman" panose="02020603050405020304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yang jumlahnya paling banyak Rp 2.000.000,00</a:t>
            </a:r>
            <a:r>
              <a:rPr sz="2000" b="1" spc="-19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(dua  juta rupiah) dan tidak merupakan pembayaran yang </a:t>
            </a:r>
            <a:r>
              <a:rPr sz="2000" b="1" spc="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terpecah- 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pecah;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 lvl="1" indent="-286385">
              <a:lnSpc>
                <a:spcPts val="2280"/>
              </a:lnSpc>
              <a:spcBef>
                <a:spcPts val="210"/>
              </a:spcBef>
              <a:buFont typeface="Times New Roman" panose="02020603050405020304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Pembayaran untuk pembelian bahan bakar minyak, listrik,</a:t>
            </a:r>
            <a:r>
              <a:rPr sz="2000" b="1" spc="-204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gas,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756285">
              <a:lnSpc>
                <a:spcPts val="2280"/>
              </a:lnSpc>
            </a:pP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pelumas, air minum/PDAM dan benda-benda</a:t>
            </a:r>
            <a:r>
              <a:rPr sz="2000" b="1" spc="-13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pos.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355600" marR="5080" indent="-342900">
              <a:lnSpc>
                <a:spcPct val="90000"/>
              </a:lnSpc>
              <a:spcBef>
                <a:spcPts val="480"/>
              </a:spcBef>
              <a:buFont typeface="Times New Roman" panose="02020603050405020304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Pembayaran untuk pembelian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gabah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dan/atau beras oleh Perusahaan  Umum Badan Urusan Logistik (BULOG);g.Emas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batangan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akan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diproses untuk menghasilkan barang perhiasan dari emas</a:t>
            </a:r>
            <a:r>
              <a:rPr sz="2000" b="1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untuk  tujuan ekspor;h.Pembayaran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pembelian barang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sehubungan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dengan penggunaan dana Bantuan Operasional Sekolah</a:t>
            </a:r>
            <a:r>
              <a:rPr sz="2000" b="1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(BOS).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9252" y="926338"/>
            <a:ext cx="4335145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Wajib Pajak tanpa</a:t>
            </a:r>
            <a:r>
              <a:rPr sz="3000" spc="-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NPWP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8540" y="1953895"/>
            <a:ext cx="7497445" cy="3129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25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700" b="1" dirty="0">
                <a:latin typeface="Times New Roman" panose="02020603050405020304"/>
                <a:cs typeface="Times New Roman" panose="02020603050405020304"/>
              </a:rPr>
              <a:t>Besarnya tarif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pemungutan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diterapkan 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terhadap Wajib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tidak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memiliki  Nomor Pokok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Wajib Pajak </a:t>
            </a:r>
            <a:r>
              <a:rPr sz="27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lebih tinggi 100%  (seratus persen)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daripada tarif yang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diterapkan 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terhadap Wajib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yang dapat</a:t>
            </a:r>
            <a:r>
              <a:rPr sz="2700" b="1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menunjukkan  Nomor Pokok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Wajib</a:t>
            </a:r>
            <a:r>
              <a:rPr sz="2700" b="1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700" b="1" dirty="0">
                <a:latin typeface="Times New Roman" panose="02020603050405020304"/>
                <a:cs typeface="Times New Roman" panose="02020603050405020304"/>
              </a:rPr>
              <a:t>Pajak.</a:t>
            </a:r>
            <a:endParaRPr sz="27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3361" y="610362"/>
            <a:ext cx="8686800" cy="43751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709930">
              <a:lnSpc>
                <a:spcPct val="100000"/>
              </a:lnSpc>
              <a:spcBef>
                <a:spcPts val="1265"/>
              </a:spcBef>
            </a:pPr>
            <a:r>
              <a:rPr sz="1800" b="0" spc="-10" dirty="0">
                <a:latin typeface="Arial" panose="020B0604020202020204"/>
                <a:cs typeface="Arial" panose="020B0604020202020204"/>
              </a:rPr>
              <a:t>C0NTOH </a:t>
            </a:r>
            <a:r>
              <a:rPr sz="1800" b="0" dirty="0">
                <a:latin typeface="Arial" panose="020B0604020202020204"/>
                <a:cs typeface="Arial" panose="020B0604020202020204"/>
              </a:rPr>
              <a:t>-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CONTOH PERHITUNGAN DAN </a:t>
            </a:r>
            <a:r>
              <a:rPr sz="1800" b="0" spc="-15" dirty="0">
                <a:latin typeface="Arial" panose="020B0604020202020204"/>
                <a:cs typeface="Arial" panose="020B0604020202020204"/>
              </a:rPr>
              <a:t>PEMUNGUTAN </a:t>
            </a:r>
            <a:r>
              <a:rPr sz="1800" b="0" dirty="0">
                <a:latin typeface="Arial" panose="020B0604020202020204"/>
                <a:cs typeface="Arial" panose="020B0604020202020204"/>
              </a:rPr>
              <a:t>PPh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Psl</a:t>
            </a:r>
            <a:r>
              <a:rPr sz="1800" b="0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0" spc="-5" dirty="0">
                <a:latin typeface="Arial" panose="020B0604020202020204"/>
                <a:cs typeface="Arial" panose="020B0604020202020204"/>
              </a:rPr>
              <a:t>22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7162" y="1448561"/>
            <a:ext cx="8839200" cy="4953000"/>
          </a:xfrm>
          <a:custGeom>
            <a:avLst/>
            <a:gdLst/>
            <a:ahLst/>
            <a:cxnLst/>
            <a:rect l="l" t="t" r="r" b="b"/>
            <a:pathLst>
              <a:path w="8839200" h="4953000">
                <a:moveTo>
                  <a:pt x="0" y="4953000"/>
                </a:moveTo>
                <a:lnTo>
                  <a:pt x="8839200" y="4953000"/>
                </a:lnTo>
                <a:lnTo>
                  <a:pt x="8839200" y="0"/>
                </a:lnTo>
                <a:lnTo>
                  <a:pt x="0" y="0"/>
                </a:lnTo>
                <a:lnTo>
                  <a:pt x="0" y="495300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77162" y="1448561"/>
            <a:ext cx="8839200" cy="4953000"/>
          </a:xfrm>
          <a:custGeom>
            <a:avLst/>
            <a:gdLst/>
            <a:ahLst/>
            <a:cxnLst/>
            <a:rect l="l" t="t" r="r" b="b"/>
            <a:pathLst>
              <a:path w="8839200" h="4953000">
                <a:moveTo>
                  <a:pt x="0" y="4953000"/>
                </a:moveTo>
                <a:lnTo>
                  <a:pt x="8839200" y="4953000"/>
                </a:lnTo>
                <a:lnTo>
                  <a:pt x="8839200" y="0"/>
                </a:lnTo>
                <a:lnTo>
                  <a:pt x="0" y="0"/>
                </a:lnTo>
                <a:lnTo>
                  <a:pt x="0" y="4953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373274" y="2123059"/>
            <a:ext cx="7445375" cy="195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4340" marR="5080" indent="-422275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1.	</a:t>
            </a: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TANAH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MERDEKA </a:t>
            </a:r>
            <a:r>
              <a:rPr sz="1800" dirty="0">
                <a:latin typeface="Arial" panose="020B0604020202020204"/>
                <a:cs typeface="Arial" panose="020B0604020202020204"/>
              </a:rPr>
              <a:t>MENGIMPOR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PARTY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BARANG,</a:t>
            </a:r>
            <a:r>
              <a:rPr sz="1800" spc="-8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 NILAI </a:t>
            </a:r>
            <a:r>
              <a:rPr sz="1800" dirty="0">
                <a:latin typeface="Arial" panose="020B0604020202020204"/>
                <a:cs typeface="Arial" panose="020B0604020202020204"/>
              </a:rPr>
              <a:t>CIF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US$ 500.000.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BEA MASUK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40%, </a:t>
            </a:r>
            <a:r>
              <a:rPr sz="1800" dirty="0">
                <a:latin typeface="Arial" panose="020B0604020202020204"/>
                <a:cs typeface="Arial" panose="020B0604020202020204"/>
              </a:rPr>
              <a:t>BMT</a:t>
            </a:r>
            <a:r>
              <a:rPr sz="1800" spc="-1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10%.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09880" marR="80010" indent="3302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PT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TANAH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MERDEKA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TERDAFTAR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DAN </a:t>
            </a:r>
            <a:r>
              <a:rPr sz="1800" dirty="0">
                <a:latin typeface="Arial" panose="020B0604020202020204"/>
                <a:cs typeface="Arial" panose="020B0604020202020204"/>
              </a:rPr>
              <a:t>MEMILIKI</a:t>
            </a:r>
            <a:r>
              <a:rPr sz="1800" spc="-36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API. MISALKAN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KURS MENURUT </a:t>
            </a:r>
            <a:r>
              <a:rPr sz="1800" dirty="0">
                <a:latin typeface="Arial" panose="020B0604020202020204"/>
                <a:cs typeface="Arial" panose="020B0604020202020204"/>
              </a:rPr>
              <a:t>KEP MENKEU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PADA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WAKTU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PELUNASAN 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PAJAK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DALAM </a:t>
            </a:r>
            <a:r>
              <a:rPr sz="1800" dirty="0">
                <a:latin typeface="Arial" panose="020B0604020202020204"/>
                <a:cs typeface="Arial" panose="020B0604020202020204"/>
              </a:rPr>
              <a:t>RANGKA IMPOR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9.300. </a:t>
            </a:r>
            <a:r>
              <a:rPr sz="1800" dirty="0">
                <a:latin typeface="Arial" panose="020B0604020202020204"/>
                <a:cs typeface="Arial" panose="020B0604020202020204"/>
              </a:rPr>
              <a:t>PER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 US</a:t>
            </a:r>
            <a:r>
              <a:rPr sz="1800" spc="-8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$.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1877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PERHITUNGAN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31877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NILAI DASAR UNTUK 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BEA MASUK</a:t>
            </a:r>
            <a:r>
              <a:rPr sz="1800" spc="-204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ADALAH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29508" y="4043553"/>
            <a:ext cx="4124960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US $ 500.000.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9.300.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BEA MASUK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40%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7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24765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- B M 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0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8423" y="4043553"/>
            <a:ext cx="2125345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7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4.650.000.000.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7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1.860.000.000.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66040">
              <a:lnSpc>
                <a:spcPct val="100000"/>
              </a:lnSpc>
              <a:tabLst>
                <a:tab pos="747395" algn="l"/>
              </a:tabLst>
            </a:pPr>
            <a:r>
              <a:rPr sz="1800" dirty="0">
                <a:latin typeface="Arial" panose="020B0604020202020204"/>
                <a:cs typeface="Arial" panose="020B0604020202020204"/>
              </a:rPr>
              <a:t>=</a:t>
            </a:r>
            <a:r>
              <a:rPr sz="1800" spc="15" dirty="0">
                <a:latin typeface="Arial" panose="020B0604020202020204"/>
                <a:cs typeface="Arial" panose="020B0604020202020204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 panose="020B0604020202020204"/>
                <a:cs typeface="Arial" panose="020B0604020202020204"/>
              </a:rPr>
              <a:t>Rp	465.000.000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0266" y="4866513"/>
            <a:ext cx="6955790" cy="843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DASAR PERHITUNGAN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PAJAK </a:t>
            </a:r>
            <a:r>
              <a:rPr sz="1800" dirty="0">
                <a:latin typeface="Arial" panose="020B0604020202020204"/>
                <a:cs typeface="Arial" panose="020B0604020202020204"/>
              </a:rPr>
              <a:t>(NILAI IMPOR)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3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6.975.000.000.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PPh Psl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 DISETOR SENDIRI OLEH IMPORTIR ADALAH</a:t>
            </a:r>
            <a:r>
              <a:rPr sz="1800" spc="-13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R="8255" algn="ctr">
              <a:lnSpc>
                <a:spcPct val="100000"/>
              </a:lnSpc>
              <a:tabLst>
                <a:tab pos="4654550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2,5%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6.975.000.000.=</a:t>
            </a:r>
            <a:r>
              <a:rPr sz="1800" spc="6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174.375.000.	</a:t>
            </a:r>
            <a:r>
              <a:rPr sz="1800" dirty="0">
                <a:latin typeface="Arial" panose="020B0604020202020204"/>
                <a:cs typeface="Arial" panose="020B0604020202020204"/>
              </a:rPr>
              <a:t>(KREDIT</a:t>
            </a:r>
            <a:r>
              <a:rPr sz="1800" spc="-6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PAJAK)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3361" y="229361"/>
            <a:ext cx="8763000" cy="2667000"/>
          </a:xfrm>
          <a:custGeom>
            <a:avLst/>
            <a:gdLst/>
            <a:ahLst/>
            <a:cxnLst/>
            <a:rect l="l" t="t" r="r" b="b"/>
            <a:pathLst>
              <a:path w="8763000" h="2667000">
                <a:moveTo>
                  <a:pt x="0" y="2667000"/>
                </a:moveTo>
                <a:lnTo>
                  <a:pt x="8763000" y="2667000"/>
                </a:lnTo>
                <a:lnTo>
                  <a:pt x="87630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53361" y="229361"/>
            <a:ext cx="8763000" cy="2667000"/>
          </a:xfrm>
          <a:custGeom>
            <a:avLst/>
            <a:gdLst/>
            <a:ahLst/>
            <a:cxnLst/>
            <a:rect l="l" t="t" r="r" b="b"/>
            <a:pathLst>
              <a:path w="8763000" h="2667000">
                <a:moveTo>
                  <a:pt x="0" y="2667000"/>
                </a:moveTo>
                <a:lnTo>
                  <a:pt x="8763000" y="2667000"/>
                </a:lnTo>
                <a:lnTo>
                  <a:pt x="87630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31340" y="583438"/>
            <a:ext cx="7617459" cy="195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 panose="020B0604020202020204"/>
                <a:cs typeface="Arial" panose="020B0604020202020204"/>
              </a:rPr>
              <a:t>DEPARTEMEN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DN </a:t>
            </a:r>
            <a:r>
              <a:rPr sz="1800" dirty="0">
                <a:latin typeface="Arial" panose="020B0604020202020204"/>
                <a:cs typeface="Arial" panose="020B0604020202020204"/>
              </a:rPr>
              <a:t>MEMBELI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100 UNIT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KOMPUTER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</a:pPr>
            <a:r>
              <a:rPr sz="1800" spc="-25" dirty="0">
                <a:latin typeface="Arial" panose="020B0604020202020204"/>
                <a:cs typeface="Arial" panose="020B0604020202020204"/>
              </a:rPr>
              <a:t>KEPADA </a:t>
            </a:r>
            <a:r>
              <a:rPr sz="1800" dirty="0">
                <a:latin typeface="Arial" panose="020B0604020202020204"/>
                <a:cs typeface="Arial" panose="020B0604020202020204"/>
              </a:rPr>
              <a:t>PT TEKNOLOGI TINGGI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6.000.000.</a:t>
            </a:r>
            <a:r>
              <a:rPr sz="1800" spc="-3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/UNIT. 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PEMBAYARAN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DILAKUKAN</a:t>
            </a:r>
            <a:r>
              <a:rPr sz="1800" spc="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OLEH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320675">
              <a:lnSpc>
                <a:spcPct val="100000"/>
              </a:lnSpc>
            </a:pPr>
            <a:r>
              <a:rPr sz="1800" spc="-15" dirty="0">
                <a:latin typeface="Arial" panose="020B0604020202020204"/>
                <a:cs typeface="Arial" panose="020B0604020202020204"/>
              </a:rPr>
              <a:t>BENDAHARAWAN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DEPARTEMEN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DALAM </a:t>
            </a:r>
            <a:r>
              <a:rPr sz="1800" dirty="0">
                <a:latin typeface="Arial" panose="020B0604020202020204"/>
                <a:cs typeface="Arial" panose="020B0604020202020204"/>
              </a:rPr>
              <a:t>NEGERI.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: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Harga 100 UNIT </a:t>
            </a:r>
            <a:r>
              <a:rPr sz="1800" dirty="0">
                <a:latin typeface="Arial" panose="020B0604020202020204"/>
                <a:cs typeface="Arial" panose="020B0604020202020204"/>
              </a:rPr>
              <a:t>KOMPUTER,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100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600.000.000.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PPh Psl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 DIPUNGUT Oleh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BENDAHARAWAN: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1,5%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600.000.000.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9.000.000.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42693" y="3124961"/>
            <a:ext cx="8839200" cy="116903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 panose="02020603050405020304"/>
              <a:cs typeface="Times New Roman" panose="02020603050405020304"/>
            </a:endParaRPr>
          </a:p>
          <a:p>
            <a:pPr marL="90170">
              <a:lnSpc>
                <a:spcPct val="100000"/>
              </a:lnSpc>
              <a:tabLst>
                <a:tab pos="6109335" algn="l"/>
              </a:tabLst>
            </a:pP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SEMEN </a:t>
            </a:r>
            <a:r>
              <a:rPr sz="1800" dirty="0">
                <a:latin typeface="Arial" panose="020B0604020202020204"/>
                <a:cs typeface="Arial" panose="020B0604020202020204"/>
              </a:rPr>
              <a:t>TIGA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RODA MENJUAL 10.000.</a:t>
            </a:r>
            <a:r>
              <a:rPr sz="1800" spc="-18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ZAK</a:t>
            </a:r>
            <a:r>
              <a:rPr sz="1800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SEMEN	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KEPADA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 marR="3025775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CV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PENYALUR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25.000./ZAK.  PPh Psl 22 </a:t>
            </a:r>
            <a:r>
              <a:rPr sz="1800" dirty="0">
                <a:latin typeface="Arial" panose="020B0604020202020204"/>
                <a:cs typeface="Arial" panose="020B0604020202020204"/>
              </a:rPr>
              <a:t>DIPUNGUT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OLEH </a:t>
            </a:r>
            <a:r>
              <a:rPr sz="1800" dirty="0">
                <a:latin typeface="Arial" panose="020B0604020202020204"/>
                <a:cs typeface="Arial" panose="020B0604020202020204"/>
              </a:rPr>
              <a:t>PT SEMEN TIGA RODA</a:t>
            </a:r>
            <a:r>
              <a:rPr sz="1800" spc="-35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: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0,25%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25.000.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625.000.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1461" y="5029961"/>
            <a:ext cx="8686800" cy="1216025"/>
          </a:xfrm>
          <a:prstGeom prst="rect">
            <a:avLst/>
          </a:prstGeom>
          <a:solidFill>
            <a:srgbClr val="FFCCFF"/>
          </a:solidFill>
          <a:ln w="38100">
            <a:solidFill>
              <a:srgbClr val="000000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850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PT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PERTAMINA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BULAN </a:t>
            </a:r>
            <a:r>
              <a:rPr sz="1800" dirty="0">
                <a:latin typeface="Arial" panose="020B0604020202020204"/>
                <a:cs typeface="Arial" panose="020B0604020202020204"/>
              </a:rPr>
              <a:t>MEI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2009 </a:t>
            </a:r>
            <a:r>
              <a:rPr sz="1800" dirty="0">
                <a:latin typeface="Arial" panose="020B0604020202020204"/>
                <a:cs typeface="Arial" panose="020B0604020202020204"/>
              </a:rPr>
              <a:t>MENGIRIM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10.000.KILO</a:t>
            </a:r>
            <a:r>
              <a:rPr sz="1800" spc="-12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LITER.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 marR="84836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 panose="020B0604020202020204"/>
                <a:cs typeface="Arial" panose="020B0604020202020204"/>
              </a:rPr>
              <a:t>BBM PREMIUM KE SPBU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CV.TUNAS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HARAPAN, </a:t>
            </a:r>
            <a:r>
              <a:rPr sz="1800" dirty="0">
                <a:latin typeface="Arial" panose="020B0604020202020204"/>
                <a:cs typeface="Arial" panose="020B0604020202020204"/>
              </a:rPr>
              <a:t>DENGAN HARGA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PENEBUSAN Rp </a:t>
            </a:r>
            <a:r>
              <a:rPr sz="1800" dirty="0">
                <a:latin typeface="Arial" panose="020B0604020202020204"/>
                <a:cs typeface="Arial" panose="020B0604020202020204"/>
              </a:rPr>
              <a:t>3.600./LITER.PPh Psl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22 </a:t>
            </a:r>
            <a:r>
              <a:rPr sz="1800" dirty="0">
                <a:latin typeface="Arial" panose="020B0604020202020204"/>
                <a:cs typeface="Arial" panose="020B0604020202020204"/>
              </a:rPr>
              <a:t>YG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</a:t>
            </a:r>
            <a:r>
              <a:rPr sz="1800" dirty="0">
                <a:latin typeface="Arial" panose="020B0604020202020204"/>
                <a:cs typeface="Arial" panose="020B0604020202020204"/>
              </a:rPr>
              <a:t>PT</a:t>
            </a:r>
            <a:r>
              <a:rPr sz="180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PERTAMINA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ADALAH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9017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10.000.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1.000.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3.600. </a:t>
            </a:r>
            <a:r>
              <a:rPr sz="1800" dirty="0">
                <a:latin typeface="Arial" panose="020B0604020202020204"/>
                <a:cs typeface="Arial" panose="020B0604020202020204"/>
              </a:rPr>
              <a:t>x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0,30% </a:t>
            </a:r>
            <a:r>
              <a:rPr sz="1800" dirty="0">
                <a:latin typeface="Arial" panose="020B0604020202020204"/>
                <a:cs typeface="Arial" panose="020B0604020202020204"/>
              </a:rPr>
              <a:t>=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1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108.000.000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7162" y="305561"/>
            <a:ext cx="8763000" cy="2438400"/>
          </a:xfrm>
          <a:custGeom>
            <a:avLst/>
            <a:gdLst/>
            <a:ahLst/>
            <a:cxnLst/>
            <a:rect l="l" t="t" r="r" b="b"/>
            <a:pathLst>
              <a:path w="8763000" h="2438400">
                <a:moveTo>
                  <a:pt x="0" y="2438400"/>
                </a:moveTo>
                <a:lnTo>
                  <a:pt x="8763000" y="2438400"/>
                </a:lnTo>
                <a:lnTo>
                  <a:pt x="87630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77162" y="305561"/>
            <a:ext cx="8763000" cy="2438400"/>
          </a:xfrm>
          <a:custGeom>
            <a:avLst/>
            <a:gdLst/>
            <a:ahLst/>
            <a:cxnLst/>
            <a:rect l="l" t="t" r="r" b="b"/>
            <a:pathLst>
              <a:path w="8763000" h="2438400">
                <a:moveTo>
                  <a:pt x="0" y="2438400"/>
                </a:moveTo>
                <a:lnTo>
                  <a:pt x="8763000" y="2438400"/>
                </a:lnTo>
                <a:lnTo>
                  <a:pt x="87630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755140" y="819658"/>
            <a:ext cx="74860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BADAN </a:t>
            </a:r>
            <a:r>
              <a:rPr sz="1800" spc="-30" dirty="0">
                <a:latin typeface="Arial" panose="020B0604020202020204"/>
                <a:cs typeface="Arial" panose="020B0604020202020204"/>
              </a:rPr>
              <a:t>PUSAT STATISTIK </a:t>
            </a:r>
            <a:r>
              <a:rPr sz="1800" dirty="0">
                <a:latin typeface="Arial" panose="020B0604020202020204"/>
                <a:cs typeface="Arial" panose="020B0604020202020204"/>
              </a:rPr>
              <a:t>MEMBELI </a:t>
            </a:r>
            <a:r>
              <a:rPr sz="1800" spc="-45" dirty="0">
                <a:latin typeface="Arial" panose="020B0604020202020204"/>
                <a:cs typeface="Arial" panose="020B0604020202020204"/>
              </a:rPr>
              <a:t>ATK </a:t>
            </a:r>
            <a:r>
              <a:rPr sz="1800" spc="-50" dirty="0">
                <a:latin typeface="Arial" panose="020B0604020202020204"/>
                <a:cs typeface="Arial" panose="020B0604020202020204"/>
              </a:rPr>
              <a:t>(MAP,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KERTAS, </a:t>
            </a:r>
            <a:r>
              <a:rPr sz="1800" dirty="0">
                <a:latin typeface="Arial" panose="020B0604020202020204"/>
                <a:cs typeface="Arial" panose="020B0604020202020204"/>
              </a:rPr>
              <a:t>BOLLPOINT) 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PADA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TOKO </a:t>
            </a:r>
            <a:r>
              <a:rPr sz="1800" dirty="0">
                <a:latin typeface="Arial" panose="020B0604020202020204"/>
                <a:cs typeface="Arial" panose="020B0604020202020204"/>
              </a:rPr>
              <a:t>RAJIN,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SEHARGA Rp 1.700.000. DAN </a:t>
            </a:r>
            <a:r>
              <a:rPr sz="1800" dirty="0">
                <a:latin typeface="Arial" panose="020B0604020202020204"/>
                <a:cs typeface="Arial" panose="020B0604020202020204"/>
              </a:rPr>
              <a:t>TIDAK ADA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PEMBELIAN </a:t>
            </a:r>
            <a:r>
              <a:rPr sz="1800" dirty="0">
                <a:latin typeface="Arial" panose="020B0604020202020204"/>
                <a:cs typeface="Arial" panose="020B0604020202020204"/>
              </a:rPr>
              <a:t>LAGI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UNTUK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BERIKUTNYA. </a:t>
            </a:r>
            <a:r>
              <a:rPr sz="1800" dirty="0">
                <a:latin typeface="Arial" panose="020B0604020202020204"/>
                <a:cs typeface="Arial" panose="020B0604020202020204"/>
              </a:rPr>
              <a:t>TRANSAKSI</a:t>
            </a:r>
            <a:r>
              <a:rPr sz="1800" spc="-45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INI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 panose="020B0604020202020204"/>
                <a:cs typeface="Arial" panose="020B0604020202020204"/>
              </a:rPr>
              <a:t>TIDAK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PPh Psl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22.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(KARENA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DIBAWAH </a:t>
            </a:r>
            <a:r>
              <a:rPr sz="1800" dirty="0">
                <a:latin typeface="Arial" panose="020B0604020202020204"/>
                <a:cs typeface="Arial" panose="020B0604020202020204"/>
              </a:rPr>
              <a:t>Rp</a:t>
            </a:r>
            <a:r>
              <a:rPr sz="1800" spc="-8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2.000.000.)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7162" y="2858261"/>
            <a:ext cx="8763000" cy="3429000"/>
          </a:xfrm>
          <a:custGeom>
            <a:avLst/>
            <a:gdLst/>
            <a:ahLst/>
            <a:cxnLst/>
            <a:rect l="l" t="t" r="r" b="b"/>
            <a:pathLst>
              <a:path w="8763000" h="3429000">
                <a:moveTo>
                  <a:pt x="0" y="3429000"/>
                </a:moveTo>
                <a:lnTo>
                  <a:pt x="8763000" y="3429000"/>
                </a:lnTo>
                <a:lnTo>
                  <a:pt x="8763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77162" y="2858261"/>
            <a:ext cx="8763000" cy="3429000"/>
          </a:xfrm>
          <a:custGeom>
            <a:avLst/>
            <a:gdLst/>
            <a:ahLst/>
            <a:cxnLst/>
            <a:rect l="l" t="t" r="r" b="b"/>
            <a:pathLst>
              <a:path w="8763000" h="3429000">
                <a:moveTo>
                  <a:pt x="0" y="3429000"/>
                </a:moveTo>
                <a:lnTo>
                  <a:pt x="8763000" y="3429000"/>
                </a:lnTo>
                <a:lnTo>
                  <a:pt x="8763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55140" y="3593414"/>
            <a:ext cx="8030845" cy="1951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dirty="0">
                <a:latin typeface="Arial" panose="020B0604020202020204"/>
                <a:cs typeface="Arial" panose="020B0604020202020204"/>
              </a:rPr>
              <a:t>KOPI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TUBRUK (INDUSTRI/PENGOLAHAN </a:t>
            </a:r>
            <a:r>
              <a:rPr sz="1800" dirty="0">
                <a:latin typeface="Arial" panose="020B0604020202020204"/>
                <a:cs typeface="Arial" panose="020B0604020202020204"/>
              </a:rPr>
              <a:t>) BIJI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KOPI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UNTUK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TUJUAN </a:t>
            </a:r>
            <a:r>
              <a:rPr sz="1800" dirty="0">
                <a:latin typeface="Arial" panose="020B0604020202020204"/>
                <a:cs typeface="Arial" panose="020B0604020202020204"/>
              </a:rPr>
              <a:t>EKSPOR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DAN PENJUALAN DALAM </a:t>
            </a:r>
            <a:r>
              <a:rPr sz="1800" dirty="0">
                <a:latin typeface="Arial" panose="020B0604020202020204"/>
                <a:cs typeface="Arial" panose="020B0604020202020204"/>
              </a:rPr>
              <a:t>NEGERI, MEMBELI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5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TON </a:t>
            </a:r>
            <a:r>
              <a:rPr sz="1800" dirty="0">
                <a:latin typeface="Arial" panose="020B0604020202020204"/>
                <a:cs typeface="Arial" panose="020B0604020202020204"/>
              </a:rPr>
              <a:t>BIJI  KOPI </a:t>
            </a:r>
            <a:r>
              <a:rPr sz="1800" spc="-20" dirty="0">
                <a:latin typeface="Arial" panose="020B0604020202020204"/>
                <a:cs typeface="Arial" panose="020B0604020202020204"/>
              </a:rPr>
              <a:t>MENTAH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DARI </a:t>
            </a:r>
            <a:r>
              <a:rPr sz="1800" dirty="0">
                <a:latin typeface="Arial" panose="020B0604020202020204"/>
                <a:cs typeface="Arial" panose="020B0604020202020204"/>
              </a:rPr>
              <a:t>TJIK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 </a:t>
            </a:r>
            <a:r>
              <a:rPr sz="1800" dirty="0">
                <a:latin typeface="Arial" panose="020B0604020202020204"/>
                <a:cs typeface="Arial" panose="020B0604020202020204"/>
              </a:rPr>
              <a:t>(PEDAGANG</a:t>
            </a:r>
            <a:r>
              <a:rPr sz="18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PENGUMPUL)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 marR="672465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DENGAN </a:t>
            </a:r>
            <a:r>
              <a:rPr sz="1800" dirty="0">
                <a:latin typeface="Arial" panose="020B0604020202020204"/>
                <a:cs typeface="Arial" panose="020B0604020202020204"/>
              </a:rPr>
              <a:t>HARGA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Rp 200.000.000. PERHITUNGAN </a:t>
            </a:r>
            <a:r>
              <a:rPr sz="1800" dirty="0">
                <a:latin typeface="Arial" panose="020B0604020202020204"/>
                <a:cs typeface="Arial" panose="020B0604020202020204"/>
              </a:rPr>
              <a:t>PPh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Psl 22 </a:t>
            </a:r>
            <a:r>
              <a:rPr sz="1800" spc="-35" dirty="0">
                <a:latin typeface="Arial" panose="020B0604020202020204"/>
                <a:cs typeface="Arial" panose="020B0604020202020204"/>
              </a:rPr>
              <a:t>YANG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DIPUNGUT OLEH </a:t>
            </a:r>
            <a:r>
              <a:rPr sz="1800" spc="-65" dirty="0">
                <a:latin typeface="Arial" panose="020B0604020202020204"/>
                <a:cs typeface="Arial" panose="020B0604020202020204"/>
              </a:rPr>
              <a:t>PT.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KOPI TUBRUK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KEPADA </a:t>
            </a:r>
            <a:r>
              <a:rPr sz="1800" dirty="0">
                <a:latin typeface="Arial" panose="020B0604020202020204"/>
                <a:cs typeface="Arial" panose="020B0604020202020204"/>
              </a:rPr>
              <a:t>TUAN TJIK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</a:t>
            </a:r>
            <a:r>
              <a:rPr sz="1800" spc="-140" dirty="0">
                <a:latin typeface="Arial" panose="020B0604020202020204"/>
                <a:cs typeface="Arial" panose="020B0604020202020204"/>
              </a:rPr>
              <a:t> </a:t>
            </a:r>
            <a:r>
              <a:rPr sz="1800" dirty="0">
                <a:latin typeface="Arial" panose="020B0604020202020204"/>
                <a:cs typeface="Arial" panose="020B0604020202020204"/>
              </a:rPr>
              <a:t>= 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0,25% </a:t>
            </a:r>
            <a:r>
              <a:rPr sz="1800" dirty="0">
                <a:latin typeface="Arial" panose="020B0604020202020204"/>
                <a:cs typeface="Arial" panose="020B0604020202020204"/>
              </a:rPr>
              <a:t>x Rp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200.000.000. </a:t>
            </a:r>
            <a:r>
              <a:rPr sz="1800" dirty="0">
                <a:latin typeface="Arial" panose="020B0604020202020204"/>
                <a:cs typeface="Arial" panose="020B0604020202020204"/>
              </a:rPr>
              <a:t>= Rp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500.000.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 panose="020B0604020202020204"/>
                <a:cs typeface="Arial" panose="020B0604020202020204"/>
              </a:rPr>
              <a:t>(KREDIT </a:t>
            </a:r>
            <a:r>
              <a:rPr sz="1800" spc="-25" dirty="0">
                <a:latin typeface="Arial" panose="020B0604020202020204"/>
                <a:cs typeface="Arial" panose="020B0604020202020204"/>
              </a:rPr>
              <a:t>PAJAK) </a:t>
            </a:r>
            <a:r>
              <a:rPr sz="1800" dirty="0">
                <a:latin typeface="Arial" panose="020B0604020202020204"/>
                <a:cs typeface="Arial" panose="020B0604020202020204"/>
              </a:rPr>
              <a:t>BAGI TUAN TJIK</a:t>
            </a:r>
            <a:r>
              <a:rPr sz="1800" spc="-114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MAHMUD.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41344" y="0"/>
            <a:ext cx="5983605" cy="1335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7680" marR="5080" indent="-1745615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latin typeface="Times New Roman" panose="02020603050405020304"/>
                <a:cs typeface="Times New Roman" panose="02020603050405020304"/>
              </a:rPr>
              <a:t>PAJAK</a:t>
            </a:r>
            <a:r>
              <a:rPr sz="43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300" spc="-5" dirty="0">
                <a:latin typeface="Times New Roman" panose="02020603050405020304"/>
                <a:cs typeface="Times New Roman" panose="02020603050405020304"/>
              </a:rPr>
              <a:t>PENGHASILAN  PASAL</a:t>
            </a:r>
            <a:r>
              <a:rPr sz="43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30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43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5943599"/>
            <a:ext cx="1219200" cy="914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17014" y="1313179"/>
            <a:ext cx="7416165" cy="305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Menurut </a:t>
            </a:r>
            <a:r>
              <a:rPr sz="1800" dirty="0">
                <a:latin typeface="Arial" panose="020B0604020202020204"/>
                <a:cs typeface="Arial" panose="020B0604020202020204"/>
              </a:rPr>
              <a:t>UU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Pajak Penghasilan </a:t>
            </a:r>
            <a:r>
              <a:rPr sz="1800" dirty="0">
                <a:latin typeface="Arial" panose="020B0604020202020204"/>
                <a:cs typeface="Arial" panose="020B0604020202020204"/>
              </a:rPr>
              <a:t>(PPh)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Nomor 36 </a:t>
            </a:r>
            <a:r>
              <a:rPr sz="1800" dirty="0">
                <a:latin typeface="Arial" panose="020B0604020202020204"/>
                <a:cs typeface="Arial" panose="020B0604020202020204"/>
              </a:rPr>
              <a:t>tahun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2008, Pajak  Penghasilan Pasal </a:t>
            </a:r>
            <a:r>
              <a:rPr sz="1800" dirty="0">
                <a:latin typeface="Arial" panose="020B0604020202020204"/>
                <a:cs typeface="Arial" panose="020B0604020202020204"/>
              </a:rPr>
              <a:t>22 (PPh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Pasal 22) </a:t>
            </a:r>
            <a:r>
              <a:rPr sz="1800" dirty="0">
                <a:latin typeface="Arial" panose="020B0604020202020204"/>
                <a:cs typeface="Arial" panose="020B0604020202020204"/>
              </a:rPr>
              <a:t>adalah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bentuk pemotongan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atau 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pemungutan pajak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yang dilakukan satu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pihak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terhadap 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Wajib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Pajak 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dan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berkaitan dengan kegiatan perdagangan barang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. Mengingat 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sangat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bervariasinya obyek, pemungut,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dan bahkan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tarifnya, ketentuan  PPh Pasal 22 relatif lebih rumit dibandingkan dengan PPh lainnya,  seperti PPh 21 atau </a:t>
            </a:r>
            <a:r>
              <a:rPr sz="1800" dirty="0">
                <a:latin typeface="Arial" panose="020B0604020202020204"/>
                <a:cs typeface="Arial" panose="020B0604020202020204"/>
              </a:rPr>
              <a:t>pun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23. Pada </a:t>
            </a:r>
            <a:r>
              <a:rPr sz="1800" dirty="0">
                <a:latin typeface="Arial" panose="020B0604020202020204"/>
                <a:cs typeface="Arial" panose="020B0604020202020204"/>
              </a:rPr>
              <a:t>umumnya,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PPh Pasal 22 dikenakan  terhadap perdagangan barang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dianggap ‘menguntungkan’,  sehingga baik penjual maupun pembelinya dapat </a:t>
            </a:r>
            <a:r>
              <a:rPr sz="1800" dirty="0">
                <a:latin typeface="Arial" panose="020B0604020202020204"/>
                <a:cs typeface="Arial" panose="020B0604020202020204"/>
              </a:rPr>
              <a:t>menerima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keuntungan  dari perdagangan </a:t>
            </a:r>
            <a:r>
              <a:rPr sz="1800" dirty="0">
                <a:latin typeface="Arial" panose="020B0604020202020204"/>
                <a:cs typeface="Arial" panose="020B0604020202020204"/>
              </a:rPr>
              <a:t>tersebut.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Karena itulah, PPh Pasal 22 dapat  dikenakan baik saat penjualan maupun</a:t>
            </a:r>
            <a:r>
              <a:rPr sz="1800" spc="9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pembelian.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7014" y="4599813"/>
            <a:ext cx="549783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3885" algn="l"/>
                <a:tab pos="1334135" algn="l"/>
                <a:tab pos="1748155" algn="l"/>
                <a:tab pos="2352040" algn="l"/>
                <a:tab pos="3083560" algn="l"/>
                <a:tab pos="4500880" algn="l"/>
                <a:tab pos="5231130" algn="l"/>
              </a:tabLst>
            </a:pPr>
            <a:r>
              <a:rPr sz="1800" spc="-10" dirty="0">
                <a:latin typeface="Arial" panose="020B0604020202020204"/>
                <a:cs typeface="Arial" panose="020B0604020202020204"/>
              </a:rPr>
              <a:t>PP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	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sal</a:t>
            </a:r>
            <a:r>
              <a:rPr sz="1800" dirty="0">
                <a:latin typeface="Arial" panose="020B0604020202020204"/>
                <a:cs typeface="Arial" panose="020B0604020202020204"/>
              </a:rPr>
              <a:t>	2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2</a:t>
            </a:r>
            <a:r>
              <a:rPr sz="1800" dirty="0">
                <a:latin typeface="Arial" panose="020B0604020202020204"/>
                <a:cs typeface="Arial" panose="020B0604020202020204"/>
              </a:rPr>
              <a:t>	at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Paj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dirty="0">
                <a:latin typeface="Arial" panose="020B0604020202020204"/>
                <a:cs typeface="Arial" panose="020B0604020202020204"/>
              </a:rPr>
              <a:t>k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e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g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10" dirty="0">
                <a:latin typeface="Arial" panose="020B0604020202020204"/>
                <a:cs typeface="Arial" panose="020B0604020202020204"/>
              </a:rPr>
              <a:t>s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i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l</a:t>
            </a:r>
            <a:r>
              <a:rPr sz="1800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Pasal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22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7014" y="4874132"/>
            <a:ext cx="5372735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3610" algn="l"/>
                <a:tab pos="2472690" algn="l"/>
                <a:tab pos="3279140" algn="l"/>
                <a:tab pos="4300220" algn="l"/>
                <a:tab pos="4902200" algn="l"/>
              </a:tabLst>
            </a:pPr>
            <a:r>
              <a:rPr sz="1800" spc="-5" dirty="0">
                <a:latin typeface="Arial" panose="020B0604020202020204"/>
                <a:cs typeface="Arial" panose="020B0604020202020204"/>
              </a:rPr>
              <a:t>ke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p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ada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badan</a:t>
            </a:r>
            <a:r>
              <a:rPr sz="1800" dirty="0">
                <a:latin typeface="Arial" panose="020B0604020202020204"/>
                <a:cs typeface="Arial" panose="020B0604020202020204"/>
              </a:rPr>
              <a:t>-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dirty="0">
                <a:latin typeface="Arial" panose="020B0604020202020204"/>
                <a:cs typeface="Arial" panose="020B0604020202020204"/>
              </a:rPr>
              <a:t>d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an</a:t>
            </a:r>
            <a:r>
              <a:rPr sz="1800" dirty="0">
                <a:latin typeface="Arial" panose="020B0604020202020204"/>
                <a:cs typeface="Arial" panose="020B0604020202020204"/>
              </a:rPr>
              <a:t>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u</a:t>
            </a:r>
            <a:r>
              <a:rPr sz="1800" dirty="0">
                <a:latin typeface="Arial" panose="020B0604020202020204"/>
                <a:cs typeface="Arial" panose="020B0604020202020204"/>
              </a:rPr>
              <a:t>s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aha</a:t>
            </a:r>
            <a:r>
              <a:rPr sz="1800" dirty="0">
                <a:latin typeface="Arial" panose="020B0604020202020204"/>
                <a:cs typeface="Arial" panose="020B0604020202020204"/>
              </a:rPr>
              <a:t>	terte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n</a:t>
            </a:r>
            <a:r>
              <a:rPr sz="1800" dirty="0">
                <a:latin typeface="Arial" panose="020B0604020202020204"/>
                <a:cs typeface="Arial" panose="020B0604020202020204"/>
              </a:rPr>
              <a:t>tu,	b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i</a:t>
            </a:r>
            <a:r>
              <a:rPr sz="1800" dirty="0">
                <a:latin typeface="Arial" panose="020B0604020202020204"/>
                <a:cs typeface="Arial" panose="020B0604020202020204"/>
              </a:rPr>
              <a:t>k	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milik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46950" y="4599813"/>
            <a:ext cx="1169035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dike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n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akan  </a:t>
            </a:r>
            <a:r>
              <a:rPr sz="1800" dirty="0">
                <a:latin typeface="Arial" panose="020B0604020202020204"/>
                <a:cs typeface="Arial" panose="020B0604020202020204"/>
              </a:rPr>
              <a:t>pe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mer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i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nt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a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h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17014" y="5148148"/>
            <a:ext cx="5686425" cy="567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 panose="020B0604020202020204"/>
                <a:cs typeface="Arial" panose="020B0604020202020204"/>
              </a:rPr>
              <a:t>maupun swasta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melakukan kegiatan</a:t>
            </a:r>
            <a:r>
              <a:rPr sz="1800" spc="14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perdagangan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latin typeface="Arial" panose="020B0604020202020204"/>
                <a:cs typeface="Arial" panose="020B0604020202020204"/>
              </a:rPr>
              <a:t>ekspor,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impor dan</a:t>
            </a:r>
            <a:r>
              <a:rPr sz="1800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15" dirty="0">
                <a:latin typeface="Arial" panose="020B0604020202020204"/>
                <a:cs typeface="Arial" panose="020B0604020202020204"/>
              </a:rPr>
              <a:t>re-impor.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24000" y="696925"/>
          <a:ext cx="8687435" cy="6035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020"/>
                <a:gridCol w="5610860"/>
                <a:gridCol w="2408555"/>
              </a:tblGrid>
              <a:tr h="457200"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No.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481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Nama</a:t>
                      </a:r>
                      <a:r>
                        <a:rPr sz="1800" b="1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b="1" spc="-5" dirty="0">
                          <a:latin typeface="Verdana" panose="020B0604030504040204"/>
                          <a:cs typeface="Verdana" panose="020B0604030504040204"/>
                        </a:rPr>
                        <a:t>Pemungut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29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dirty="0">
                          <a:latin typeface="Verdana" panose="020B0604030504040204"/>
                          <a:cs typeface="Verdana" panose="020B0604030504040204"/>
                        </a:rPr>
                        <a:t>Transaksi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1.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2762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Bank Devisa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Direktorat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Jenderal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Bea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Cukai;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Impor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 Barang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379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2.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1035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Bendahara pemerintah dan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Kuasa Pengguna  Anggaran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(KPA)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sebagai pemungut pajak pada 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Pemerintah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Pusat, Pemerintah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Daerah,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Instansi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atau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lembaga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Pemerintah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dan  lembaga-lembaga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negara</a:t>
                      </a:r>
                      <a:r>
                        <a:rPr sz="1800" spc="1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lainnya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1440" marR="20193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Pembelian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 dana</a:t>
                      </a:r>
                      <a:r>
                        <a:rPr sz="18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APBN/APBD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3.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5118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Bendahara pengeluaran untuk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pembayaran  yang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dilakukan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mekanisme uang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persediaan</a:t>
                      </a:r>
                      <a:r>
                        <a:rPr sz="1800" spc="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(UP)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 vMerge="1"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4.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109220" marR="1536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Kuasa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Pengguna Anggaran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(KPA)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atau pejabat  penerbit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Surat Perintah Membayar yang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diberi  delegasi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oleh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KPA,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untuk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pembayaran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kepada 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pihak ketiga </a:t>
                      </a:r>
                      <a:r>
                        <a:rPr sz="18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dilakukan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dengan  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mekanisme </a:t>
                      </a:r>
                      <a:r>
                        <a:rPr sz="1800" spc="-15" dirty="0">
                          <a:latin typeface="Verdana" panose="020B0604030504040204"/>
                          <a:cs typeface="Verdana" panose="020B0604030504040204"/>
                        </a:rPr>
                        <a:t>pembayaran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langsung</a:t>
                      </a:r>
                      <a:r>
                        <a:rPr sz="180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800" spc="-5" dirty="0">
                          <a:latin typeface="Verdana" panose="020B0604030504040204"/>
                          <a:cs typeface="Verdana" panose="020B0604030504040204"/>
                        </a:rPr>
                        <a:t>(LS)</a:t>
                      </a:r>
                      <a:endParaRPr sz="18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EF6F6"/>
                    </a:solidFill>
                  </a:tcPr>
                </a:tc>
                <a:tc vMerge="1"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6140" y="18999"/>
            <a:ext cx="3656329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Pemungut PPh </a:t>
            </a:r>
            <a:r>
              <a:rPr sz="3000" b="0" dirty="0">
                <a:latin typeface="Times New Roman" panose="02020603050405020304"/>
                <a:cs typeface="Times New Roman" panose="02020603050405020304"/>
              </a:rPr>
              <a:t>Pasal</a:t>
            </a:r>
            <a:r>
              <a:rPr sz="3000" b="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0" spc="-5" dirty="0">
                <a:latin typeface="Times New Roman" panose="02020603050405020304"/>
                <a:cs typeface="Times New Roman" panose="02020603050405020304"/>
              </a:rPr>
              <a:t>22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51050" y="377825"/>
          <a:ext cx="8629650" cy="6169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470"/>
                <a:gridCol w="5956300"/>
                <a:gridCol w="2214880"/>
              </a:tblGrid>
              <a:tr h="161925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5.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333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BUMN (PT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Pertamina,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PLN, PT PGAS, PT</a:t>
                      </a:r>
                      <a:r>
                        <a:rPr sz="2000" spc="-22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2000" spc="-25" dirty="0">
                          <a:latin typeface="Times New Roman" panose="02020603050405020304"/>
                          <a:cs typeface="Times New Roman" panose="02020603050405020304"/>
                        </a:rPr>
                        <a:t>Telkom, 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Garuda, PT Pembangunan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Perum,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</a:t>
                      </a:r>
                      <a:r>
                        <a:rPr sz="2000" spc="5" dirty="0">
                          <a:latin typeface="Times New Roman" panose="02020603050405020304"/>
                          <a:cs typeface="Times New Roman" panose="02020603050405020304"/>
                        </a:rPr>
                        <a:t>WIKA,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PT  </a:t>
                      </a:r>
                      <a:r>
                        <a:rPr sz="2000" spc="5" dirty="0">
                          <a:latin typeface="Times New Roman" panose="02020603050405020304"/>
                          <a:cs typeface="Times New Roman" panose="02020603050405020304"/>
                        </a:rPr>
                        <a:t>Adhi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Karya, PT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Hutama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Karya, PT Krakatau </a:t>
                      </a:r>
                      <a:r>
                        <a:rPr sz="2000" spc="-5" dirty="0">
                          <a:latin typeface="Times New Roman" panose="02020603050405020304"/>
                          <a:cs typeface="Times New Roman" panose="02020603050405020304"/>
                        </a:rPr>
                        <a:t>Steel)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dan  bank-bank</a:t>
                      </a:r>
                      <a:r>
                        <a:rPr sz="2000" spc="-4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2000" dirty="0">
                          <a:latin typeface="Times New Roman" panose="02020603050405020304"/>
                          <a:cs typeface="Times New Roman" panose="02020603050405020304"/>
                        </a:rPr>
                        <a:t>BUMN</a:t>
                      </a: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981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Pembelian 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</a:t>
                      </a:r>
                      <a:r>
                        <a:rPr sz="2000" spc="-40" dirty="0">
                          <a:latin typeface="Verdana" panose="020B0604030504040204"/>
                          <a:cs typeface="Verdana" panose="020B0604030504040204"/>
                        </a:rPr>
                        <a:t>r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an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g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/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baha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n- 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bahan untuk  keperluan  usahanya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</a:tr>
              <a:tr h="13131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6.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0035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semen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,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</a:t>
                      </a:r>
                      <a:r>
                        <a:rPr sz="2000" spc="-1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</a:t>
                      </a:r>
                      <a:r>
                        <a:rPr sz="2000" spc="-7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</a:tr>
              <a:tr h="16186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7.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850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kertas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 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  penjualan hasil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dalam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</a:tr>
              <a:tr h="16186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8.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850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Badan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bergerak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dalam bidang  </a:t>
                      </a:r>
                      <a:r>
                        <a:rPr sz="2000" dirty="0">
                          <a:latin typeface="Verdana" panose="020B0604030504040204"/>
                          <a:cs typeface="Verdana" panose="020B0604030504040204"/>
                        </a:rPr>
                        <a:t>usaha </a:t>
                      </a:r>
                      <a:r>
                        <a:rPr sz="2000" b="1" dirty="0">
                          <a:latin typeface="Verdana" panose="020B0604030504040204"/>
                          <a:cs typeface="Verdana" panose="020B0604030504040204"/>
                        </a:rPr>
                        <a:t>industri baja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ditunjuk oleh  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Kantor Pelayanan Pajak,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atas  penjualan hasil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dalam</a:t>
                      </a:r>
                      <a:r>
                        <a:rPr sz="2000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758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penjualan</a:t>
                      </a:r>
                      <a:r>
                        <a:rPr sz="2000" spc="-7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20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2000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0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2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17650" y="222250"/>
          <a:ext cx="8705850" cy="6394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605"/>
                <a:gridCol w="5561965"/>
                <a:gridCol w="2367280"/>
              </a:tblGrid>
              <a:tr h="13138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9.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44450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Badan usaha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bidang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usaha  </a:t>
                      </a:r>
                      <a:r>
                        <a:rPr sz="1600" b="1" spc="-10" dirty="0">
                          <a:latin typeface="Verdana" panose="020B0604030504040204"/>
                          <a:cs typeface="Verdana" panose="020B0604030504040204"/>
                        </a:rPr>
                        <a:t>industri </a:t>
                      </a:r>
                      <a:r>
                        <a:rPr sz="1600" b="1" spc="-5" dirty="0">
                          <a:latin typeface="Verdana" panose="020B0604030504040204"/>
                          <a:cs typeface="Verdana" panose="020B0604030504040204"/>
                        </a:rPr>
                        <a:t>otomotif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ditunjuk 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 Kantor 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1600" spc="8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13131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10.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5113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Badan usaha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bidang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usaha  </a:t>
                      </a:r>
                      <a:r>
                        <a:rPr sz="1600" b="1" spc="-10" dirty="0">
                          <a:latin typeface="Verdana" panose="020B0604030504040204"/>
                          <a:cs typeface="Verdana" panose="020B0604030504040204"/>
                        </a:rPr>
                        <a:t>industri farmasi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ditunjuk 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Kantor  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</a:t>
                      </a:r>
                      <a:r>
                        <a:rPr sz="1600" spc="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11.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7734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Agen </a:t>
                      </a:r>
                      <a:r>
                        <a:rPr sz="1600" spc="-30" dirty="0">
                          <a:latin typeface="Verdana" panose="020B0604030504040204"/>
                          <a:cs typeface="Verdana" panose="020B0604030504040204"/>
                        </a:rPr>
                        <a:t>Tunggal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Pemegang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 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(ATPM),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Agen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Pemegang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 (APM), &amp;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importir umum  kendaraan</a:t>
                      </a:r>
                      <a:r>
                        <a:rPr sz="1600" spc="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bermotor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1187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kendaraan  bermotor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dalam  negeri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</a:tr>
              <a:tr h="10693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12.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26390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Produsen atau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importir 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bakar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minyak,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gas,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pelumas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bakar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minyak,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gas, dan</a:t>
                      </a:r>
                      <a:r>
                        <a:rPr sz="1600" spc="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pelumas;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15645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penjualan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hasil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produksinya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di  dalam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negeri;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ECEB"/>
                    </a:solidFill>
                  </a:tcPr>
                </a:tc>
              </a:tr>
              <a:tr h="180911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13.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2667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Industri dan eksportir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bergerak dalam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sektor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kehutanan, perkebunan, pertanian,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dan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perikanan  yang ditunjuk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oleh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Kepala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Kantor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Pelayanan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Pajak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pembelian bahan-bahan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untuk keperluan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industri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atau ekspor mereka dari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pedagang  pengumpul.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2070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pembelian  bahan-bahan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untuk  keperluan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industri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atau ekspor</a:t>
                      </a:r>
                      <a:r>
                        <a:rPr sz="1600" spc="-2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mereka  dari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pedagang  pengumpul.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46275" y="1493900"/>
          <a:ext cx="8206105" cy="1993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6750"/>
                <a:gridCol w="5288280"/>
                <a:gridCol w="2251075"/>
              </a:tblGrid>
              <a:tr h="19939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dirty="0">
                          <a:latin typeface="Verdana" panose="020B0604030504040204"/>
                          <a:cs typeface="Verdana" panose="020B0604030504040204"/>
                        </a:rPr>
                        <a:t>14.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3632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30" dirty="0">
                          <a:latin typeface="Times New Roman" panose="02020603050405020304"/>
                          <a:cs typeface="Times New Roman" panose="02020603050405020304"/>
                        </a:rPr>
                        <a:t>Wajib </a:t>
                      </a:r>
                      <a:r>
                        <a:rPr sz="1600" spc="-5" dirty="0">
                          <a:latin typeface="Times New Roman" panose="02020603050405020304"/>
                          <a:cs typeface="Times New Roman" panose="02020603050405020304"/>
                        </a:rPr>
                        <a:t>Pajak badan yang </a:t>
                      </a:r>
                      <a:r>
                        <a:rPr sz="1600" spc="-10" dirty="0">
                          <a:latin typeface="Times New Roman" panose="02020603050405020304"/>
                          <a:cs typeface="Times New Roman" panose="02020603050405020304"/>
                        </a:rPr>
                        <a:t>melakukan </a:t>
                      </a:r>
                      <a:r>
                        <a:rPr sz="1600" spc="-5" dirty="0">
                          <a:latin typeface="Times New Roman" panose="02020603050405020304"/>
                          <a:cs typeface="Times New Roman" panose="02020603050405020304"/>
                        </a:rPr>
                        <a:t>penjualan barang yang  tergolong sangat</a:t>
                      </a:r>
                      <a:r>
                        <a:rPr sz="1600" spc="15" dirty="0"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1600" spc="-10" dirty="0">
                          <a:latin typeface="Times New Roman" panose="02020603050405020304"/>
                          <a:cs typeface="Times New Roman" panose="02020603050405020304"/>
                        </a:rPr>
                        <a:t>mewah.</a:t>
                      </a: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4108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atas penjualan 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barang </a:t>
                      </a:r>
                      <a:r>
                        <a:rPr sz="1600" spc="-15" dirty="0">
                          <a:latin typeface="Verdana" panose="020B0604030504040204"/>
                          <a:cs typeface="Verdana" panose="020B0604030504040204"/>
                        </a:rPr>
                        <a:t>yang  </a:t>
                      </a:r>
                      <a:r>
                        <a:rPr sz="1600" spc="-5" dirty="0">
                          <a:latin typeface="Verdana" panose="020B0604030504040204"/>
                          <a:cs typeface="Verdana" panose="020B0604030504040204"/>
                        </a:rPr>
                        <a:t>tergolong </a:t>
                      </a:r>
                      <a:r>
                        <a:rPr sz="1600" spc="-10" dirty="0">
                          <a:latin typeface="Verdana" panose="020B0604030504040204"/>
                          <a:cs typeface="Verdana" panose="020B0604030504040204"/>
                        </a:rPr>
                        <a:t>sangat  mewah</a:t>
                      </a:r>
                      <a:endParaRPr sz="16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58361" y="602360"/>
            <a:ext cx="4090670" cy="47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 panose="02020603050405020304"/>
                <a:cs typeface="Times New Roman" panose="02020603050405020304"/>
              </a:rPr>
              <a:t>Tarif PPh 22 Atas</a:t>
            </a:r>
            <a:r>
              <a:rPr sz="30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000" b="1" spc="-5" dirty="0">
                <a:latin typeface="Times New Roman" panose="02020603050405020304"/>
                <a:cs typeface="Times New Roman" panose="02020603050405020304"/>
              </a:rPr>
              <a:t>Impor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09963" y="1343088"/>
          <a:ext cx="6139180" cy="3046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73880"/>
                <a:gridCol w="1765300"/>
              </a:tblGrid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Jenis</a:t>
                      </a:r>
                      <a:r>
                        <a:rPr sz="2400" b="1" spc="3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Importir dengan</a:t>
                      </a:r>
                      <a:r>
                        <a:rPr sz="2400" b="1" spc="-20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API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2,5%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16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Importir tanpa</a:t>
                      </a:r>
                      <a:r>
                        <a:rPr sz="2400" b="1" spc="-2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API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7,5%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0580">
                <a:tc>
                  <a:txBody>
                    <a:bodyPr/>
                    <a:lstStyle/>
                    <a:p>
                      <a:pPr marL="105410" marR="12611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 yang</a:t>
                      </a:r>
                      <a:r>
                        <a:rPr sz="2400" b="1" spc="-10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tidak 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dikuasai/lelang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7,5%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121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Impor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terigu,</a:t>
                      </a:r>
                      <a:r>
                        <a:rPr sz="2400" b="1" spc="-2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kedelai,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gandum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b="1" spc="-5" dirty="0">
                          <a:solidFill>
                            <a:srgbClr val="FF0000"/>
                          </a:solidFill>
                          <a:latin typeface="Verdana" panose="020B0604030504040204"/>
                          <a:cs typeface="Verdana" panose="020B0604030504040204"/>
                        </a:rPr>
                        <a:t>0,5%</a:t>
                      </a:r>
                      <a:endParaRPr sz="24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59940" y="4511206"/>
            <a:ext cx="7429500" cy="1308735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PPH 22 IMPOR = </a:t>
            </a:r>
            <a:r>
              <a:rPr sz="3200" spc="-50" dirty="0">
                <a:latin typeface="Arial" panose="020B0604020202020204"/>
                <a:cs typeface="Arial" panose="020B0604020202020204"/>
              </a:rPr>
              <a:t>TARIF </a:t>
            </a:r>
            <a:r>
              <a:rPr sz="3200" dirty="0">
                <a:latin typeface="Arial" panose="020B0604020202020204"/>
                <a:cs typeface="Arial" panose="020B0604020202020204"/>
              </a:rPr>
              <a:t>X NILAI</a:t>
            </a:r>
            <a:r>
              <a:rPr sz="320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IMPOR</a:t>
            </a:r>
            <a:endParaRPr sz="3200">
              <a:latin typeface="Arial" panose="020B0604020202020204"/>
              <a:cs typeface="Arial" panose="020B0604020202020204"/>
            </a:endParaRPr>
          </a:p>
          <a:p>
            <a:pPr marL="1698625">
              <a:lnSpc>
                <a:spcPct val="100000"/>
              </a:lnSpc>
              <a:spcBef>
                <a:spcPts val="1225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API =Angka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Pengenal</a:t>
            </a:r>
            <a:r>
              <a:rPr sz="3200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3200" spc="-5" dirty="0">
                <a:latin typeface="Arial" panose="020B0604020202020204"/>
                <a:cs typeface="Arial" panose="020B0604020202020204"/>
              </a:rPr>
              <a:t>Importir</a:t>
            </a:r>
            <a:endParaRPr sz="32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1593" y="2594305"/>
            <a:ext cx="7540625" cy="2303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885" marR="5080" indent="-59182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Atas pembelian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barang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dipungut pajak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sebesar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1,5%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dari harga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pembelian yang dilakukan </a:t>
            </a:r>
            <a:r>
              <a:rPr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oleh  </a:t>
            </a:r>
            <a:r>
              <a:rPr sz="2400" b="1" spc="-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bendahara pemerintah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, Kuasa Pengguna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Anggaran 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(KPA), bendahara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 pengeluaran.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03885">
              <a:lnSpc>
                <a:spcPct val="100000"/>
              </a:lnSpc>
              <a:spcBef>
                <a:spcPts val="580"/>
              </a:spcBef>
              <a:tabLst>
                <a:tab pos="1612265" algn="l"/>
                <a:tab pos="2790825" algn="l"/>
                <a:tab pos="4224020" algn="l"/>
                <a:tab pos="5520690" algn="l"/>
                <a:tab pos="618998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Misal:	Pemkot	Surabaya	membeli	alat	elektronik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603885">
              <a:lnSpc>
                <a:spcPct val="100000"/>
              </a:lnSpc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dari Toko Sinar Jaya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1593" y="794766"/>
            <a:ext cx="6929120" cy="1137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000"/>
              </a:lnSpc>
              <a:spcBef>
                <a:spcPts val="95"/>
              </a:spcBef>
            </a:pPr>
            <a:r>
              <a:rPr sz="3000" dirty="0">
                <a:latin typeface="Times New Roman" panose="02020603050405020304"/>
                <a:cs typeface="Times New Roman" panose="02020603050405020304"/>
              </a:rPr>
              <a:t>Tarif PPh 22 atas </a:t>
            </a:r>
            <a:r>
              <a:rPr sz="3000" spc="-5" dirty="0">
                <a:latin typeface="Times New Roman" panose="02020603050405020304"/>
                <a:cs typeface="Times New Roman" panose="02020603050405020304"/>
              </a:rPr>
              <a:t>Pembelian dengan </a:t>
            </a:r>
            <a:r>
              <a:rPr sz="3000" dirty="0">
                <a:latin typeface="Times New Roman" panose="02020603050405020304"/>
                <a:cs typeface="Times New Roman" panose="02020603050405020304"/>
              </a:rPr>
              <a:t>Dana  APBN/APBD</a:t>
            </a:r>
            <a:endParaRPr sz="3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12340</Words>
  <Application>WPS Presentation</Application>
  <PresentationFormat>Widescreen</PresentationFormat>
  <Paragraphs>323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8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Comic Sans MS</vt:lpstr>
      <vt:lpstr>Times New Roman</vt:lpstr>
      <vt:lpstr>Arial</vt:lpstr>
      <vt:lpstr>Verdana</vt:lpstr>
      <vt:lpstr>Tahoma</vt:lpstr>
      <vt:lpstr>Office Theme</vt:lpstr>
      <vt:lpstr>1_Office Theme</vt:lpstr>
      <vt:lpstr>PowerPoint 演示文稿</vt:lpstr>
      <vt:lpstr>PPh Pasal 22</vt:lpstr>
      <vt:lpstr>PAJAK PENGHASILAN  PASAL 22</vt:lpstr>
      <vt:lpstr>Pemungut PPh Pasal 22</vt:lpstr>
      <vt:lpstr>PowerPoint 演示文稿</vt:lpstr>
      <vt:lpstr>PowerPoint 演示文稿</vt:lpstr>
      <vt:lpstr>PowerPoint 演示文稿</vt:lpstr>
      <vt:lpstr>PowerPoint 演示文稿</vt:lpstr>
      <vt:lpstr>Tarif PPh 22 atas Pembelian dengan Dana  APBN/APBD</vt:lpstr>
      <vt:lpstr>Tarif PPh Pasal 22 atas penjualan hasil produksi di dalam  negeri oleh badan usaha yang bergerak dalam bidang  usaha industri semen, industri kertas, industri baja,  industri otomotif, dan industri farmasi</vt:lpstr>
      <vt:lpstr>Tarif PPh 22 untuk Agen Tunggal Pemegang Merek (ATPM),  Agen Pemegang Merek (APM), &amp; importir umum kendaraan  bermotor</vt:lpstr>
      <vt:lpstr>Tarif PPh 22 atas penjualan bahan bakar minyak, gas, dan  pelumas oleh produsen atau importir bahan bakar minyak, gas  dan pelumas</vt:lpstr>
      <vt:lpstr>Tarif PPh 22</vt:lpstr>
      <vt:lpstr>Tarif PPh 22</vt:lpstr>
      <vt:lpstr>Barang yang tergolong sangat mewah</vt:lpstr>
      <vt:lpstr>Barang yang tergolong sangat mewah</vt:lpstr>
      <vt:lpstr>Dikecualikan dari pemungutan Pajak  Penghasilan Pasal 22</vt:lpstr>
      <vt:lpstr>Dikecualikan dari pemungutan Pajak  Penghasilan Pasal 22</vt:lpstr>
      <vt:lpstr>Dikecualikan dari pemungutan Pajak  Penghasilan Pasal 22</vt:lpstr>
      <vt:lpstr>Dikecualikan dari pemungutan Pajak  Penghasilan Pasal 22</vt:lpstr>
      <vt:lpstr>Wajib Pajak tanpa NPWP</vt:lpstr>
      <vt:lpstr>C0NTOH - CONTOH PERHITUNGAN DAN PEMUNGUTAN PPh Psl 22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PPh Pasal 22</dc:title>
  <dc:creator>USER</dc:creator>
  <cp:lastModifiedBy>USER</cp:lastModifiedBy>
  <cp:revision>1</cp:revision>
  <dcterms:created xsi:type="dcterms:W3CDTF">2019-03-26T11:50:06Z</dcterms:created>
  <dcterms:modified xsi:type="dcterms:W3CDTF">2019-03-26T11:50:06Z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