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418" r:id="rId4"/>
    <p:sldId id="419" r:id="rId5"/>
    <p:sldId id="421" r:id="rId6"/>
    <p:sldId id="422" r:id="rId7"/>
    <p:sldId id="423" r:id="rId8"/>
    <p:sldId id="420" r:id="rId9"/>
    <p:sldId id="415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807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94" autoAdjust="0"/>
    <p:restoredTop sz="94660"/>
  </p:normalViewPr>
  <p:slideViewPr>
    <p:cSldViewPr>
      <p:cViewPr varScale="1">
        <p:scale>
          <a:sx n="49" d="100"/>
          <a:sy n="49" d="100"/>
        </p:scale>
        <p:origin x="-8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F660D-445D-4C29-BCB4-CE33A1DB26C4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CA851-3431-4A13-878A-CA7A64093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3500F-34C0-44AD-9ED3-19EACC1FD192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E602-D151-49D8-8FE3-90E1F042BD0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05F64-2681-4E22-BBE2-8DC1FD30053F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53120-388F-4414-BA84-73FD5566AFD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FE5F-E64C-429B-8DEE-B3D24619472A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C073-165B-4E4D-8B97-C778FF9962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3500F-34C0-44AD-9ED3-19EACC1FD192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E602-D151-49D8-8FE3-90E1F042BD0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92E81-4040-47E9-8DC9-7EF9016E3B2B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194D-7C21-4B22-9A1D-B976B02D58D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708AD-631A-4ABE-BA7F-BA2F47C1F004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946B-63E3-4FA4-9C43-19EC1A55742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3409-4E3F-4711-9A9B-122B25358F7D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1D09-A86C-48D4-B5BE-04961AA9ED1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7450-5264-4F2C-BC9A-69016C9BD56C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2019E-EBEE-4BE5-AA2C-0B57FC7C1C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FC5C-B520-4062-8650-400E0D2BF5A5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B450E-391B-4621-BCCE-53133A1203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7985-250E-4E12-9077-A4296D4A0971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078C-CF23-4954-8BEA-D33E68F606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05F64-2681-4E22-BBE2-8DC1FD30053F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53120-388F-4414-BA84-73FD5566AFD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92E81-4040-47E9-8DC9-7EF9016E3B2B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194D-7C21-4B22-9A1D-B976B02D58D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FE5F-E64C-429B-8DEE-B3D24619472A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C073-165B-4E4D-8B97-C778FF9962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708AD-631A-4ABE-BA7F-BA2F47C1F004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946B-63E3-4FA4-9C43-19EC1A55742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3409-4E3F-4711-9A9B-122B25358F7D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1D09-A86C-48D4-B5BE-04961AA9ED1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7450-5264-4F2C-BC9A-69016C9BD56C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2019E-EBEE-4BE5-AA2C-0B57FC7C1C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7B132-5787-4FE4-B67F-411405A42409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CCBF3-5397-4E25-9258-5B8BDEEAA06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9527A-C718-4BB9-AED8-3A6AF9519088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1EFE-E9D4-4812-8EE1-567D574E868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FC5C-B520-4062-8650-400E0D2BF5A5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B450E-391B-4621-BCCE-53133A1203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7985-250E-4E12-9077-A4296D4A0971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078C-CF23-4954-8BEA-D33E68F606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1579DC-2F9F-4363-95B4-F60804CE327B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C55548-C210-4246-8F06-8BFE90E9156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1579DC-2F9F-4363-95B4-F60804CE327B}" type="datetimeFigureOut">
              <a:rPr lang="fr-FR"/>
              <a:pPr>
                <a:defRPr/>
              </a:pPr>
              <a:t>01/08/2016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C55548-C210-4246-8F06-8BFE90E9156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/>
          <a:lstStyle/>
          <a:p>
            <a:pPr eaLnBrk="1" hangingPunct="1"/>
            <a:r>
              <a:rPr lang="fr-CA" sz="4800" dirty="0" err="1" smtClean="0">
                <a:solidFill>
                  <a:schemeClr val="bg1"/>
                </a:solidFill>
              </a:rPr>
              <a:t>Statistik</a:t>
            </a:r>
            <a:r>
              <a:rPr lang="fr-CA" sz="4800" dirty="0" smtClean="0">
                <a:solidFill>
                  <a:schemeClr val="bg1"/>
                </a:solidFill>
              </a:rPr>
              <a:t> </a:t>
            </a:r>
            <a:r>
              <a:rPr lang="fr-CA" sz="4800" dirty="0" err="1" smtClean="0">
                <a:solidFill>
                  <a:schemeClr val="bg1"/>
                </a:solidFill>
              </a:rPr>
              <a:t>Industri</a:t>
            </a:r>
            <a:r>
              <a:rPr lang="fr-CA" sz="4800" dirty="0" smtClean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57313" y="2189163"/>
            <a:ext cx="6400800" cy="1752600"/>
          </a:xfrm>
        </p:spPr>
        <p:txBody>
          <a:bodyPr/>
          <a:lstStyle/>
          <a:p>
            <a:pPr eaLnBrk="1" hangingPunct="1"/>
            <a:r>
              <a:rPr lang="fr-CA" sz="3600" dirty="0" err="1" smtClean="0">
                <a:solidFill>
                  <a:schemeClr val="bg1"/>
                </a:solidFill>
              </a:rPr>
              <a:t>Semester</a:t>
            </a:r>
            <a:r>
              <a:rPr lang="fr-CA" sz="3600" dirty="0" smtClean="0">
                <a:solidFill>
                  <a:schemeClr val="bg1"/>
                </a:solidFill>
              </a:rPr>
              <a:t> </a:t>
            </a:r>
            <a:r>
              <a:rPr lang="fr-CA" sz="3600" dirty="0" err="1" smtClean="0">
                <a:solidFill>
                  <a:schemeClr val="bg1"/>
                </a:solidFill>
              </a:rPr>
              <a:t>Pendek</a:t>
            </a:r>
            <a:endParaRPr lang="fr-CA" sz="36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643578"/>
            <a:ext cx="26754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Dianasanti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Salati</a:t>
            </a:r>
            <a:endParaRPr lang="en-US" sz="2800" b="1" u="sng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Agustus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2016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REVIEW HIPOTESIS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 </a:t>
            </a:r>
            <a:r>
              <a:rPr lang="en-US" dirty="0" err="1" smtClean="0">
                <a:latin typeface="Calibri"/>
                <a:cs typeface="Calibri"/>
              </a:rPr>
              <a:t>populasi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Selisih</a:t>
            </a:r>
            <a:r>
              <a:rPr lang="en-US" dirty="0" smtClean="0">
                <a:latin typeface="Calibri"/>
                <a:cs typeface="Calibri"/>
              </a:rPr>
              <a:t> 2 </a:t>
            </a:r>
            <a:r>
              <a:rPr lang="en-US" dirty="0" err="1" smtClean="0">
                <a:latin typeface="Calibri"/>
                <a:cs typeface="Calibri"/>
              </a:rPr>
              <a:t>populasi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ANOVA </a:t>
            </a:r>
            <a:r>
              <a:rPr lang="en-US" dirty="0" err="1" smtClean="0">
                <a:latin typeface="Calibri"/>
                <a:cs typeface="Calibri"/>
              </a:rPr>
              <a:t>observasi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seragam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ANOVA </a:t>
            </a:r>
            <a:r>
              <a:rPr lang="en-US" dirty="0" err="1" smtClean="0">
                <a:latin typeface="Calibri"/>
                <a:cs typeface="Calibri"/>
              </a:rPr>
              <a:t>observasi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tidak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seragam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Chi square goodness of fit</a:t>
            </a:r>
          </a:p>
          <a:p>
            <a:r>
              <a:rPr lang="en-US" dirty="0" smtClean="0">
                <a:latin typeface="Calibri"/>
                <a:cs typeface="Calibri"/>
              </a:rPr>
              <a:t>Chi square test for independence</a:t>
            </a:r>
            <a:endParaRPr lang="en-US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Soal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smtClean="0">
                <a:solidFill>
                  <a:schemeClr val="bg1"/>
                </a:solidFill>
              </a:rPr>
              <a:t>1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92500"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Seorang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manajer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produksi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menyatakan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bahwa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sebuah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susu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kaleng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sekurang-kurangnya</a:t>
            </a:r>
            <a:r>
              <a:rPr lang="en-US" dirty="0" smtClean="0">
                <a:latin typeface="Calibri"/>
                <a:cs typeface="Calibri"/>
              </a:rPr>
              <a:t> 32 </a:t>
            </a:r>
            <a:r>
              <a:rPr lang="en-US" dirty="0" err="1" smtClean="0">
                <a:latin typeface="Calibri"/>
                <a:cs typeface="Calibri"/>
              </a:rPr>
              <a:t>ons</a:t>
            </a:r>
            <a:r>
              <a:rPr lang="en-US" dirty="0" smtClean="0">
                <a:latin typeface="Calibri"/>
                <a:cs typeface="Calibri"/>
              </a:rPr>
              <a:t>. </a:t>
            </a:r>
          </a:p>
          <a:p>
            <a:r>
              <a:rPr lang="en-US" dirty="0" err="1" smtClean="0">
                <a:latin typeface="Calibri"/>
                <a:cs typeface="Calibri"/>
              </a:rPr>
              <a:t>Dengan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signifikansi</a:t>
            </a:r>
            <a:r>
              <a:rPr lang="en-US" dirty="0" smtClean="0">
                <a:latin typeface="Calibri"/>
                <a:cs typeface="Calibri"/>
              </a:rPr>
              <a:t> (</a:t>
            </a:r>
            <a:r>
              <a:rPr lang="en-US" dirty="0" err="1" smtClean="0">
                <a:latin typeface="Calibri"/>
                <a:cs typeface="Calibri"/>
              </a:rPr>
              <a:t>kepercayaan</a:t>
            </a:r>
            <a:r>
              <a:rPr lang="en-US" dirty="0" smtClean="0">
                <a:latin typeface="Calibri"/>
                <a:cs typeface="Calibri"/>
              </a:rPr>
              <a:t>) 99% </a:t>
            </a:r>
            <a:r>
              <a:rPr lang="en-US" dirty="0" err="1" smtClean="0">
                <a:latin typeface="Calibri"/>
                <a:cs typeface="Calibri"/>
              </a:rPr>
              <a:t>dan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pengembilan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sampel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secara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acak</a:t>
            </a:r>
            <a:r>
              <a:rPr lang="en-US" dirty="0" smtClean="0">
                <a:latin typeface="Calibri"/>
                <a:cs typeface="Calibri"/>
              </a:rPr>
              <a:t> 64 </a:t>
            </a:r>
            <a:r>
              <a:rPr lang="en-US" dirty="0" err="1" smtClean="0">
                <a:latin typeface="Calibri"/>
                <a:cs typeface="Calibri"/>
              </a:rPr>
              <a:t>kaleng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didapat</a:t>
            </a:r>
            <a:r>
              <a:rPr lang="en-US" dirty="0" smtClean="0">
                <a:latin typeface="Calibri"/>
                <a:cs typeface="Calibri"/>
              </a:rPr>
              <a:t> rata-rata volume </a:t>
            </a:r>
            <a:r>
              <a:rPr lang="en-US" dirty="0" err="1" smtClean="0">
                <a:latin typeface="Calibri"/>
                <a:cs typeface="Calibri"/>
              </a:rPr>
              <a:t>susu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kaleng</a:t>
            </a:r>
            <a:r>
              <a:rPr lang="en-US" dirty="0" smtClean="0">
                <a:latin typeface="Calibri"/>
                <a:cs typeface="Calibri"/>
              </a:rPr>
              <a:t> 31,98 </a:t>
            </a:r>
            <a:r>
              <a:rPr lang="en-US" dirty="0" err="1" smtClean="0">
                <a:latin typeface="Calibri"/>
                <a:cs typeface="Calibri"/>
              </a:rPr>
              <a:t>ons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standar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deviasi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populasi</a:t>
            </a:r>
            <a:r>
              <a:rPr lang="en-US" dirty="0" smtClean="0">
                <a:latin typeface="Calibri"/>
                <a:cs typeface="Calibri"/>
              </a:rPr>
              <a:t> 0,1 </a:t>
            </a:r>
            <a:r>
              <a:rPr lang="en-US" dirty="0" err="1" smtClean="0">
                <a:latin typeface="Calibri"/>
                <a:cs typeface="Calibri"/>
              </a:rPr>
              <a:t>ons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r>
              <a:rPr lang="en-US" dirty="0" err="1" smtClean="0">
                <a:latin typeface="Calibri"/>
                <a:cs typeface="Calibri"/>
              </a:rPr>
              <a:t>Apakah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manajer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produksi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perlu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meninjau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ulang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mesin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karena</a:t>
            </a:r>
            <a:r>
              <a:rPr lang="en-US" dirty="0" smtClean="0">
                <a:latin typeface="Calibri"/>
                <a:cs typeface="Calibri"/>
              </a:rPr>
              <a:t> volume </a:t>
            </a:r>
            <a:r>
              <a:rPr lang="en-US" dirty="0" err="1" smtClean="0">
                <a:latin typeface="Calibri"/>
                <a:cs typeface="Calibri"/>
              </a:rPr>
              <a:t>susu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kaleng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sudah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kurang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dari</a:t>
            </a:r>
            <a:r>
              <a:rPr lang="en-US" dirty="0" smtClean="0">
                <a:latin typeface="Calibri"/>
                <a:cs typeface="Calibri"/>
              </a:rPr>
              <a:t> rata-rata?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Soal</a:t>
            </a:r>
            <a:r>
              <a:rPr lang="fr-CA" dirty="0" smtClean="0">
                <a:solidFill>
                  <a:schemeClr val="bg1"/>
                </a:solidFill>
              </a:rPr>
              <a:t> 2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lvl="0"/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salon TAMPAN yang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. 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1%? 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00298" y="4929198"/>
          <a:ext cx="6096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Umur</a:t>
                      </a:r>
                      <a:endParaRPr lang="id-ID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Pria</a:t>
                      </a:r>
                      <a:endParaRPr lang="id-ID" dirty="0"/>
                    </a:p>
                  </a:txBody>
                  <a:tcPr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Wanita</a:t>
                      </a:r>
                      <a:endParaRPr lang="id-ID" dirty="0"/>
                    </a:p>
                  </a:txBody>
                  <a:tcPr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&lt;</a:t>
                      </a:r>
                      <a:r>
                        <a:rPr lang="en-US" dirty="0" smtClean="0"/>
                        <a:t> 30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</a:t>
                      </a:r>
                      <a:r>
                        <a:rPr lang="en-US" baseline="0" dirty="0" smtClean="0"/>
                        <a:t>  30 </a:t>
                      </a:r>
                      <a:r>
                        <a:rPr lang="en-US" baseline="0" dirty="0" err="1" smtClean="0"/>
                        <a:t>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Soal</a:t>
            </a:r>
            <a:r>
              <a:rPr lang="fr-CA" dirty="0" smtClean="0">
                <a:solidFill>
                  <a:schemeClr val="bg1"/>
                </a:solidFill>
              </a:rPr>
              <a:t> 3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r>
              <a:rPr lang="en-US" dirty="0" smtClean="0"/>
              <a:t>5 </a:t>
            </a:r>
            <a:r>
              <a:rPr lang="en-US" dirty="0" smtClean="0"/>
              <a:t>tablet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smtClean="0"/>
              <a:t>20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tablet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alpha 5%,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rasa </a:t>
            </a:r>
            <a:r>
              <a:rPr lang="en-US" dirty="0" err="1" smtClean="0"/>
              <a:t>sakit</a:t>
            </a:r>
            <a:r>
              <a:rPr lang="en-US" dirty="0" smtClean="0"/>
              <a:t>?</a:t>
            </a: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0" y="4267200"/>
          <a:ext cx="9135810" cy="2590800"/>
        </p:xfrm>
        <a:graphic>
          <a:graphicData uri="http://schemas.openxmlformats.org/drawingml/2006/table">
            <a:tbl>
              <a:tblPr firstRow="1" bandRow="1"/>
              <a:tblGrid>
                <a:gridCol w="1512634"/>
                <a:gridCol w="1519555"/>
                <a:gridCol w="1517968"/>
                <a:gridCol w="1149668"/>
                <a:gridCol w="1529080"/>
                <a:gridCol w="1906905"/>
              </a:tblGrid>
              <a:tr h="370840"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 smtClean="0"/>
                        <a:t>Tablet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 err="1" smtClean="0"/>
                        <a:t>Oskadin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 err="1" smtClean="0"/>
                        <a:t>Padanol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 err="1" smtClean="0"/>
                        <a:t>Ninza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 smtClean="0"/>
                        <a:t>Aspiring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 err="1" smtClean="0"/>
                        <a:t>NginAngin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 smtClean="0"/>
                        <a:t>Org ke-1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 smtClean="0"/>
                        <a:t>2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 smtClean="0"/>
                        <a:t>3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 smtClean="0"/>
                        <a:t>4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id-ID" sz="2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D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Soal</a:t>
            </a:r>
            <a:r>
              <a:rPr lang="fr-CA" dirty="0" smtClean="0">
                <a:solidFill>
                  <a:schemeClr val="bg1"/>
                </a:solidFill>
              </a:rPr>
              <a:t> 4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lvl="0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mencampur</a:t>
            </a:r>
            <a:r>
              <a:rPr lang="en-US" dirty="0" smtClean="0"/>
              <a:t>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kedelai</a:t>
            </a:r>
            <a:r>
              <a:rPr lang="en-US" dirty="0" smtClean="0"/>
              <a:t>, mete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arab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5:2:2:1.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kaleng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600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316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129 </a:t>
            </a:r>
            <a:r>
              <a:rPr lang="en-US" dirty="0" err="1" smtClean="0"/>
              <a:t>kedelai</a:t>
            </a:r>
            <a:r>
              <a:rPr lang="en-US" dirty="0" smtClean="0"/>
              <a:t>, 110 mete </a:t>
            </a:r>
            <a:r>
              <a:rPr lang="en-US" dirty="0" err="1" smtClean="0"/>
              <a:t>dan</a:t>
            </a:r>
            <a:r>
              <a:rPr lang="en-US" dirty="0" smtClean="0"/>
              <a:t> 45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arab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keberartian</a:t>
            </a:r>
            <a:r>
              <a:rPr lang="en-US" dirty="0" smtClean="0"/>
              <a:t> 0,05, </a:t>
            </a:r>
            <a:r>
              <a:rPr lang="en-US" dirty="0" err="1" smtClean="0"/>
              <a:t>ujilah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mencampur</a:t>
            </a:r>
            <a:r>
              <a:rPr lang="en-US" dirty="0" smtClean="0"/>
              <a:t>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5:2:2:1.</a:t>
            </a:r>
            <a:endParaRPr lang="id-ID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Soal</a:t>
            </a:r>
            <a:r>
              <a:rPr lang="fr-CA" dirty="0" smtClean="0">
                <a:solidFill>
                  <a:schemeClr val="bg1"/>
                </a:solidFill>
              </a:rPr>
              <a:t> 5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Sampel</a:t>
            </a:r>
            <a:r>
              <a:rPr lang="en-US" dirty="0" smtClean="0">
                <a:latin typeface="Calibri"/>
                <a:cs typeface="Calibri"/>
              </a:rPr>
              <a:t> 90 </a:t>
            </a:r>
            <a:r>
              <a:rPr lang="en-US" dirty="0" err="1" smtClean="0">
                <a:latin typeface="Calibri"/>
                <a:cs typeface="Calibri"/>
              </a:rPr>
              <a:t>orang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dewasa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dikelompokkan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menurut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jenis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kelamin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dan</a:t>
            </a:r>
            <a:r>
              <a:rPr lang="en-US" dirty="0" smtClean="0">
                <a:latin typeface="Calibri"/>
                <a:cs typeface="Calibri"/>
              </a:rPr>
              <a:t> lama </a:t>
            </a:r>
            <a:r>
              <a:rPr lang="en-US" dirty="0" err="1" smtClean="0">
                <a:latin typeface="Calibri"/>
                <a:cs typeface="Calibri"/>
              </a:rPr>
              <a:t>menonton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tv</a:t>
            </a:r>
            <a:r>
              <a:rPr lang="en-US" dirty="0" smtClean="0">
                <a:latin typeface="Calibri"/>
                <a:cs typeface="Calibri"/>
              </a:rPr>
              <a:t>/ </a:t>
            </a:r>
            <a:r>
              <a:rPr lang="en-US" dirty="0" err="1" smtClean="0">
                <a:latin typeface="Calibri"/>
                <a:cs typeface="Calibri"/>
              </a:rPr>
              <a:t>minggu</a:t>
            </a:r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Dengan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menggunakan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taraf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keberartian</a:t>
            </a:r>
            <a:r>
              <a:rPr lang="en-US" dirty="0" smtClean="0">
                <a:latin typeface="Calibri"/>
                <a:cs typeface="Calibri"/>
              </a:rPr>
              <a:t> 0,01 </a:t>
            </a:r>
            <a:r>
              <a:rPr lang="en-US" dirty="0" err="1" smtClean="0">
                <a:latin typeface="Calibri"/>
                <a:cs typeface="Calibri"/>
              </a:rPr>
              <a:t>ujilah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hipotesis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bahwa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waktu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menonton</a:t>
            </a:r>
            <a:r>
              <a:rPr lang="en-US" dirty="0" smtClean="0">
                <a:latin typeface="Calibri"/>
                <a:cs typeface="Calibri"/>
              </a:rPr>
              <a:t> TV </a:t>
            </a:r>
            <a:r>
              <a:rPr lang="en-US" dirty="0" err="1" smtClean="0">
                <a:latin typeface="Calibri"/>
                <a:cs typeface="Calibri"/>
              </a:rPr>
              <a:t>tidak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bergantung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pada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jenis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kelamin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penontonnya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84" y="2857496"/>
          <a:ext cx="6096000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Lama </a:t>
                      </a:r>
                      <a:r>
                        <a:rPr lang="en-US" dirty="0" err="1" smtClean="0"/>
                        <a:t>menonton</a:t>
                      </a:r>
                      <a:r>
                        <a:rPr lang="en-US" dirty="0" smtClean="0"/>
                        <a:t> TV per </a:t>
                      </a:r>
                      <a:r>
                        <a:rPr lang="en-US" dirty="0" err="1" smtClean="0"/>
                        <a:t>minggu</a:t>
                      </a:r>
                      <a:endParaRPr lang="id-ID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Wanita</a:t>
                      </a:r>
                      <a:endParaRPr lang="id-ID" dirty="0"/>
                    </a:p>
                  </a:txBody>
                  <a:tcPr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Laki-laki</a:t>
                      </a:r>
                      <a:endParaRPr lang="id-ID" dirty="0"/>
                    </a:p>
                  </a:txBody>
                  <a:tcPr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&gt;</a:t>
                      </a:r>
                      <a:r>
                        <a:rPr lang="en-US" dirty="0" smtClean="0"/>
                        <a:t> 25 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</a:t>
                      </a:r>
                      <a:r>
                        <a:rPr lang="en-US" baseline="0" dirty="0" smtClean="0"/>
                        <a:t> 25 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Baiklah</a:t>
            </a:r>
            <a:r>
              <a:rPr lang="fr-CA" dirty="0" smtClean="0">
                <a:solidFill>
                  <a:schemeClr val="bg1"/>
                </a:solidFill>
              </a:rPr>
              <a:t>… </a:t>
            </a:r>
            <a:r>
              <a:rPr lang="fr-CA" dirty="0" err="1" smtClean="0">
                <a:solidFill>
                  <a:schemeClr val="bg1"/>
                </a:solidFill>
              </a:rPr>
              <a:t>terima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kasih</a:t>
            </a:r>
            <a:r>
              <a:rPr lang="fr-CA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endParaRPr lang="en-US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5909</TotalTime>
  <Words>316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Thème Office</vt:lpstr>
      <vt:lpstr>1_Thème Office</vt:lpstr>
      <vt:lpstr>Statistik Industri 2</vt:lpstr>
      <vt:lpstr>REVIEW HIPOTESIS</vt:lpstr>
      <vt:lpstr>Soal 1</vt:lpstr>
      <vt:lpstr>Soal 2</vt:lpstr>
      <vt:lpstr>Soal 3</vt:lpstr>
      <vt:lpstr>Soal 4</vt:lpstr>
      <vt:lpstr>Soal 5</vt:lpstr>
      <vt:lpstr>Baiklah… terima kasih…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Éric Vadeboncoeur</dc:creator>
  <cp:lastModifiedBy>Dianasanti VAIO</cp:lastModifiedBy>
  <cp:revision>449</cp:revision>
  <dcterms:created xsi:type="dcterms:W3CDTF">2008-03-19T18:18:59Z</dcterms:created>
  <dcterms:modified xsi:type="dcterms:W3CDTF">2016-07-31T23:38:10Z</dcterms:modified>
</cp:coreProperties>
</file>