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73223" y="1408887"/>
            <a:ext cx="7845552" cy="2494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45177" y="5223459"/>
            <a:ext cx="11301644" cy="11963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image" Target="../media/image2.jpeg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6065" y="268985"/>
            <a:ext cx="10519867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2491" y="1970659"/>
            <a:ext cx="10363200" cy="4418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/>
              <a:t>PPh Pasal 23/26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993900" y="1476375"/>
          <a:ext cx="8702675" cy="3442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1345"/>
                <a:gridCol w="5109845"/>
                <a:gridCol w="1035050"/>
                <a:gridCol w="1956435"/>
              </a:tblGrid>
              <a:tr h="361950">
                <a:tc>
                  <a:txBody>
                    <a:bodyPr/>
                    <a:lstStyle/>
                    <a:p>
                      <a:pPr marL="2051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NO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OBJEK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TARIF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DASAR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PENGHITUNGAN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22.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PENYELENGGARA</a:t>
                      </a:r>
                      <a:r>
                        <a:rPr sz="1000" b="1" spc="8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KEGIATAN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459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23.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</a:t>
                      </a:r>
                      <a:r>
                        <a:rPr sz="1000" b="1" spc="1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PENGEPAKAN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613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34010" marR="266700" indent="-2286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24.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PENYEDIAAN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TEMPAT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DAN/ATAU WAKTU DALAM MEDIA  MASA,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MEDIA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LUAR RUANG ATAU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MEDIA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LAIN UNTUK 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PENYAMPAIAN</a:t>
                      </a:r>
                      <a:r>
                        <a:rPr sz="1000" b="1" spc="4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INFORMASI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25.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PEMBASMI</a:t>
                      </a:r>
                      <a:r>
                        <a:rPr sz="1000" b="1" spc="4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HAMA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459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26.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KEBERSIHAN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ATAU CLEANING</a:t>
                      </a:r>
                      <a:r>
                        <a:rPr sz="1000" b="1" spc="14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SERVICE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613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27.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KATERING ATAU TATA</a:t>
                      </a:r>
                      <a:r>
                        <a:rPr sz="1000" b="1" spc="1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BOGA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945640" y="5240858"/>
            <a:ext cx="1811655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 panose="020B0604020202020204"/>
                <a:cs typeface="Arial" panose="020B0604020202020204"/>
              </a:rPr>
              <a:t>*TIDAK TERMASUK</a:t>
            </a:r>
            <a:r>
              <a:rPr sz="1200" b="1" spc="40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dirty="0">
                <a:latin typeface="Arial" panose="020B0604020202020204"/>
                <a:cs typeface="Arial" panose="020B0604020202020204"/>
              </a:rPr>
              <a:t>PPN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38400" y="454151"/>
            <a:ext cx="7533640" cy="510540"/>
          </a:xfrm>
          <a:prstGeom prst="rect">
            <a:avLst/>
          </a:prstGeom>
          <a:solidFill>
            <a:srgbClr val="B1B1B1"/>
          </a:solidFill>
        </p:spPr>
        <p:txBody>
          <a:bodyPr vert="horz" wrap="square" lIns="0" tIns="80010" rIns="0" bIns="0" rtlCol="0">
            <a:spAutoFit/>
          </a:bodyPr>
          <a:lstStyle/>
          <a:p>
            <a:pPr marL="582930">
              <a:lnSpc>
                <a:spcPct val="100000"/>
              </a:lnSpc>
              <a:spcBef>
                <a:spcPts val="630"/>
              </a:spcBef>
            </a:pPr>
            <a:r>
              <a:rPr sz="2800" spc="-5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OBJEK </a:t>
            </a:r>
            <a:r>
              <a:rPr sz="2800" spc="-15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PEMOTONGAN </a:t>
            </a:r>
            <a:r>
              <a:rPr sz="2800" spc="-10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PPH </a:t>
            </a:r>
            <a:r>
              <a:rPr sz="2800" spc="-45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PASAL</a:t>
            </a:r>
            <a:r>
              <a:rPr sz="2800" spc="-85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pc="-5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23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41576" y="499872"/>
            <a:ext cx="6136005" cy="786765"/>
          </a:xfrm>
          <a:custGeom>
            <a:avLst/>
            <a:gdLst/>
            <a:ahLst/>
            <a:cxnLst/>
            <a:rect l="l" t="t" r="r" b="b"/>
            <a:pathLst>
              <a:path w="6136005" h="786765">
                <a:moveTo>
                  <a:pt x="0" y="786384"/>
                </a:moveTo>
                <a:lnTo>
                  <a:pt x="6135624" y="786384"/>
                </a:lnTo>
                <a:lnTo>
                  <a:pt x="6135624" y="0"/>
                </a:lnTo>
                <a:lnTo>
                  <a:pt x="0" y="0"/>
                </a:lnTo>
                <a:lnTo>
                  <a:pt x="0" y="78638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941576" y="499872"/>
            <a:ext cx="6136005" cy="786765"/>
          </a:xfrm>
          <a:custGeom>
            <a:avLst/>
            <a:gdLst/>
            <a:ahLst/>
            <a:cxnLst/>
            <a:rect l="l" t="t" r="r" b="b"/>
            <a:pathLst>
              <a:path w="6136005" h="786765">
                <a:moveTo>
                  <a:pt x="0" y="786384"/>
                </a:moveTo>
                <a:lnTo>
                  <a:pt x="6135624" y="786384"/>
                </a:lnTo>
                <a:lnTo>
                  <a:pt x="6135624" y="0"/>
                </a:lnTo>
                <a:lnTo>
                  <a:pt x="0" y="0"/>
                </a:lnTo>
                <a:lnTo>
                  <a:pt x="0" y="786384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941576" y="686511"/>
            <a:ext cx="613600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543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Contoh Penghitungan PPh Pasal</a:t>
            </a:r>
            <a:r>
              <a:rPr sz="2400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23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51989" y="1753869"/>
            <a:ext cx="6226810" cy="3253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3365" marR="910590" indent="-240665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54000" algn="l"/>
              </a:tabLst>
            </a:pP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PT. Solusindo membayar dividen kepada </a:t>
            </a:r>
            <a:r>
              <a:rPr sz="1900" b="1" spc="-10" dirty="0">
                <a:latin typeface="Times New Roman" panose="02020603050405020304"/>
                <a:cs typeface="Times New Roman" panose="02020603050405020304"/>
              </a:rPr>
              <a:t>CV 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Perkasa sebesar </a:t>
            </a:r>
            <a:r>
              <a:rPr sz="1900" b="1" spc="-10" dirty="0">
                <a:latin typeface="Times New Roman" panose="02020603050405020304"/>
                <a:cs typeface="Times New Roman" panose="02020603050405020304"/>
              </a:rPr>
              <a:t>Rp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200.000.000,00. </a:t>
            </a:r>
            <a:r>
              <a:rPr sz="1900" b="1" dirty="0">
                <a:latin typeface="Times New Roman" panose="02020603050405020304"/>
                <a:cs typeface="Times New Roman" panose="02020603050405020304"/>
              </a:rPr>
              <a:t>PPh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Pasal 23  dipotong PT. Solusindo adalah</a:t>
            </a:r>
            <a:r>
              <a:rPr sz="1900" b="1" spc="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dirty="0">
                <a:latin typeface="Times New Roman" panose="02020603050405020304"/>
                <a:cs typeface="Times New Roman" panose="02020603050405020304"/>
              </a:rPr>
              <a:t>....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 panose="02020603050405020304"/>
              <a:buAutoNum type="arabicPeriod"/>
            </a:pPr>
            <a:endParaRPr sz="1950">
              <a:latin typeface="Times New Roman" panose="02020603050405020304"/>
              <a:cs typeface="Times New Roman" panose="02020603050405020304"/>
            </a:endParaRPr>
          </a:p>
          <a:p>
            <a:pPr marL="253365">
              <a:lnSpc>
                <a:spcPct val="100000"/>
              </a:lnSpc>
            </a:pP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Apabila CV Perkasa belum </a:t>
            </a:r>
            <a:r>
              <a:rPr sz="1900" b="1" dirty="0">
                <a:latin typeface="Times New Roman" panose="02020603050405020304"/>
                <a:cs typeface="Times New Roman" panose="02020603050405020304"/>
              </a:rPr>
              <a:t>memiliki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NPWP,</a:t>
            </a:r>
            <a:r>
              <a:rPr sz="1900" b="1" spc="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dirty="0">
                <a:latin typeface="Times New Roman" panose="02020603050405020304"/>
                <a:cs typeface="Times New Roman" panose="02020603050405020304"/>
              </a:rPr>
              <a:t>maka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 marL="253365">
              <a:lnSpc>
                <a:spcPct val="100000"/>
              </a:lnSpc>
              <a:spcBef>
                <a:spcPts val="5"/>
              </a:spcBef>
            </a:pPr>
            <a:r>
              <a:rPr sz="1900" b="1" dirty="0">
                <a:latin typeface="Times New Roman" panose="02020603050405020304"/>
                <a:cs typeface="Times New Roman" panose="02020603050405020304"/>
              </a:rPr>
              <a:t>PPh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Pasal 23 yang dipotong PT. Solusindo adalah</a:t>
            </a:r>
            <a:r>
              <a:rPr sz="1900" b="1" spc="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dirty="0">
                <a:latin typeface="Times New Roman" panose="02020603050405020304"/>
                <a:cs typeface="Times New Roman" panose="02020603050405020304"/>
              </a:rPr>
              <a:t>....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Times New Roman" panose="02020603050405020304"/>
              <a:cs typeface="Times New Roman" panose="02020603050405020304"/>
            </a:endParaRPr>
          </a:p>
          <a:p>
            <a:pPr marL="253365" marR="5080" indent="-240665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254000" algn="l"/>
              </a:tabLst>
            </a:pP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PT. Pilar utama yang baru berdiri meminta jasa dari </a:t>
            </a:r>
            <a:r>
              <a:rPr sz="1900" b="1" spc="-10" dirty="0">
                <a:latin typeface="Times New Roman" panose="02020603050405020304"/>
                <a:cs typeface="Times New Roman" panose="02020603050405020304"/>
              </a:rPr>
              <a:t>CV. 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Konsultindo untuk membuat sistem akuntansi  perusahaan dengan imbalan sebesar </a:t>
            </a:r>
            <a:r>
              <a:rPr sz="1900" b="1" spc="-10" dirty="0">
                <a:latin typeface="Times New Roman" panose="02020603050405020304"/>
                <a:cs typeface="Times New Roman" panose="02020603050405020304"/>
              </a:rPr>
              <a:t>Rp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15.000.000. </a:t>
            </a:r>
            <a:r>
              <a:rPr sz="1900" b="1" dirty="0">
                <a:latin typeface="Times New Roman" panose="02020603050405020304"/>
                <a:cs typeface="Times New Roman" panose="02020603050405020304"/>
              </a:rPr>
              <a:t>PPh 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pasal 23 yang dipotong oleh PT. Pilar utama adalah</a:t>
            </a:r>
            <a:r>
              <a:rPr sz="1900" b="1" spc="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dirty="0">
                <a:latin typeface="Times New Roman" panose="02020603050405020304"/>
                <a:cs typeface="Times New Roman" panose="02020603050405020304"/>
              </a:rPr>
              <a:t>....</a:t>
            </a:r>
            <a:endParaRPr sz="19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3999" cy="6857997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01341" y="635253"/>
            <a:ext cx="7517130" cy="1674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2815" marR="5080" indent="-2190750">
              <a:lnSpc>
                <a:spcPct val="100000"/>
              </a:lnSpc>
              <a:spcBef>
                <a:spcPts val="100"/>
              </a:spcBef>
            </a:pPr>
            <a:r>
              <a:rPr sz="5400" spc="-5" dirty="0">
                <a:latin typeface="Times New Roman" panose="02020603050405020304"/>
                <a:cs typeface="Times New Roman" panose="02020603050405020304"/>
              </a:rPr>
              <a:t>PAJAK</a:t>
            </a:r>
            <a:r>
              <a:rPr sz="5400" spc="-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5400" dirty="0">
                <a:latin typeface="Times New Roman" panose="02020603050405020304"/>
                <a:cs typeface="Times New Roman" panose="02020603050405020304"/>
              </a:rPr>
              <a:t>PENGHASILAN  PASAL</a:t>
            </a:r>
            <a:r>
              <a:rPr sz="5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5400" spc="-5" dirty="0">
                <a:latin typeface="Times New Roman" panose="02020603050405020304"/>
                <a:cs typeface="Times New Roman" panose="02020603050405020304"/>
              </a:rPr>
              <a:t>23</a:t>
            </a:r>
            <a:endParaRPr sz="5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52600" y="5943599"/>
            <a:ext cx="1219200" cy="914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02739" y="2667762"/>
            <a:ext cx="4197985" cy="41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03935" algn="l"/>
                <a:tab pos="2106295" algn="l"/>
                <a:tab pos="2786380" algn="l"/>
              </a:tabLst>
            </a:pP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PPH	p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sal	23	m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e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g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atur</a:t>
            </a:r>
            <a:endParaRPr sz="26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2739" y="3064001"/>
            <a:ext cx="4060825" cy="41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42185" algn="l"/>
                <a:tab pos="3422015" algn="l"/>
              </a:tabLst>
            </a:pP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e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moto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2600" spc="-1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g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an	p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jak	atas</a:t>
            </a:r>
            <a:endParaRPr sz="26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29071" y="2667762"/>
            <a:ext cx="1808480" cy="813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7785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tentang  p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e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g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hasi</a:t>
            </a:r>
            <a:r>
              <a:rPr sz="2600" spc="-1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l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an</a:t>
            </a:r>
            <a:endParaRPr sz="26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15453" y="2667762"/>
            <a:ext cx="1130935" cy="813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tenta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g</a:t>
            </a:r>
            <a:endParaRPr sz="2600">
              <a:latin typeface="Arial" panose="020B0604020202020204"/>
              <a:cs typeface="Arial" panose="020B0604020202020204"/>
            </a:endParaRPr>
          </a:p>
          <a:p>
            <a:pPr marL="399415">
              <a:lnSpc>
                <a:spcPct val="100000"/>
              </a:lnSpc>
            </a:pP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ng</a:t>
            </a:r>
            <a:endParaRPr sz="26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02739" y="3459937"/>
            <a:ext cx="7345045" cy="813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196975" algn="l"/>
                <a:tab pos="1393190" algn="l"/>
                <a:tab pos="2243455" algn="l"/>
                <a:tab pos="2287905" algn="l"/>
                <a:tab pos="3213100" algn="l"/>
                <a:tab pos="3812540" algn="l"/>
                <a:tab pos="4121785" algn="l"/>
                <a:tab pos="4544060" algn="l"/>
                <a:tab pos="5469255" algn="l"/>
                <a:tab pos="5652135" algn="l"/>
                <a:tab pos="6264910" algn="l"/>
                <a:tab pos="6777990" algn="l"/>
              </a:tabLst>
            </a:pP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diter</a:t>
            </a:r>
            <a:r>
              <a:rPr sz="2600" spc="-1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i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ma		atau	diperoleh	WP	dalam		ne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g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eri	dan  b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e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ntuk	usaha		tetap	y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ng	</a:t>
            </a:r>
            <a:r>
              <a:rPr sz="26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be</a:t>
            </a:r>
            <a:r>
              <a:rPr sz="2600" b="1" spc="-1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r</a:t>
            </a:r>
            <a:r>
              <a:rPr sz="26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2600" b="1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s</a:t>
            </a:r>
            <a:r>
              <a:rPr sz="26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al	d</a:t>
            </a:r>
            <a:r>
              <a:rPr sz="2600" b="1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26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ri	mo</a:t>
            </a:r>
            <a:r>
              <a:rPr sz="2600" b="1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d</a:t>
            </a:r>
            <a:r>
              <a:rPr sz="26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al,</a:t>
            </a:r>
            <a:endParaRPr sz="26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02739" y="4252976"/>
            <a:ext cx="3126740" cy="412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78075" algn="l"/>
              </a:tabLst>
            </a:pPr>
            <a:r>
              <a:rPr sz="26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pen</a:t>
            </a:r>
            <a:r>
              <a:rPr sz="2600" b="1" spc="-2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26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era</a:t>
            </a:r>
            <a:r>
              <a:rPr sz="2600" b="1" spc="1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h</a:t>
            </a:r>
            <a:r>
              <a:rPr sz="26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an	jas</a:t>
            </a:r>
            <a:r>
              <a:rPr sz="2600" b="1" spc="-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,</a:t>
            </a:r>
            <a:endParaRPr sz="26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02739" y="4649215"/>
            <a:ext cx="3542029" cy="412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05280" algn="l"/>
                <a:tab pos="2810510" algn="l"/>
              </a:tabLst>
            </a:pP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k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e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giatan	s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e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lain	y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ng</a:t>
            </a:r>
            <a:endParaRPr sz="26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10683" y="4252976"/>
            <a:ext cx="3735704" cy="812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3525" marR="5080" indent="-251460">
              <a:lnSpc>
                <a:spcPct val="100000"/>
              </a:lnSpc>
              <a:spcBef>
                <a:spcPts val="100"/>
              </a:spcBef>
              <a:tabLst>
                <a:tab pos="1164590" algn="l"/>
                <a:tab pos="1321435" algn="l"/>
                <a:tab pos="2932430" algn="l"/>
              </a:tabLst>
            </a:pP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atau	p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e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y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e</a:t>
            </a:r>
            <a:r>
              <a:rPr sz="2600" spc="-1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l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e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n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g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g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araan  te</a:t>
            </a:r>
            <a:r>
              <a:rPr sz="2600" spc="-1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l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ah		di</a:t>
            </a:r>
            <a:r>
              <a:rPr sz="2600" spc="1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p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otong	p</a:t>
            </a:r>
            <a:r>
              <a:rPr sz="2600" spc="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j</a:t>
            </a:r>
            <a:r>
              <a:rPr sz="2600" spc="-1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k</a:t>
            </a:r>
            <a:endParaRPr sz="26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02739" y="5045151"/>
            <a:ext cx="5854065" cy="41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sebagaimana dimaksud dalam pasal</a:t>
            </a:r>
            <a:r>
              <a:rPr sz="2600" spc="-4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6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21</a:t>
            </a:r>
            <a:endParaRPr sz="26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2891" y="172212"/>
            <a:ext cx="8686800" cy="6515100"/>
          </a:xfrm>
          <a:custGeom>
            <a:avLst/>
            <a:gdLst/>
            <a:ahLst/>
            <a:cxnLst/>
            <a:rect l="l" t="t" r="r" b="b"/>
            <a:pathLst>
              <a:path w="8686800" h="6515100">
                <a:moveTo>
                  <a:pt x="0" y="6515100"/>
                </a:moveTo>
                <a:lnTo>
                  <a:pt x="8686800" y="6515100"/>
                </a:lnTo>
                <a:lnTo>
                  <a:pt x="8686800" y="0"/>
                </a:lnTo>
                <a:lnTo>
                  <a:pt x="0" y="0"/>
                </a:lnTo>
                <a:lnTo>
                  <a:pt x="0" y="65151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217419" y="228600"/>
            <a:ext cx="7757159" cy="612775"/>
          </a:xfrm>
          <a:prstGeom prst="rect">
            <a:avLst/>
          </a:prstGeom>
          <a:solidFill>
            <a:srgbClr val="FFCC66"/>
          </a:solidFill>
          <a:ln w="1219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62230" algn="ctr">
              <a:lnSpc>
                <a:spcPts val="2380"/>
              </a:lnSpc>
            </a:pPr>
            <a:r>
              <a:rPr sz="2000" b="1" dirty="0">
                <a:latin typeface="Arial" panose="020B0604020202020204"/>
                <a:cs typeface="Arial" panose="020B0604020202020204"/>
              </a:rPr>
              <a:t>PENGHASILAN</a:t>
            </a:r>
            <a:endParaRPr sz="2000">
              <a:latin typeface="Arial" panose="020B0604020202020204"/>
              <a:cs typeface="Arial" panose="020B0604020202020204"/>
            </a:endParaRPr>
          </a:p>
          <a:p>
            <a:pPr algn="ctr">
              <a:lnSpc>
                <a:spcPct val="100000"/>
              </a:lnSpc>
            </a:pPr>
            <a:r>
              <a:rPr sz="2000" b="1" spc="-45" dirty="0">
                <a:latin typeface="Arial" panose="020B0604020202020204"/>
                <a:cs typeface="Arial" panose="020B0604020202020204"/>
              </a:rPr>
              <a:t>YANG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DIKENAKAN</a:t>
            </a:r>
            <a:r>
              <a:rPr sz="2000" b="1" spc="1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spc="-5" dirty="0">
                <a:latin typeface="Arial" panose="020B0604020202020204"/>
                <a:cs typeface="Arial" panose="020B0604020202020204"/>
              </a:rPr>
              <a:t>PEMOTONGAN</a:t>
            </a:r>
            <a:endParaRPr sz="2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8200" y="914400"/>
            <a:ext cx="3235960" cy="342900"/>
          </a:xfrm>
          <a:custGeom>
            <a:avLst/>
            <a:gdLst/>
            <a:ahLst/>
            <a:cxnLst/>
            <a:rect l="l" t="t" r="r" b="b"/>
            <a:pathLst>
              <a:path w="3235960" h="342900">
                <a:moveTo>
                  <a:pt x="3192653" y="0"/>
                </a:moveTo>
                <a:lnTo>
                  <a:pt x="42799" y="0"/>
                </a:lnTo>
                <a:lnTo>
                  <a:pt x="26146" y="3365"/>
                </a:lnTo>
                <a:lnTo>
                  <a:pt x="12541" y="12541"/>
                </a:lnTo>
                <a:lnTo>
                  <a:pt x="3365" y="26146"/>
                </a:lnTo>
                <a:lnTo>
                  <a:pt x="0" y="42799"/>
                </a:lnTo>
                <a:lnTo>
                  <a:pt x="0" y="300100"/>
                </a:lnTo>
                <a:lnTo>
                  <a:pt x="3365" y="316753"/>
                </a:lnTo>
                <a:lnTo>
                  <a:pt x="12541" y="330358"/>
                </a:lnTo>
                <a:lnTo>
                  <a:pt x="26146" y="339534"/>
                </a:lnTo>
                <a:lnTo>
                  <a:pt x="42799" y="342900"/>
                </a:lnTo>
                <a:lnTo>
                  <a:pt x="3192653" y="342900"/>
                </a:lnTo>
                <a:lnTo>
                  <a:pt x="3209305" y="339534"/>
                </a:lnTo>
                <a:lnTo>
                  <a:pt x="3222910" y="330358"/>
                </a:lnTo>
                <a:lnTo>
                  <a:pt x="3232086" y="316753"/>
                </a:lnTo>
                <a:lnTo>
                  <a:pt x="3235452" y="300100"/>
                </a:lnTo>
                <a:lnTo>
                  <a:pt x="3235452" y="42799"/>
                </a:lnTo>
                <a:lnTo>
                  <a:pt x="3232086" y="26146"/>
                </a:lnTo>
                <a:lnTo>
                  <a:pt x="3222910" y="12541"/>
                </a:lnTo>
                <a:lnTo>
                  <a:pt x="3209305" y="3365"/>
                </a:lnTo>
                <a:lnTo>
                  <a:pt x="3192653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48200" y="914400"/>
            <a:ext cx="3235960" cy="342900"/>
          </a:xfrm>
          <a:custGeom>
            <a:avLst/>
            <a:gdLst/>
            <a:ahLst/>
            <a:cxnLst/>
            <a:rect l="l" t="t" r="r" b="b"/>
            <a:pathLst>
              <a:path w="3235960" h="342900">
                <a:moveTo>
                  <a:pt x="0" y="42799"/>
                </a:moveTo>
                <a:lnTo>
                  <a:pt x="3365" y="26146"/>
                </a:lnTo>
                <a:lnTo>
                  <a:pt x="12541" y="12541"/>
                </a:lnTo>
                <a:lnTo>
                  <a:pt x="26146" y="3365"/>
                </a:lnTo>
                <a:lnTo>
                  <a:pt x="42799" y="0"/>
                </a:lnTo>
                <a:lnTo>
                  <a:pt x="3192653" y="0"/>
                </a:lnTo>
                <a:lnTo>
                  <a:pt x="3209305" y="3365"/>
                </a:lnTo>
                <a:lnTo>
                  <a:pt x="3222910" y="12541"/>
                </a:lnTo>
                <a:lnTo>
                  <a:pt x="3232086" y="26146"/>
                </a:lnTo>
                <a:lnTo>
                  <a:pt x="3235452" y="42799"/>
                </a:lnTo>
                <a:lnTo>
                  <a:pt x="3235452" y="300100"/>
                </a:lnTo>
                <a:lnTo>
                  <a:pt x="3232086" y="316753"/>
                </a:lnTo>
                <a:lnTo>
                  <a:pt x="3222910" y="330358"/>
                </a:lnTo>
                <a:lnTo>
                  <a:pt x="3209305" y="339534"/>
                </a:lnTo>
                <a:lnTo>
                  <a:pt x="3192653" y="342900"/>
                </a:lnTo>
                <a:lnTo>
                  <a:pt x="42799" y="342900"/>
                </a:lnTo>
                <a:lnTo>
                  <a:pt x="26146" y="339534"/>
                </a:lnTo>
                <a:lnTo>
                  <a:pt x="12541" y="330358"/>
                </a:lnTo>
                <a:lnTo>
                  <a:pt x="3365" y="316753"/>
                </a:lnTo>
                <a:lnTo>
                  <a:pt x="0" y="300100"/>
                </a:lnTo>
                <a:lnTo>
                  <a:pt x="0" y="42799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993136" y="1406652"/>
            <a:ext cx="7094220" cy="1948180"/>
          </a:xfrm>
          <a:custGeom>
            <a:avLst/>
            <a:gdLst/>
            <a:ahLst/>
            <a:cxnLst/>
            <a:rect l="l" t="t" r="r" b="b"/>
            <a:pathLst>
              <a:path w="7094220" h="1948179">
                <a:moveTo>
                  <a:pt x="6851015" y="0"/>
                </a:moveTo>
                <a:lnTo>
                  <a:pt x="243205" y="0"/>
                </a:lnTo>
                <a:lnTo>
                  <a:pt x="194177" y="4939"/>
                </a:lnTo>
                <a:lnTo>
                  <a:pt x="148518" y="19105"/>
                </a:lnTo>
                <a:lnTo>
                  <a:pt x="107205" y="41523"/>
                </a:lnTo>
                <a:lnTo>
                  <a:pt x="71215" y="71215"/>
                </a:lnTo>
                <a:lnTo>
                  <a:pt x="41523" y="107205"/>
                </a:lnTo>
                <a:lnTo>
                  <a:pt x="19105" y="148518"/>
                </a:lnTo>
                <a:lnTo>
                  <a:pt x="4939" y="194177"/>
                </a:lnTo>
                <a:lnTo>
                  <a:pt x="0" y="243205"/>
                </a:lnTo>
                <a:lnTo>
                  <a:pt x="0" y="1704467"/>
                </a:lnTo>
                <a:lnTo>
                  <a:pt x="4939" y="1753494"/>
                </a:lnTo>
                <a:lnTo>
                  <a:pt x="19105" y="1799153"/>
                </a:lnTo>
                <a:lnTo>
                  <a:pt x="41523" y="1840466"/>
                </a:lnTo>
                <a:lnTo>
                  <a:pt x="71215" y="1876456"/>
                </a:lnTo>
                <a:lnTo>
                  <a:pt x="107205" y="1906148"/>
                </a:lnTo>
                <a:lnTo>
                  <a:pt x="148518" y="1928566"/>
                </a:lnTo>
                <a:lnTo>
                  <a:pt x="194177" y="1942732"/>
                </a:lnTo>
                <a:lnTo>
                  <a:pt x="243205" y="1947672"/>
                </a:lnTo>
                <a:lnTo>
                  <a:pt x="6851015" y="1947672"/>
                </a:lnTo>
                <a:lnTo>
                  <a:pt x="6900042" y="1942732"/>
                </a:lnTo>
                <a:lnTo>
                  <a:pt x="6945701" y="1928566"/>
                </a:lnTo>
                <a:lnTo>
                  <a:pt x="6987014" y="1906148"/>
                </a:lnTo>
                <a:lnTo>
                  <a:pt x="7023004" y="1876456"/>
                </a:lnTo>
                <a:lnTo>
                  <a:pt x="7052696" y="1840466"/>
                </a:lnTo>
                <a:lnTo>
                  <a:pt x="7075114" y="1799153"/>
                </a:lnTo>
                <a:lnTo>
                  <a:pt x="7089280" y="1753494"/>
                </a:lnTo>
                <a:lnTo>
                  <a:pt x="7094219" y="1704467"/>
                </a:lnTo>
                <a:lnTo>
                  <a:pt x="7094219" y="243205"/>
                </a:lnTo>
                <a:lnTo>
                  <a:pt x="7089280" y="194177"/>
                </a:lnTo>
                <a:lnTo>
                  <a:pt x="7075114" y="148518"/>
                </a:lnTo>
                <a:lnTo>
                  <a:pt x="7052696" y="107205"/>
                </a:lnTo>
                <a:lnTo>
                  <a:pt x="7023004" y="71215"/>
                </a:lnTo>
                <a:lnTo>
                  <a:pt x="6987014" y="41523"/>
                </a:lnTo>
                <a:lnTo>
                  <a:pt x="6945701" y="19105"/>
                </a:lnTo>
                <a:lnTo>
                  <a:pt x="6900042" y="4939"/>
                </a:lnTo>
                <a:lnTo>
                  <a:pt x="6851015" y="0"/>
                </a:lnTo>
                <a:close/>
              </a:path>
            </a:pathLst>
          </a:custGeom>
          <a:solidFill>
            <a:srgbClr val="CC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993136" y="1406652"/>
            <a:ext cx="7094220" cy="1948180"/>
          </a:xfrm>
          <a:custGeom>
            <a:avLst/>
            <a:gdLst/>
            <a:ahLst/>
            <a:cxnLst/>
            <a:rect l="l" t="t" r="r" b="b"/>
            <a:pathLst>
              <a:path w="7094220" h="1948179">
                <a:moveTo>
                  <a:pt x="0" y="243205"/>
                </a:moveTo>
                <a:lnTo>
                  <a:pt x="4939" y="194177"/>
                </a:lnTo>
                <a:lnTo>
                  <a:pt x="19105" y="148518"/>
                </a:lnTo>
                <a:lnTo>
                  <a:pt x="41523" y="107205"/>
                </a:lnTo>
                <a:lnTo>
                  <a:pt x="71215" y="71215"/>
                </a:lnTo>
                <a:lnTo>
                  <a:pt x="107205" y="41523"/>
                </a:lnTo>
                <a:lnTo>
                  <a:pt x="148518" y="19105"/>
                </a:lnTo>
                <a:lnTo>
                  <a:pt x="194177" y="4939"/>
                </a:lnTo>
                <a:lnTo>
                  <a:pt x="243205" y="0"/>
                </a:lnTo>
                <a:lnTo>
                  <a:pt x="6851015" y="0"/>
                </a:lnTo>
                <a:lnTo>
                  <a:pt x="6900042" y="4939"/>
                </a:lnTo>
                <a:lnTo>
                  <a:pt x="6945701" y="19105"/>
                </a:lnTo>
                <a:lnTo>
                  <a:pt x="6987014" y="41523"/>
                </a:lnTo>
                <a:lnTo>
                  <a:pt x="7023004" y="71215"/>
                </a:lnTo>
                <a:lnTo>
                  <a:pt x="7052696" y="107205"/>
                </a:lnTo>
                <a:lnTo>
                  <a:pt x="7075114" y="148518"/>
                </a:lnTo>
                <a:lnTo>
                  <a:pt x="7089280" y="194177"/>
                </a:lnTo>
                <a:lnTo>
                  <a:pt x="7094219" y="243205"/>
                </a:lnTo>
                <a:lnTo>
                  <a:pt x="7094219" y="1704467"/>
                </a:lnTo>
                <a:lnTo>
                  <a:pt x="7089280" y="1753494"/>
                </a:lnTo>
                <a:lnTo>
                  <a:pt x="7075114" y="1799153"/>
                </a:lnTo>
                <a:lnTo>
                  <a:pt x="7052696" y="1840466"/>
                </a:lnTo>
                <a:lnTo>
                  <a:pt x="7023004" y="1876456"/>
                </a:lnTo>
                <a:lnTo>
                  <a:pt x="6987014" y="1906148"/>
                </a:lnTo>
                <a:lnTo>
                  <a:pt x="6945701" y="1928566"/>
                </a:lnTo>
                <a:lnTo>
                  <a:pt x="6900042" y="1942732"/>
                </a:lnTo>
                <a:lnTo>
                  <a:pt x="6851015" y="1947672"/>
                </a:lnTo>
                <a:lnTo>
                  <a:pt x="243205" y="1947672"/>
                </a:lnTo>
                <a:lnTo>
                  <a:pt x="194177" y="1942732"/>
                </a:lnTo>
                <a:lnTo>
                  <a:pt x="148518" y="1928566"/>
                </a:lnTo>
                <a:lnTo>
                  <a:pt x="107205" y="1906148"/>
                </a:lnTo>
                <a:lnTo>
                  <a:pt x="71215" y="1876456"/>
                </a:lnTo>
                <a:lnTo>
                  <a:pt x="41523" y="1840466"/>
                </a:lnTo>
                <a:lnTo>
                  <a:pt x="19105" y="1799153"/>
                </a:lnTo>
                <a:lnTo>
                  <a:pt x="4939" y="1753494"/>
                </a:lnTo>
                <a:lnTo>
                  <a:pt x="0" y="1704467"/>
                </a:lnTo>
                <a:lnTo>
                  <a:pt x="0" y="243205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37332" y="3432047"/>
            <a:ext cx="7066915" cy="893444"/>
          </a:xfrm>
          <a:custGeom>
            <a:avLst/>
            <a:gdLst/>
            <a:ahLst/>
            <a:cxnLst/>
            <a:rect l="l" t="t" r="r" b="b"/>
            <a:pathLst>
              <a:path w="7066915" h="893445">
                <a:moveTo>
                  <a:pt x="6955282" y="0"/>
                </a:moveTo>
                <a:lnTo>
                  <a:pt x="111506" y="0"/>
                </a:lnTo>
                <a:lnTo>
                  <a:pt x="68097" y="8761"/>
                </a:lnTo>
                <a:lnTo>
                  <a:pt x="32654" y="32654"/>
                </a:lnTo>
                <a:lnTo>
                  <a:pt x="8761" y="68097"/>
                </a:lnTo>
                <a:lnTo>
                  <a:pt x="0" y="111505"/>
                </a:lnTo>
                <a:lnTo>
                  <a:pt x="0" y="781557"/>
                </a:lnTo>
                <a:lnTo>
                  <a:pt x="8761" y="824966"/>
                </a:lnTo>
                <a:lnTo>
                  <a:pt x="32654" y="860409"/>
                </a:lnTo>
                <a:lnTo>
                  <a:pt x="68097" y="884302"/>
                </a:lnTo>
                <a:lnTo>
                  <a:pt x="111506" y="893063"/>
                </a:lnTo>
                <a:lnTo>
                  <a:pt x="6955282" y="893063"/>
                </a:lnTo>
                <a:lnTo>
                  <a:pt x="6998690" y="884302"/>
                </a:lnTo>
                <a:lnTo>
                  <a:pt x="7034133" y="860409"/>
                </a:lnTo>
                <a:lnTo>
                  <a:pt x="7058026" y="824966"/>
                </a:lnTo>
                <a:lnTo>
                  <a:pt x="7066788" y="781557"/>
                </a:lnTo>
                <a:lnTo>
                  <a:pt x="7066788" y="111505"/>
                </a:lnTo>
                <a:lnTo>
                  <a:pt x="7058026" y="68097"/>
                </a:lnTo>
                <a:lnTo>
                  <a:pt x="7034133" y="32654"/>
                </a:lnTo>
                <a:lnTo>
                  <a:pt x="6998690" y="8761"/>
                </a:lnTo>
                <a:lnTo>
                  <a:pt x="6955282" y="0"/>
                </a:lnTo>
                <a:close/>
              </a:path>
            </a:pathLst>
          </a:custGeom>
          <a:solidFill>
            <a:srgbClr val="CC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37332" y="3432047"/>
            <a:ext cx="7066915" cy="893444"/>
          </a:xfrm>
          <a:custGeom>
            <a:avLst/>
            <a:gdLst/>
            <a:ahLst/>
            <a:cxnLst/>
            <a:rect l="l" t="t" r="r" b="b"/>
            <a:pathLst>
              <a:path w="7066915" h="893445">
                <a:moveTo>
                  <a:pt x="0" y="111505"/>
                </a:moveTo>
                <a:lnTo>
                  <a:pt x="8761" y="68097"/>
                </a:lnTo>
                <a:lnTo>
                  <a:pt x="32654" y="32654"/>
                </a:lnTo>
                <a:lnTo>
                  <a:pt x="68097" y="8761"/>
                </a:lnTo>
                <a:lnTo>
                  <a:pt x="111506" y="0"/>
                </a:lnTo>
                <a:lnTo>
                  <a:pt x="6955282" y="0"/>
                </a:lnTo>
                <a:lnTo>
                  <a:pt x="6998690" y="8761"/>
                </a:lnTo>
                <a:lnTo>
                  <a:pt x="7034133" y="32654"/>
                </a:lnTo>
                <a:lnTo>
                  <a:pt x="7058026" y="68097"/>
                </a:lnTo>
                <a:lnTo>
                  <a:pt x="7066788" y="111505"/>
                </a:lnTo>
                <a:lnTo>
                  <a:pt x="7066788" y="781557"/>
                </a:lnTo>
                <a:lnTo>
                  <a:pt x="7058026" y="824966"/>
                </a:lnTo>
                <a:lnTo>
                  <a:pt x="7034133" y="860409"/>
                </a:lnTo>
                <a:lnTo>
                  <a:pt x="6998690" y="884302"/>
                </a:lnTo>
                <a:lnTo>
                  <a:pt x="6955282" y="893063"/>
                </a:lnTo>
                <a:lnTo>
                  <a:pt x="111506" y="893063"/>
                </a:lnTo>
                <a:lnTo>
                  <a:pt x="68097" y="884302"/>
                </a:lnTo>
                <a:lnTo>
                  <a:pt x="32654" y="860409"/>
                </a:lnTo>
                <a:lnTo>
                  <a:pt x="8761" y="824966"/>
                </a:lnTo>
                <a:lnTo>
                  <a:pt x="0" y="781557"/>
                </a:lnTo>
                <a:lnTo>
                  <a:pt x="0" y="111505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90672" y="4419600"/>
            <a:ext cx="7073265" cy="1854835"/>
          </a:xfrm>
          <a:custGeom>
            <a:avLst/>
            <a:gdLst/>
            <a:ahLst/>
            <a:cxnLst/>
            <a:rect l="l" t="t" r="r" b="b"/>
            <a:pathLst>
              <a:path w="7073265" h="1854835">
                <a:moveTo>
                  <a:pt x="6997446" y="0"/>
                </a:moveTo>
                <a:lnTo>
                  <a:pt x="75438" y="0"/>
                </a:lnTo>
                <a:lnTo>
                  <a:pt x="46077" y="5929"/>
                </a:lnTo>
                <a:lnTo>
                  <a:pt x="22098" y="22098"/>
                </a:lnTo>
                <a:lnTo>
                  <a:pt x="5929" y="46077"/>
                </a:lnTo>
                <a:lnTo>
                  <a:pt x="0" y="75437"/>
                </a:lnTo>
                <a:lnTo>
                  <a:pt x="0" y="1779231"/>
                </a:lnTo>
                <a:lnTo>
                  <a:pt x="5929" y="1808609"/>
                </a:lnTo>
                <a:lnTo>
                  <a:pt x="22097" y="1832600"/>
                </a:lnTo>
                <a:lnTo>
                  <a:pt x="46077" y="1848776"/>
                </a:lnTo>
                <a:lnTo>
                  <a:pt x="75438" y="1854708"/>
                </a:lnTo>
                <a:lnTo>
                  <a:pt x="6997446" y="1854708"/>
                </a:lnTo>
                <a:lnTo>
                  <a:pt x="7026806" y="1848776"/>
                </a:lnTo>
                <a:lnTo>
                  <a:pt x="7050786" y="1832600"/>
                </a:lnTo>
                <a:lnTo>
                  <a:pt x="7066954" y="1808609"/>
                </a:lnTo>
                <a:lnTo>
                  <a:pt x="7072883" y="1779231"/>
                </a:lnTo>
                <a:lnTo>
                  <a:pt x="7072883" y="75437"/>
                </a:lnTo>
                <a:lnTo>
                  <a:pt x="7066954" y="46077"/>
                </a:lnTo>
                <a:lnTo>
                  <a:pt x="7050785" y="22098"/>
                </a:lnTo>
                <a:lnTo>
                  <a:pt x="7026806" y="5929"/>
                </a:lnTo>
                <a:lnTo>
                  <a:pt x="6997446" y="0"/>
                </a:lnTo>
                <a:close/>
              </a:path>
            </a:pathLst>
          </a:custGeom>
          <a:solidFill>
            <a:srgbClr val="CC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90672" y="4419600"/>
            <a:ext cx="7073265" cy="1854835"/>
          </a:xfrm>
          <a:custGeom>
            <a:avLst/>
            <a:gdLst/>
            <a:ahLst/>
            <a:cxnLst/>
            <a:rect l="l" t="t" r="r" b="b"/>
            <a:pathLst>
              <a:path w="7073265" h="1854835">
                <a:moveTo>
                  <a:pt x="0" y="75437"/>
                </a:moveTo>
                <a:lnTo>
                  <a:pt x="5929" y="46077"/>
                </a:lnTo>
                <a:lnTo>
                  <a:pt x="22098" y="22098"/>
                </a:lnTo>
                <a:lnTo>
                  <a:pt x="46077" y="5929"/>
                </a:lnTo>
                <a:lnTo>
                  <a:pt x="75438" y="0"/>
                </a:lnTo>
                <a:lnTo>
                  <a:pt x="6997446" y="0"/>
                </a:lnTo>
                <a:lnTo>
                  <a:pt x="7026806" y="5929"/>
                </a:lnTo>
                <a:lnTo>
                  <a:pt x="7050785" y="22097"/>
                </a:lnTo>
                <a:lnTo>
                  <a:pt x="7066954" y="46077"/>
                </a:lnTo>
                <a:lnTo>
                  <a:pt x="7072883" y="75437"/>
                </a:lnTo>
                <a:lnTo>
                  <a:pt x="7072883" y="1779231"/>
                </a:lnTo>
                <a:lnTo>
                  <a:pt x="7066954" y="1808609"/>
                </a:lnTo>
                <a:lnTo>
                  <a:pt x="7050786" y="1832600"/>
                </a:lnTo>
                <a:lnTo>
                  <a:pt x="7026806" y="1848776"/>
                </a:lnTo>
                <a:lnTo>
                  <a:pt x="6997446" y="1854708"/>
                </a:lnTo>
                <a:lnTo>
                  <a:pt x="75438" y="1854708"/>
                </a:lnTo>
                <a:lnTo>
                  <a:pt x="46077" y="1848776"/>
                </a:lnTo>
                <a:lnTo>
                  <a:pt x="22097" y="1832600"/>
                </a:lnTo>
                <a:lnTo>
                  <a:pt x="5929" y="1808609"/>
                </a:lnTo>
                <a:lnTo>
                  <a:pt x="0" y="1779231"/>
                </a:lnTo>
                <a:lnTo>
                  <a:pt x="0" y="75437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141725" y="937640"/>
            <a:ext cx="6762115" cy="5820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4190" algn="ctr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latin typeface="Arial" panose="020B0604020202020204"/>
                <a:cs typeface="Arial" panose="020B0604020202020204"/>
              </a:rPr>
              <a:t>PPh </a:t>
            </a:r>
            <a:r>
              <a:rPr sz="1700" b="1" spc="-35" dirty="0">
                <a:latin typeface="Arial" panose="020B0604020202020204"/>
                <a:cs typeface="Arial" panose="020B0604020202020204"/>
              </a:rPr>
              <a:t>PASAL</a:t>
            </a:r>
            <a:r>
              <a:rPr sz="1700" b="1" spc="-10" dirty="0">
                <a:latin typeface="Arial" panose="020B0604020202020204"/>
                <a:cs typeface="Arial" panose="020B0604020202020204"/>
              </a:rPr>
              <a:t> </a:t>
            </a:r>
            <a:r>
              <a:rPr sz="1700" b="1" dirty="0">
                <a:latin typeface="Arial" panose="020B0604020202020204"/>
                <a:cs typeface="Arial" panose="020B0604020202020204"/>
              </a:rPr>
              <a:t>23</a:t>
            </a:r>
            <a:endParaRPr sz="170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Times New Roman" panose="02020603050405020304"/>
              <a:cs typeface="Times New Roman" panose="02020603050405020304"/>
            </a:endParaRPr>
          </a:p>
          <a:p>
            <a:pPr marL="203200" indent="-190500">
              <a:lnSpc>
                <a:spcPct val="100000"/>
              </a:lnSpc>
              <a:buFont typeface="Arial" panose="020B0604020202020204"/>
              <a:buChar char="•"/>
              <a:tabLst>
                <a:tab pos="203200" algn="l"/>
              </a:tabLst>
            </a:pPr>
            <a:r>
              <a:rPr sz="1600" b="1" spc="-5" dirty="0">
                <a:latin typeface="Arial" panose="020B0604020202020204"/>
                <a:cs typeface="Arial" panose="020B0604020202020204"/>
              </a:rPr>
              <a:t>DEVIDEN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TERMASUK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DEVIDEN </a:t>
            </a:r>
            <a:r>
              <a:rPr sz="1600" b="1" spc="-20" dirty="0">
                <a:latin typeface="Arial" panose="020B0604020202020204"/>
                <a:cs typeface="Arial" panose="020B0604020202020204"/>
              </a:rPr>
              <a:t>DARI </a:t>
            </a:r>
            <a:r>
              <a:rPr sz="1600" b="1" spc="-15" dirty="0">
                <a:latin typeface="Arial" panose="020B0604020202020204"/>
                <a:cs typeface="Arial" panose="020B0604020202020204"/>
              </a:rPr>
              <a:t>PERUSAHAAN</a:t>
            </a:r>
            <a:r>
              <a:rPr sz="1600" b="1" spc="105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15" dirty="0">
                <a:latin typeface="Arial" panose="020B0604020202020204"/>
                <a:cs typeface="Arial" panose="020B0604020202020204"/>
              </a:rPr>
              <a:t>ASURANSI</a:t>
            </a:r>
            <a:endParaRPr sz="1600">
              <a:latin typeface="Arial" panose="020B0604020202020204"/>
              <a:cs typeface="Arial" panose="020B0604020202020204"/>
            </a:endParaRPr>
          </a:p>
          <a:p>
            <a:pPr marL="203200">
              <a:lnSpc>
                <a:spcPct val="100000"/>
              </a:lnSpc>
            </a:pPr>
            <a:r>
              <a:rPr sz="1600" b="1" spc="-5" dirty="0">
                <a:latin typeface="Arial" panose="020B0604020202020204"/>
                <a:cs typeface="Arial" panose="020B0604020202020204"/>
              </a:rPr>
              <a:t>KPD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PEMEGANG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POLIS </a:t>
            </a:r>
            <a:r>
              <a:rPr sz="1600" b="1" spc="-20" dirty="0">
                <a:latin typeface="Arial" panose="020B0604020202020204"/>
                <a:cs typeface="Arial" panose="020B0604020202020204"/>
              </a:rPr>
              <a:t>DAN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PEMBAGIAN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SHU</a:t>
            </a:r>
            <a:r>
              <a:rPr sz="1600" b="1" spc="185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KOPERASI</a:t>
            </a:r>
            <a:endParaRPr sz="1600">
              <a:latin typeface="Arial" panose="020B0604020202020204"/>
              <a:cs typeface="Arial" panose="020B0604020202020204"/>
            </a:endParaRPr>
          </a:p>
          <a:p>
            <a:pPr marL="203200" marR="727075" indent="-190500">
              <a:lnSpc>
                <a:spcPct val="100000"/>
              </a:lnSpc>
              <a:buFont typeface="Arial" panose="020B0604020202020204"/>
              <a:buChar char="•"/>
              <a:tabLst>
                <a:tab pos="203200" algn="l"/>
              </a:tabLst>
            </a:pPr>
            <a:r>
              <a:rPr sz="1600" b="1" spc="-10" dirty="0">
                <a:latin typeface="Arial" panose="020B0604020202020204"/>
                <a:cs typeface="Arial" panose="020B0604020202020204"/>
              </a:rPr>
              <a:t>BUNGA TERMASUK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PREMIUM,DISKONTO </a:t>
            </a:r>
            <a:r>
              <a:rPr sz="1600" b="1" spc="-20" dirty="0">
                <a:latin typeface="Arial" panose="020B0604020202020204"/>
                <a:cs typeface="Arial" panose="020B0604020202020204"/>
              </a:rPr>
              <a:t>DAN </a:t>
            </a:r>
            <a:r>
              <a:rPr sz="1600" b="1" spc="-15" dirty="0">
                <a:latin typeface="Arial" panose="020B0604020202020204"/>
                <a:cs typeface="Arial" panose="020B0604020202020204"/>
              </a:rPr>
              <a:t>IMBALAN 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SEHUBUNGAN </a:t>
            </a:r>
            <a:r>
              <a:rPr sz="1600" b="1" spc="-15" dirty="0">
                <a:latin typeface="Arial" panose="020B0604020202020204"/>
                <a:cs typeface="Arial" panose="020B0604020202020204"/>
              </a:rPr>
              <a:t>DENGAN JAMINAN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PENGEMBALIAN</a:t>
            </a:r>
            <a:r>
              <a:rPr sz="1600" b="1" spc="225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40" dirty="0">
                <a:latin typeface="Arial" panose="020B0604020202020204"/>
                <a:cs typeface="Arial" panose="020B0604020202020204"/>
              </a:rPr>
              <a:t>UTANG</a:t>
            </a:r>
            <a:endParaRPr sz="1600">
              <a:latin typeface="Arial" panose="020B0604020202020204"/>
              <a:cs typeface="Arial" panose="020B0604020202020204"/>
            </a:endParaRPr>
          </a:p>
          <a:p>
            <a:pPr marL="203200" indent="-190500">
              <a:lnSpc>
                <a:spcPct val="100000"/>
              </a:lnSpc>
              <a:buFont typeface="Arial" panose="020B0604020202020204"/>
              <a:buChar char="•"/>
              <a:tabLst>
                <a:tab pos="203200" algn="l"/>
              </a:tabLst>
            </a:pPr>
            <a:r>
              <a:rPr sz="1600" b="1" spc="-50" dirty="0">
                <a:latin typeface="Arial" panose="020B0604020202020204"/>
                <a:cs typeface="Arial" panose="020B0604020202020204"/>
              </a:rPr>
              <a:t>ROYALTI</a:t>
            </a:r>
            <a:endParaRPr sz="1600">
              <a:latin typeface="Arial" panose="020B0604020202020204"/>
              <a:cs typeface="Arial" panose="020B0604020202020204"/>
            </a:endParaRPr>
          </a:p>
          <a:p>
            <a:pPr marL="203200" marR="153670" indent="-190500">
              <a:lnSpc>
                <a:spcPct val="100000"/>
              </a:lnSpc>
              <a:buFont typeface="Arial" panose="020B0604020202020204"/>
              <a:buChar char="•"/>
              <a:tabLst>
                <a:tab pos="203200" algn="l"/>
              </a:tabLst>
            </a:pPr>
            <a:r>
              <a:rPr sz="1600" b="1" spc="-15" dirty="0">
                <a:latin typeface="Arial" panose="020B0604020202020204"/>
                <a:cs typeface="Arial" panose="020B0604020202020204"/>
              </a:rPr>
              <a:t>HADIAH, PENGHARGAAN </a:t>
            </a:r>
            <a:r>
              <a:rPr sz="1600" b="1" spc="-20" dirty="0">
                <a:latin typeface="Arial" panose="020B0604020202020204"/>
                <a:cs typeface="Arial" panose="020B0604020202020204"/>
              </a:rPr>
              <a:t>DAN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BONUS </a:t>
            </a:r>
            <a:r>
              <a:rPr sz="1600" b="1" spc="-20" dirty="0">
                <a:latin typeface="Arial" panose="020B0604020202020204"/>
                <a:cs typeface="Arial" panose="020B0604020202020204"/>
              </a:rPr>
              <a:t>DAN SEJENISNYA </a:t>
            </a:r>
            <a:r>
              <a:rPr sz="1600" b="1" spc="-15" dirty="0">
                <a:latin typeface="Arial" panose="020B0604020202020204"/>
                <a:cs typeface="Arial" panose="020B0604020202020204"/>
              </a:rPr>
              <a:t>SELAIN 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YG </a:t>
            </a:r>
            <a:r>
              <a:rPr sz="1600" b="1" spc="-15" dirty="0">
                <a:latin typeface="Arial" panose="020B0604020202020204"/>
                <a:cs typeface="Arial" panose="020B0604020202020204"/>
              </a:rPr>
              <a:t>TELAH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DIPOTONG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PPh PSL</a:t>
            </a:r>
            <a:r>
              <a:rPr sz="1600" b="1" spc="75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21</a:t>
            </a:r>
            <a:endParaRPr sz="160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 panose="020B0604020202020204"/>
              <a:buChar char="•"/>
            </a:pP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 marL="18415" marR="5080">
              <a:lnSpc>
                <a:spcPct val="100000"/>
              </a:lnSpc>
            </a:pPr>
            <a:r>
              <a:rPr sz="1600" b="1" spc="-25" dirty="0">
                <a:latin typeface="Arial" panose="020B0604020202020204"/>
                <a:cs typeface="Arial" panose="020B0604020202020204"/>
              </a:rPr>
              <a:t>SEWA </a:t>
            </a:r>
            <a:r>
              <a:rPr sz="1600" b="1" spc="-20" dirty="0">
                <a:latin typeface="Arial" panose="020B0604020202020204"/>
                <a:cs typeface="Arial" panose="020B0604020202020204"/>
              </a:rPr>
              <a:t>DAN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PENGHASILAN </a:t>
            </a:r>
            <a:r>
              <a:rPr sz="1600" b="1" spc="-20" dirty="0">
                <a:latin typeface="Arial" panose="020B0604020202020204"/>
                <a:cs typeface="Arial" panose="020B0604020202020204"/>
              </a:rPr>
              <a:t>LAIN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SEHUBUNGAN DGN </a:t>
            </a:r>
            <a:r>
              <a:rPr sz="1600" b="1" spc="-15" dirty="0">
                <a:latin typeface="Arial" panose="020B0604020202020204"/>
                <a:cs typeface="Arial" panose="020B0604020202020204"/>
              </a:rPr>
              <a:t>PENGGUNAAN  </a:t>
            </a:r>
            <a:r>
              <a:rPr sz="1600" b="1" spc="-40" dirty="0">
                <a:latin typeface="Arial" panose="020B0604020202020204"/>
                <a:cs typeface="Arial" panose="020B0604020202020204"/>
              </a:rPr>
              <a:t>HARTA </a:t>
            </a:r>
            <a:r>
              <a:rPr sz="1600" b="1" spc="-15" dirty="0">
                <a:latin typeface="Arial" panose="020B0604020202020204"/>
                <a:cs typeface="Arial" panose="020B0604020202020204"/>
              </a:rPr>
              <a:t>SELAIN </a:t>
            </a:r>
            <a:r>
              <a:rPr sz="1600" b="1" spc="-25" dirty="0">
                <a:latin typeface="Arial" panose="020B0604020202020204"/>
                <a:cs typeface="Arial" panose="020B0604020202020204"/>
              </a:rPr>
              <a:t>SEWA </a:t>
            </a:r>
            <a:r>
              <a:rPr sz="1600" b="1" spc="-85" dirty="0">
                <a:latin typeface="Arial" panose="020B0604020202020204"/>
                <a:cs typeface="Arial" panose="020B0604020202020204"/>
              </a:rPr>
              <a:t>ATAS </a:t>
            </a:r>
            <a:r>
              <a:rPr sz="1600" b="1" spc="-45" dirty="0">
                <a:latin typeface="Arial" panose="020B0604020202020204"/>
                <a:cs typeface="Arial" panose="020B0604020202020204"/>
              </a:rPr>
              <a:t>TANAH DAN/ATAU </a:t>
            </a:r>
            <a:r>
              <a:rPr sz="1600" b="1" spc="-15" dirty="0">
                <a:latin typeface="Arial" panose="020B0604020202020204"/>
                <a:cs typeface="Arial" panose="020B0604020202020204"/>
              </a:rPr>
              <a:t>BANGUNAN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SESUAI  </a:t>
            </a:r>
            <a:r>
              <a:rPr sz="1600" b="1" spc="-15" dirty="0">
                <a:latin typeface="Arial" panose="020B0604020202020204"/>
                <a:cs typeface="Arial" panose="020B0604020202020204"/>
              </a:rPr>
              <a:t>DENGAN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PP 5 </a:t>
            </a:r>
            <a:r>
              <a:rPr sz="1600" b="1" spc="-40" dirty="0">
                <a:latin typeface="Arial" panose="020B0604020202020204"/>
                <a:cs typeface="Arial" panose="020B0604020202020204"/>
              </a:rPr>
              <a:t>TAHUN</a:t>
            </a:r>
            <a:r>
              <a:rPr sz="1600" b="1" spc="85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2002</a:t>
            </a:r>
            <a:endParaRPr sz="160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 panose="02020603050405020304"/>
              <a:cs typeface="Times New Roman" panose="02020603050405020304"/>
            </a:endParaRPr>
          </a:p>
          <a:p>
            <a:pPr marL="61595">
              <a:lnSpc>
                <a:spcPct val="100000"/>
              </a:lnSpc>
            </a:pPr>
            <a:r>
              <a:rPr sz="1600" b="1" spc="-15" dirty="0">
                <a:latin typeface="Arial" panose="020B0604020202020204"/>
                <a:cs typeface="Arial" panose="020B0604020202020204"/>
              </a:rPr>
              <a:t>IMBALAN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SEHUBUNGAN</a:t>
            </a:r>
            <a:r>
              <a:rPr sz="1600" b="1" spc="105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DENGAN:</a:t>
            </a:r>
            <a:endParaRPr sz="1600">
              <a:latin typeface="Arial" panose="020B0604020202020204"/>
              <a:cs typeface="Arial" panose="020B0604020202020204"/>
            </a:endParaRPr>
          </a:p>
          <a:p>
            <a:pPr marL="180340" indent="-118745">
              <a:lnSpc>
                <a:spcPct val="100000"/>
              </a:lnSpc>
              <a:buFont typeface="Arial" panose="020B0604020202020204"/>
              <a:buChar char="•"/>
              <a:tabLst>
                <a:tab pos="180975" algn="l"/>
              </a:tabLst>
            </a:pPr>
            <a:r>
              <a:rPr sz="1600" b="1" spc="-15" dirty="0">
                <a:latin typeface="Arial" panose="020B0604020202020204"/>
                <a:cs typeface="Arial" panose="020B0604020202020204"/>
              </a:rPr>
              <a:t>JASA</a:t>
            </a:r>
            <a:r>
              <a:rPr sz="1600" b="1" spc="-35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TEKNIK;</a:t>
            </a:r>
            <a:endParaRPr sz="1600">
              <a:latin typeface="Arial" panose="020B0604020202020204"/>
              <a:cs typeface="Arial" panose="020B0604020202020204"/>
            </a:endParaRPr>
          </a:p>
          <a:p>
            <a:pPr marL="180340" indent="-118745">
              <a:lnSpc>
                <a:spcPct val="100000"/>
              </a:lnSpc>
              <a:buFont typeface="Arial" panose="020B0604020202020204"/>
              <a:buChar char="•"/>
              <a:tabLst>
                <a:tab pos="180975" algn="l"/>
              </a:tabLst>
            </a:pPr>
            <a:r>
              <a:rPr sz="1600" b="1" spc="-15" dirty="0">
                <a:latin typeface="Arial" panose="020B0604020202020204"/>
                <a:cs typeface="Arial" panose="020B0604020202020204"/>
              </a:rPr>
              <a:t>JASA</a:t>
            </a:r>
            <a:r>
              <a:rPr sz="1600" b="1" spc="-35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MANAJEMEN;</a:t>
            </a:r>
            <a:endParaRPr sz="1600">
              <a:latin typeface="Arial" panose="020B0604020202020204"/>
              <a:cs typeface="Arial" panose="020B0604020202020204"/>
            </a:endParaRPr>
          </a:p>
          <a:p>
            <a:pPr marL="180340" indent="-118745">
              <a:lnSpc>
                <a:spcPct val="100000"/>
              </a:lnSpc>
              <a:buFont typeface="Arial" panose="020B0604020202020204"/>
              <a:buChar char="•"/>
              <a:tabLst>
                <a:tab pos="180975" algn="l"/>
              </a:tabLst>
            </a:pPr>
            <a:r>
              <a:rPr sz="1600" b="1" spc="-15" dirty="0">
                <a:latin typeface="Arial" panose="020B0604020202020204"/>
                <a:cs typeface="Arial" panose="020B0604020202020204"/>
              </a:rPr>
              <a:t>JASA</a:t>
            </a:r>
            <a:r>
              <a:rPr sz="1600" b="1" spc="-35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KONSTRUKSI;</a:t>
            </a:r>
            <a:endParaRPr sz="1600">
              <a:latin typeface="Arial" panose="020B0604020202020204"/>
              <a:cs typeface="Arial" panose="020B0604020202020204"/>
            </a:endParaRPr>
          </a:p>
          <a:p>
            <a:pPr marL="180340" indent="-118745">
              <a:lnSpc>
                <a:spcPct val="100000"/>
              </a:lnSpc>
              <a:buFont typeface="Arial" panose="020B0604020202020204"/>
              <a:buChar char="•"/>
              <a:tabLst>
                <a:tab pos="180975" algn="l"/>
              </a:tabLst>
            </a:pPr>
            <a:r>
              <a:rPr sz="1600" b="1" spc="-15" dirty="0">
                <a:latin typeface="Arial" panose="020B0604020202020204"/>
                <a:cs typeface="Arial" panose="020B0604020202020204"/>
              </a:rPr>
              <a:t>JASA</a:t>
            </a:r>
            <a:r>
              <a:rPr sz="1600" b="1" spc="-35" dirty="0">
                <a:latin typeface="Arial" panose="020B0604020202020204"/>
                <a:cs typeface="Arial" panose="020B0604020202020204"/>
              </a:rPr>
              <a:t> KONSULTAN;</a:t>
            </a:r>
            <a:endParaRPr sz="1600">
              <a:latin typeface="Arial" panose="020B0604020202020204"/>
              <a:cs typeface="Arial" panose="020B0604020202020204"/>
            </a:endParaRPr>
          </a:p>
          <a:p>
            <a:pPr marL="180340" indent="-118745">
              <a:lnSpc>
                <a:spcPct val="100000"/>
              </a:lnSpc>
              <a:buFont typeface="Arial" panose="020B0604020202020204"/>
              <a:buChar char="•"/>
              <a:tabLst>
                <a:tab pos="180975" algn="l"/>
              </a:tabLst>
            </a:pPr>
            <a:r>
              <a:rPr sz="1600" b="1" spc="-15" dirty="0">
                <a:latin typeface="Arial" panose="020B0604020202020204"/>
                <a:cs typeface="Arial" panose="020B0604020202020204"/>
              </a:rPr>
              <a:t>JASA</a:t>
            </a:r>
            <a:r>
              <a:rPr sz="1600" b="1" spc="-35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20" dirty="0">
                <a:latin typeface="Arial" panose="020B0604020202020204"/>
                <a:cs typeface="Arial" panose="020B0604020202020204"/>
              </a:rPr>
              <a:t>LAIN</a:t>
            </a:r>
            <a:endParaRPr sz="1600">
              <a:latin typeface="Arial" panose="020B0604020202020204"/>
              <a:cs typeface="Arial" panose="020B0604020202020204"/>
            </a:endParaRPr>
          </a:p>
          <a:p>
            <a:pPr marL="61595">
              <a:lnSpc>
                <a:spcPct val="100000"/>
              </a:lnSpc>
            </a:pPr>
            <a:r>
              <a:rPr sz="1600" b="1" spc="-15" dirty="0">
                <a:latin typeface="Arial" panose="020B0604020202020204"/>
                <a:cs typeface="Arial" panose="020B0604020202020204"/>
              </a:rPr>
              <a:t>SELAIN JASA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YG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TLH DIPOTONG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PPh PSL</a:t>
            </a:r>
            <a:r>
              <a:rPr sz="1600" b="1" spc="40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21</a:t>
            </a:r>
            <a:endParaRPr sz="160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00">
              <a:latin typeface="Times New Roman" panose="02020603050405020304"/>
              <a:cs typeface="Times New Roman" panose="02020603050405020304"/>
            </a:endParaRPr>
          </a:p>
          <a:p>
            <a:pPr marR="845185" algn="ctr">
              <a:lnSpc>
                <a:spcPct val="100000"/>
              </a:lnSpc>
            </a:pPr>
            <a:r>
              <a:rPr sz="1400" spc="-5" dirty="0">
                <a:latin typeface="Arial" panose="020B0604020202020204"/>
                <a:cs typeface="Arial" panose="020B0604020202020204"/>
              </a:rPr>
              <a:t>Dit.P2Humas</a:t>
            </a:r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31491" y="990600"/>
            <a:ext cx="254635" cy="4572000"/>
          </a:xfrm>
          <a:custGeom>
            <a:avLst/>
            <a:gdLst/>
            <a:ahLst/>
            <a:cxnLst/>
            <a:rect l="l" t="t" r="r" b="b"/>
            <a:pathLst>
              <a:path w="254634" h="4572000">
                <a:moveTo>
                  <a:pt x="0" y="4572000"/>
                </a:moveTo>
                <a:lnTo>
                  <a:pt x="254508" y="4572000"/>
                </a:lnTo>
                <a:lnTo>
                  <a:pt x="254508" y="0"/>
                </a:lnTo>
                <a:lnTo>
                  <a:pt x="0" y="0"/>
                </a:lnTo>
                <a:lnTo>
                  <a:pt x="0" y="457200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35708" y="990600"/>
            <a:ext cx="2413000" cy="152400"/>
          </a:xfrm>
          <a:custGeom>
            <a:avLst/>
            <a:gdLst/>
            <a:ahLst/>
            <a:cxnLst/>
            <a:rect l="l" t="t" r="r" b="b"/>
            <a:pathLst>
              <a:path w="2413000" h="152400">
                <a:moveTo>
                  <a:pt x="0" y="152400"/>
                </a:moveTo>
                <a:lnTo>
                  <a:pt x="2412492" y="152400"/>
                </a:lnTo>
                <a:lnTo>
                  <a:pt x="2412492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86000" y="2115311"/>
            <a:ext cx="508000" cy="399415"/>
          </a:xfrm>
          <a:custGeom>
            <a:avLst/>
            <a:gdLst/>
            <a:ahLst/>
            <a:cxnLst/>
            <a:rect l="l" t="t" r="r" b="b"/>
            <a:pathLst>
              <a:path w="508000" h="399414">
                <a:moveTo>
                  <a:pt x="253898" y="0"/>
                </a:moveTo>
                <a:lnTo>
                  <a:pt x="253898" y="49911"/>
                </a:lnTo>
                <a:lnTo>
                  <a:pt x="0" y="49911"/>
                </a:lnTo>
                <a:lnTo>
                  <a:pt x="0" y="349376"/>
                </a:lnTo>
                <a:lnTo>
                  <a:pt x="253898" y="349376"/>
                </a:lnTo>
                <a:lnTo>
                  <a:pt x="253898" y="399288"/>
                </a:lnTo>
                <a:lnTo>
                  <a:pt x="507491" y="199643"/>
                </a:lnTo>
                <a:lnTo>
                  <a:pt x="253898" y="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86000" y="5210555"/>
            <a:ext cx="508000" cy="399415"/>
          </a:xfrm>
          <a:custGeom>
            <a:avLst/>
            <a:gdLst/>
            <a:ahLst/>
            <a:cxnLst/>
            <a:rect l="l" t="t" r="r" b="b"/>
            <a:pathLst>
              <a:path w="508000" h="399414">
                <a:moveTo>
                  <a:pt x="253898" y="0"/>
                </a:moveTo>
                <a:lnTo>
                  <a:pt x="253898" y="49911"/>
                </a:lnTo>
                <a:lnTo>
                  <a:pt x="0" y="49911"/>
                </a:lnTo>
                <a:lnTo>
                  <a:pt x="0" y="349377"/>
                </a:lnTo>
                <a:lnTo>
                  <a:pt x="253898" y="349377"/>
                </a:lnTo>
                <a:lnTo>
                  <a:pt x="253898" y="399288"/>
                </a:lnTo>
                <a:lnTo>
                  <a:pt x="507491" y="199644"/>
                </a:lnTo>
                <a:lnTo>
                  <a:pt x="253898" y="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86000" y="3733800"/>
            <a:ext cx="508000" cy="401320"/>
          </a:xfrm>
          <a:custGeom>
            <a:avLst/>
            <a:gdLst/>
            <a:ahLst/>
            <a:cxnLst/>
            <a:rect l="l" t="t" r="r" b="b"/>
            <a:pathLst>
              <a:path w="508000" h="401320">
                <a:moveTo>
                  <a:pt x="252933" y="0"/>
                </a:moveTo>
                <a:lnTo>
                  <a:pt x="252933" y="50037"/>
                </a:lnTo>
                <a:lnTo>
                  <a:pt x="0" y="50037"/>
                </a:lnTo>
                <a:lnTo>
                  <a:pt x="0" y="350774"/>
                </a:lnTo>
                <a:lnTo>
                  <a:pt x="252933" y="350774"/>
                </a:lnTo>
                <a:lnTo>
                  <a:pt x="252933" y="400812"/>
                </a:lnTo>
                <a:lnTo>
                  <a:pt x="507491" y="200406"/>
                </a:lnTo>
                <a:lnTo>
                  <a:pt x="252933" y="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2891" y="172212"/>
            <a:ext cx="8686800" cy="6515100"/>
          </a:xfrm>
          <a:custGeom>
            <a:avLst/>
            <a:gdLst/>
            <a:ahLst/>
            <a:cxnLst/>
            <a:rect l="l" t="t" r="r" b="b"/>
            <a:pathLst>
              <a:path w="8686800" h="6515100">
                <a:moveTo>
                  <a:pt x="0" y="6515100"/>
                </a:moveTo>
                <a:lnTo>
                  <a:pt x="8686800" y="6515100"/>
                </a:lnTo>
                <a:lnTo>
                  <a:pt x="8686800" y="0"/>
                </a:lnTo>
                <a:lnTo>
                  <a:pt x="0" y="0"/>
                </a:lnTo>
                <a:lnTo>
                  <a:pt x="0" y="65151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9527" y="304800"/>
            <a:ext cx="7755890" cy="716280"/>
          </a:xfrm>
          <a:prstGeom prst="rect">
            <a:avLst/>
          </a:prstGeom>
          <a:solidFill>
            <a:srgbClr val="FFCCCC"/>
          </a:solidFill>
          <a:ln w="12192">
            <a:solidFill>
              <a:srgbClr val="000000"/>
            </a:solidFill>
          </a:ln>
        </p:spPr>
        <p:txBody>
          <a:bodyPr vert="horz" wrap="square" lIns="0" tIns="100965" rIns="0" bIns="0" rtlCol="0">
            <a:spAutoFit/>
          </a:bodyPr>
          <a:lstStyle/>
          <a:p>
            <a:pPr marL="2042160" marR="2033270" indent="612775">
              <a:lnSpc>
                <a:spcPct val="100000"/>
              </a:lnSpc>
              <a:spcBef>
                <a:spcPts val="795"/>
              </a:spcBef>
            </a:pPr>
            <a:r>
              <a:rPr sz="2000" dirty="0">
                <a:latin typeface="Arial" panose="020B0604020202020204"/>
                <a:cs typeface="Arial" panose="020B0604020202020204"/>
              </a:rPr>
              <a:t>TIDAK DIKENAKAN  </a:t>
            </a:r>
            <a:r>
              <a:rPr sz="2000" spc="-5" dirty="0">
                <a:latin typeface="Arial" panose="020B0604020202020204"/>
                <a:cs typeface="Arial" panose="020B0604020202020204"/>
              </a:rPr>
              <a:t>PEMOTONGAN PPh </a:t>
            </a:r>
            <a:r>
              <a:rPr sz="2000" spc="-30" dirty="0">
                <a:latin typeface="Arial" panose="020B0604020202020204"/>
                <a:cs typeface="Arial" panose="020B0604020202020204"/>
              </a:rPr>
              <a:t>PASAL</a:t>
            </a:r>
            <a:r>
              <a:rPr sz="2000" spc="-90" dirty="0">
                <a:latin typeface="Arial" panose="020B0604020202020204"/>
                <a:cs typeface="Arial" panose="020B0604020202020204"/>
              </a:rPr>
              <a:t> </a:t>
            </a:r>
            <a:r>
              <a:rPr sz="2000" dirty="0">
                <a:latin typeface="Arial" panose="020B0604020202020204"/>
                <a:cs typeface="Arial" panose="020B0604020202020204"/>
              </a:rPr>
              <a:t>23</a:t>
            </a:r>
            <a:endParaRPr sz="2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30908" y="1295400"/>
            <a:ext cx="8432800" cy="4914900"/>
          </a:xfrm>
          <a:custGeom>
            <a:avLst/>
            <a:gdLst/>
            <a:ahLst/>
            <a:cxnLst/>
            <a:rect l="l" t="t" r="r" b="b"/>
            <a:pathLst>
              <a:path w="8432800" h="4914900">
                <a:moveTo>
                  <a:pt x="8329422" y="0"/>
                </a:moveTo>
                <a:lnTo>
                  <a:pt x="102870" y="0"/>
                </a:lnTo>
                <a:lnTo>
                  <a:pt x="62825" y="8090"/>
                </a:lnTo>
                <a:lnTo>
                  <a:pt x="30127" y="30146"/>
                </a:lnTo>
                <a:lnTo>
                  <a:pt x="8083" y="62847"/>
                </a:lnTo>
                <a:lnTo>
                  <a:pt x="0" y="102870"/>
                </a:lnTo>
                <a:lnTo>
                  <a:pt x="0" y="4812030"/>
                </a:lnTo>
                <a:lnTo>
                  <a:pt x="8083" y="4852074"/>
                </a:lnTo>
                <a:lnTo>
                  <a:pt x="30127" y="4884772"/>
                </a:lnTo>
                <a:lnTo>
                  <a:pt x="62825" y="4906816"/>
                </a:lnTo>
                <a:lnTo>
                  <a:pt x="102870" y="4914900"/>
                </a:lnTo>
                <a:lnTo>
                  <a:pt x="8329422" y="4914900"/>
                </a:lnTo>
                <a:lnTo>
                  <a:pt x="8369444" y="4906816"/>
                </a:lnTo>
                <a:lnTo>
                  <a:pt x="8402145" y="4884772"/>
                </a:lnTo>
                <a:lnTo>
                  <a:pt x="8424201" y="4852074"/>
                </a:lnTo>
                <a:lnTo>
                  <a:pt x="8432292" y="4812030"/>
                </a:lnTo>
                <a:lnTo>
                  <a:pt x="8432292" y="102870"/>
                </a:lnTo>
                <a:lnTo>
                  <a:pt x="8424201" y="62847"/>
                </a:lnTo>
                <a:lnTo>
                  <a:pt x="8402145" y="30146"/>
                </a:lnTo>
                <a:lnTo>
                  <a:pt x="8369444" y="8090"/>
                </a:lnTo>
                <a:lnTo>
                  <a:pt x="8329422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930908" y="1295400"/>
            <a:ext cx="8432800" cy="4914900"/>
          </a:xfrm>
          <a:custGeom>
            <a:avLst/>
            <a:gdLst/>
            <a:ahLst/>
            <a:cxnLst/>
            <a:rect l="l" t="t" r="r" b="b"/>
            <a:pathLst>
              <a:path w="8432800" h="4914900">
                <a:moveTo>
                  <a:pt x="0" y="102870"/>
                </a:moveTo>
                <a:lnTo>
                  <a:pt x="8083" y="62847"/>
                </a:lnTo>
                <a:lnTo>
                  <a:pt x="30127" y="30146"/>
                </a:lnTo>
                <a:lnTo>
                  <a:pt x="62825" y="8090"/>
                </a:lnTo>
                <a:lnTo>
                  <a:pt x="102870" y="0"/>
                </a:lnTo>
                <a:lnTo>
                  <a:pt x="8329422" y="0"/>
                </a:lnTo>
                <a:lnTo>
                  <a:pt x="8369444" y="8090"/>
                </a:lnTo>
                <a:lnTo>
                  <a:pt x="8402145" y="30146"/>
                </a:lnTo>
                <a:lnTo>
                  <a:pt x="8424201" y="62847"/>
                </a:lnTo>
                <a:lnTo>
                  <a:pt x="8432292" y="102870"/>
                </a:lnTo>
                <a:lnTo>
                  <a:pt x="8432292" y="4812030"/>
                </a:lnTo>
                <a:lnTo>
                  <a:pt x="8424201" y="4852074"/>
                </a:lnTo>
                <a:lnTo>
                  <a:pt x="8402145" y="4884772"/>
                </a:lnTo>
                <a:lnTo>
                  <a:pt x="8369444" y="4906816"/>
                </a:lnTo>
                <a:lnTo>
                  <a:pt x="8329422" y="4914900"/>
                </a:lnTo>
                <a:lnTo>
                  <a:pt x="102870" y="4914900"/>
                </a:lnTo>
                <a:lnTo>
                  <a:pt x="62825" y="4906816"/>
                </a:lnTo>
                <a:lnTo>
                  <a:pt x="30127" y="4884772"/>
                </a:lnTo>
                <a:lnTo>
                  <a:pt x="8083" y="4852074"/>
                </a:lnTo>
                <a:lnTo>
                  <a:pt x="0" y="4812030"/>
                </a:lnTo>
                <a:lnTo>
                  <a:pt x="0" y="10287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040127" y="1278382"/>
            <a:ext cx="8140065" cy="5441315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640"/>
              </a:spcBef>
              <a:buAutoNum type="alphaUcPeriod"/>
              <a:tabLst>
                <a:tab pos="469265" algn="l"/>
                <a:tab pos="469900" algn="l"/>
              </a:tabLst>
            </a:pPr>
            <a:r>
              <a:rPr sz="1500" b="1" spc="-10" dirty="0">
                <a:latin typeface="Arial" panose="020B0604020202020204"/>
                <a:cs typeface="Arial" panose="020B0604020202020204"/>
              </a:rPr>
              <a:t>PENGHASILAN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YG </a:t>
            </a:r>
            <a:r>
              <a:rPr sz="1500" b="1" spc="-50" dirty="0">
                <a:latin typeface="Arial" panose="020B0604020202020204"/>
                <a:cs typeface="Arial" panose="020B0604020202020204"/>
              </a:rPr>
              <a:t>DIBAYAR </a:t>
            </a:r>
            <a:r>
              <a:rPr sz="1500" b="1" spc="-70" dirty="0">
                <a:latin typeface="Arial" panose="020B0604020202020204"/>
                <a:cs typeface="Arial" panose="020B0604020202020204"/>
              </a:rPr>
              <a:t>ATAU </a:t>
            </a:r>
            <a:r>
              <a:rPr sz="1500" b="1" spc="-25" dirty="0">
                <a:latin typeface="Arial" panose="020B0604020202020204"/>
                <a:cs typeface="Arial" panose="020B0604020202020204"/>
              </a:rPr>
              <a:t>TERUTANG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KPD</a:t>
            </a:r>
            <a:r>
              <a:rPr sz="1500" b="1" spc="-7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BANK;</a:t>
            </a:r>
            <a:endParaRPr sz="1500">
              <a:latin typeface="Arial" panose="020B0604020202020204"/>
              <a:cs typeface="Arial" panose="020B0604020202020204"/>
            </a:endParaRPr>
          </a:p>
          <a:p>
            <a:pPr marL="469900" marR="5080" indent="-457200">
              <a:lnSpc>
                <a:spcPct val="100000"/>
              </a:lnSpc>
              <a:spcBef>
                <a:spcPts val="540"/>
              </a:spcBef>
              <a:buAutoNum type="alphaUcPeriod"/>
              <a:tabLst>
                <a:tab pos="469265" algn="l"/>
                <a:tab pos="469900" algn="l"/>
              </a:tabLst>
            </a:pPr>
            <a:r>
              <a:rPr sz="1500" b="1" spc="-25" dirty="0">
                <a:latin typeface="Arial" panose="020B0604020202020204"/>
                <a:cs typeface="Arial" panose="020B0604020202020204"/>
              </a:rPr>
              <a:t>SEWA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YG </a:t>
            </a:r>
            <a:r>
              <a:rPr sz="1500" b="1" spc="-35" dirty="0">
                <a:latin typeface="Arial" panose="020B0604020202020204"/>
                <a:cs typeface="Arial" panose="020B0604020202020204"/>
              </a:rPr>
              <a:t>DIBAYARKAN </a:t>
            </a:r>
            <a:r>
              <a:rPr sz="1500" b="1" spc="-70" dirty="0">
                <a:latin typeface="Arial" panose="020B0604020202020204"/>
                <a:cs typeface="Arial" panose="020B0604020202020204"/>
              </a:rPr>
              <a:t>ATAU </a:t>
            </a:r>
            <a:r>
              <a:rPr sz="1500" b="1" spc="-25" dirty="0">
                <a:latin typeface="Arial" panose="020B0604020202020204"/>
                <a:cs typeface="Arial" panose="020B0604020202020204"/>
              </a:rPr>
              <a:t>TERUTANG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SEHUBUNGAN DGN </a:t>
            </a:r>
            <a:r>
              <a:rPr sz="1500" b="1" spc="-25" dirty="0">
                <a:latin typeface="Arial" panose="020B0604020202020204"/>
                <a:cs typeface="Arial" panose="020B0604020202020204"/>
              </a:rPr>
              <a:t>SEWA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GUNA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USAHA  DENGAN </a:t>
            </a:r>
            <a:r>
              <a:rPr sz="1500" b="1" spc="-20" dirty="0">
                <a:latin typeface="Arial" panose="020B0604020202020204"/>
                <a:cs typeface="Arial" panose="020B0604020202020204"/>
              </a:rPr>
              <a:t>HAK</a:t>
            </a:r>
            <a:r>
              <a:rPr sz="1500" b="1" spc="9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OPSI;</a:t>
            </a:r>
            <a:endParaRPr sz="1500">
              <a:latin typeface="Arial" panose="020B0604020202020204"/>
              <a:cs typeface="Arial" panose="020B0604020202020204"/>
            </a:endParaRPr>
          </a:p>
          <a:p>
            <a:pPr marL="469900" marR="21590" indent="-457200">
              <a:lnSpc>
                <a:spcPct val="100000"/>
              </a:lnSpc>
              <a:spcBef>
                <a:spcPts val="540"/>
              </a:spcBef>
              <a:buAutoNum type="alphaUcPeriod"/>
              <a:tabLst>
                <a:tab pos="469265" algn="l"/>
                <a:tab pos="469900" algn="l"/>
              </a:tabLst>
            </a:pPr>
            <a:r>
              <a:rPr sz="1500" b="1" spc="-5" dirty="0">
                <a:latin typeface="Arial" panose="020B0604020202020204"/>
                <a:cs typeface="Arial" panose="020B0604020202020204"/>
              </a:rPr>
              <a:t>DEVIDEN </a:t>
            </a:r>
            <a:r>
              <a:rPr sz="1500" b="1" spc="-70" dirty="0">
                <a:latin typeface="Arial" panose="020B0604020202020204"/>
                <a:cs typeface="Arial" panose="020B0604020202020204"/>
              </a:rPr>
              <a:t>ATAU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BAGIAN LABA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YG DITERIMA </a:t>
            </a:r>
            <a:r>
              <a:rPr sz="1500" b="1" spc="-70" dirty="0">
                <a:latin typeface="Arial" panose="020B0604020202020204"/>
                <a:cs typeface="Arial" panose="020B0604020202020204"/>
              </a:rPr>
              <a:t>ATAU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DIPEROLEH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PERSEROAN  </a:t>
            </a:r>
            <a:r>
              <a:rPr sz="1500" b="1" spc="-35" dirty="0">
                <a:latin typeface="Arial" panose="020B0604020202020204"/>
                <a:cs typeface="Arial" panose="020B0604020202020204"/>
              </a:rPr>
              <a:t>TERBATAS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SEBAGAI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WP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DALAM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NEGERI,KOPERASI, BUMN/D,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DARI </a:t>
            </a:r>
            <a:r>
              <a:rPr sz="1500" b="1" spc="-20" dirty="0">
                <a:latin typeface="Arial" panose="020B0604020202020204"/>
                <a:cs typeface="Arial" panose="020B0604020202020204"/>
              </a:rPr>
              <a:t>PENYERTAAN 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MODAL </a:t>
            </a:r>
            <a:r>
              <a:rPr sz="1500" b="1" spc="-40" dirty="0">
                <a:latin typeface="Arial" panose="020B0604020202020204"/>
                <a:cs typeface="Arial" panose="020B0604020202020204"/>
              </a:rPr>
              <a:t>PADA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BADAN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USAHA </a:t>
            </a:r>
            <a:r>
              <a:rPr sz="1500" b="1" spc="-50" dirty="0">
                <a:latin typeface="Arial" panose="020B0604020202020204"/>
                <a:cs typeface="Arial" panose="020B0604020202020204"/>
              </a:rPr>
              <a:t>YANG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DIDIRIKAN </a:t>
            </a:r>
            <a:r>
              <a:rPr sz="1500" b="1" spc="-25" dirty="0">
                <a:latin typeface="Arial" panose="020B0604020202020204"/>
                <a:cs typeface="Arial" panose="020B0604020202020204"/>
              </a:rPr>
              <a:t>DAN </a:t>
            </a:r>
            <a:r>
              <a:rPr sz="1500" b="1" spc="-35" dirty="0">
                <a:latin typeface="Arial" panose="020B0604020202020204"/>
                <a:cs typeface="Arial" panose="020B0604020202020204"/>
              </a:rPr>
              <a:t>BERTEMPAT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KEDUDUKAN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DI 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INDONESIA DGN </a:t>
            </a:r>
            <a:r>
              <a:rPr sz="1500" b="1" spc="-50" dirty="0">
                <a:latin typeface="Arial" panose="020B0604020202020204"/>
                <a:cs typeface="Arial" panose="020B0604020202020204"/>
              </a:rPr>
              <a:t>SYARAT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:</a:t>
            </a:r>
            <a:endParaRPr sz="1500">
              <a:latin typeface="Arial" panose="020B0604020202020204"/>
              <a:cs typeface="Arial" panose="020B0604020202020204"/>
            </a:endParaRPr>
          </a:p>
          <a:p>
            <a:pPr marL="1041400" lvl="1" indent="-457200">
              <a:lnSpc>
                <a:spcPct val="100000"/>
              </a:lnSpc>
              <a:spcBef>
                <a:spcPts val="360"/>
              </a:spcBef>
              <a:buAutoNum type="arabicParenR"/>
              <a:tabLst>
                <a:tab pos="1040765" algn="l"/>
                <a:tab pos="1041400" algn="l"/>
              </a:tabLst>
            </a:pPr>
            <a:r>
              <a:rPr sz="1500" b="1" spc="-5" dirty="0">
                <a:latin typeface="Arial" panose="020B0604020202020204"/>
                <a:cs typeface="Arial" panose="020B0604020202020204"/>
              </a:rPr>
              <a:t>DIVIDEN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BERASAL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DARI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CADANGAN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LABA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YG </a:t>
            </a:r>
            <a:r>
              <a:rPr sz="1500" b="1" spc="-25" dirty="0">
                <a:latin typeface="Arial" panose="020B0604020202020204"/>
                <a:cs typeface="Arial" panose="020B0604020202020204"/>
              </a:rPr>
              <a:t>DITAHAN</a:t>
            </a:r>
            <a:r>
              <a:rPr sz="1500" b="1" spc="16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20" dirty="0">
                <a:latin typeface="Arial" panose="020B0604020202020204"/>
                <a:cs typeface="Arial" panose="020B0604020202020204"/>
              </a:rPr>
              <a:t>DAN</a:t>
            </a:r>
            <a:endParaRPr sz="1500">
              <a:latin typeface="Arial" panose="020B0604020202020204"/>
              <a:cs typeface="Arial" panose="020B0604020202020204"/>
            </a:endParaRPr>
          </a:p>
          <a:p>
            <a:pPr marL="1041400" marR="445135" lvl="1" indent="-457200">
              <a:lnSpc>
                <a:spcPct val="100000"/>
              </a:lnSpc>
              <a:spcBef>
                <a:spcPts val="360"/>
              </a:spcBef>
              <a:buAutoNum type="arabicParenR"/>
              <a:tabLst>
                <a:tab pos="1040765" algn="l"/>
                <a:tab pos="1041400" algn="l"/>
              </a:tabLst>
            </a:pPr>
            <a:r>
              <a:rPr sz="1500" b="1" spc="-15" dirty="0">
                <a:latin typeface="Arial" panose="020B0604020202020204"/>
                <a:cs typeface="Arial" panose="020B0604020202020204"/>
              </a:rPr>
              <a:t>BAGI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PERSEROAN </a:t>
            </a:r>
            <a:r>
              <a:rPr sz="1500" b="1" spc="-35" dirty="0">
                <a:latin typeface="Arial" panose="020B0604020202020204"/>
                <a:cs typeface="Arial" panose="020B0604020202020204"/>
              </a:rPr>
              <a:t>TERBATAS,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BUMN/BUMD YG MENERIMA DIVIDEN, 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KEPEMILIKAN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SAHAM </a:t>
            </a:r>
            <a:r>
              <a:rPr sz="1500" b="1" spc="-40" dirty="0">
                <a:latin typeface="Arial" panose="020B0604020202020204"/>
                <a:cs typeface="Arial" panose="020B0604020202020204"/>
              </a:rPr>
              <a:t>PADA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BADAN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YG MEMBERIKAN DIVIDEN </a:t>
            </a:r>
            <a:r>
              <a:rPr sz="1500" b="1" spc="-35" dirty="0">
                <a:latin typeface="Arial" panose="020B0604020202020204"/>
                <a:cs typeface="Arial" panose="020B0604020202020204"/>
              </a:rPr>
              <a:t>PALING 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RENDAH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25 PERSEN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DARI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JUMLAH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MODAL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YG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DISETOR</a:t>
            </a:r>
            <a:r>
              <a:rPr sz="1500" b="1" spc="22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;</a:t>
            </a:r>
            <a:endParaRPr sz="1500">
              <a:latin typeface="Arial" panose="020B0604020202020204"/>
              <a:cs typeface="Arial" panose="020B0604020202020204"/>
            </a:endParaRPr>
          </a:p>
          <a:p>
            <a:pPr marL="469900" marR="309245" indent="-457200">
              <a:lnSpc>
                <a:spcPct val="100000"/>
              </a:lnSpc>
              <a:spcBef>
                <a:spcPts val="545"/>
              </a:spcBef>
              <a:buAutoNum type="alphaUcPeriod"/>
              <a:tabLst>
                <a:tab pos="469265" algn="l"/>
                <a:tab pos="469900" algn="l"/>
              </a:tabLst>
            </a:pPr>
            <a:r>
              <a:rPr sz="1500" b="1" spc="-10" dirty="0">
                <a:latin typeface="Arial" panose="020B0604020202020204"/>
                <a:cs typeface="Arial" panose="020B0604020202020204"/>
              </a:rPr>
              <a:t>BAGIAN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LABA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YG DITERIMA </a:t>
            </a:r>
            <a:r>
              <a:rPr sz="1500" b="1" spc="-70" dirty="0">
                <a:latin typeface="Arial" panose="020B0604020202020204"/>
                <a:cs typeface="Arial" panose="020B0604020202020204"/>
              </a:rPr>
              <a:t>ATAU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DIPEROLEH </a:t>
            </a:r>
            <a:r>
              <a:rPr sz="1500" b="1" spc="-30" dirty="0">
                <a:latin typeface="Arial" panose="020B0604020202020204"/>
                <a:cs typeface="Arial" panose="020B0604020202020204"/>
              </a:rPr>
              <a:t>ANGGOTA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DARI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PERSEROAN  KOMANDITER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YG </a:t>
            </a:r>
            <a:r>
              <a:rPr sz="1500" b="1" spc="-25" dirty="0">
                <a:latin typeface="Arial" panose="020B0604020202020204"/>
                <a:cs typeface="Arial" panose="020B0604020202020204"/>
              </a:rPr>
              <a:t>MODALNYA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TIDAK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TERBAGI </a:t>
            </a:r>
            <a:r>
              <a:rPr sz="1500" b="1" spc="-70" dirty="0">
                <a:latin typeface="Arial" panose="020B0604020202020204"/>
                <a:cs typeface="Arial" panose="020B0604020202020204"/>
              </a:rPr>
              <a:t>ATAS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SAHAM-SAHAM, 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PERSEKUTUAN,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PERKUMPULAN, </a:t>
            </a:r>
            <a:r>
              <a:rPr sz="1500" b="1" dirty="0">
                <a:latin typeface="Arial" panose="020B0604020202020204"/>
                <a:cs typeface="Arial" panose="020B0604020202020204"/>
              </a:rPr>
              <a:t>FIRMA </a:t>
            </a:r>
            <a:r>
              <a:rPr sz="1500" b="1" spc="-20" dirty="0">
                <a:latin typeface="Arial" panose="020B0604020202020204"/>
                <a:cs typeface="Arial" panose="020B0604020202020204"/>
              </a:rPr>
              <a:t>DAN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KONGSI,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TERMASUK PEMEGANG 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UNIT </a:t>
            </a:r>
            <a:r>
              <a:rPr sz="1500" b="1" spc="-20" dirty="0">
                <a:latin typeface="Arial" panose="020B0604020202020204"/>
                <a:cs typeface="Arial" panose="020B0604020202020204"/>
              </a:rPr>
              <a:t>PENYERTAAN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KONTRAK </a:t>
            </a:r>
            <a:r>
              <a:rPr sz="1500" b="1" spc="-20" dirty="0">
                <a:latin typeface="Arial" panose="020B0604020202020204"/>
                <a:cs typeface="Arial" panose="020B0604020202020204"/>
              </a:rPr>
              <a:t>INVESTASI</a:t>
            </a:r>
            <a:r>
              <a:rPr sz="1500" b="1" spc="17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KOLEKTIF;</a:t>
            </a:r>
            <a:endParaRPr sz="1500">
              <a:latin typeface="Arial" panose="020B0604020202020204"/>
              <a:cs typeface="Arial" panose="020B0604020202020204"/>
            </a:endParaRPr>
          </a:p>
          <a:p>
            <a:pPr marL="469900" indent="-457200">
              <a:lnSpc>
                <a:spcPct val="100000"/>
              </a:lnSpc>
              <a:spcBef>
                <a:spcPts val="540"/>
              </a:spcBef>
              <a:buAutoNum type="alphaUcPeriod" startAt="6"/>
              <a:tabLst>
                <a:tab pos="469265" algn="l"/>
                <a:tab pos="469900" algn="l"/>
              </a:tabLst>
            </a:pPr>
            <a:r>
              <a:rPr sz="1500" b="1" dirty="0">
                <a:latin typeface="Arial" panose="020B0604020202020204"/>
                <a:cs typeface="Arial" panose="020B0604020202020204"/>
              </a:rPr>
              <a:t>SISA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HASIL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USAHA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(SHU)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KOPERASI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YG </a:t>
            </a:r>
            <a:r>
              <a:rPr sz="1500" b="1" spc="-35" dirty="0">
                <a:latin typeface="Arial" panose="020B0604020202020204"/>
                <a:cs typeface="Arial" panose="020B0604020202020204"/>
              </a:rPr>
              <a:t>DIBAYARKAN </a:t>
            </a:r>
            <a:r>
              <a:rPr sz="1500" b="1" spc="-30" dirty="0">
                <a:latin typeface="Arial" panose="020B0604020202020204"/>
                <a:cs typeface="Arial" panose="020B0604020202020204"/>
              </a:rPr>
              <a:t>KEPADA</a:t>
            </a:r>
            <a:r>
              <a:rPr sz="1500" b="1" spc="20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30" dirty="0">
                <a:latin typeface="Arial" panose="020B0604020202020204"/>
                <a:cs typeface="Arial" panose="020B0604020202020204"/>
              </a:rPr>
              <a:t>ANGGOTANYA;</a:t>
            </a:r>
            <a:endParaRPr sz="1500">
              <a:latin typeface="Arial" panose="020B0604020202020204"/>
              <a:cs typeface="Arial" panose="020B0604020202020204"/>
            </a:endParaRPr>
          </a:p>
          <a:p>
            <a:pPr marL="469900" marR="24765" indent="-457200">
              <a:lnSpc>
                <a:spcPct val="100000"/>
              </a:lnSpc>
              <a:spcBef>
                <a:spcPts val="540"/>
              </a:spcBef>
              <a:buAutoNum type="alphaUcPeriod" startAt="6"/>
              <a:tabLst>
                <a:tab pos="469265" algn="l"/>
                <a:tab pos="469900" algn="l"/>
              </a:tabLst>
            </a:pPr>
            <a:r>
              <a:rPr sz="1500" b="1" spc="-10" dirty="0">
                <a:latin typeface="Arial" panose="020B0604020202020204"/>
                <a:cs typeface="Arial" panose="020B0604020202020204"/>
              </a:rPr>
              <a:t>PENGHASILAN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YG </a:t>
            </a:r>
            <a:r>
              <a:rPr sz="1500" b="1" spc="-50" dirty="0">
                <a:latin typeface="Arial" panose="020B0604020202020204"/>
                <a:cs typeface="Arial" panose="020B0604020202020204"/>
              </a:rPr>
              <a:t>DIBAYAR </a:t>
            </a:r>
            <a:r>
              <a:rPr sz="1500" b="1" spc="-70" dirty="0">
                <a:latin typeface="Arial" panose="020B0604020202020204"/>
                <a:cs typeface="Arial" panose="020B0604020202020204"/>
              </a:rPr>
              <a:t>ATAU </a:t>
            </a:r>
            <a:r>
              <a:rPr sz="1500" b="1" spc="-25" dirty="0">
                <a:latin typeface="Arial" panose="020B0604020202020204"/>
                <a:cs typeface="Arial" panose="020B0604020202020204"/>
              </a:rPr>
              <a:t>TERUTANG </a:t>
            </a:r>
            <a:r>
              <a:rPr sz="1500" b="1" spc="-30" dirty="0">
                <a:latin typeface="Arial" panose="020B0604020202020204"/>
                <a:cs typeface="Arial" panose="020B0604020202020204"/>
              </a:rPr>
              <a:t>KEPADA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BADAN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USAHA </a:t>
            </a:r>
            <a:r>
              <a:rPr sz="1500" b="1" spc="-70" dirty="0">
                <a:latin typeface="Arial" panose="020B0604020202020204"/>
                <a:cs typeface="Arial" panose="020B0604020202020204"/>
              </a:rPr>
              <a:t>ATAS </a:t>
            </a:r>
            <a:r>
              <a:rPr sz="1500" b="1" spc="-15" dirty="0">
                <a:latin typeface="Arial" panose="020B0604020202020204"/>
                <a:cs typeface="Arial" panose="020B0604020202020204"/>
              </a:rPr>
              <a:t>JASA 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KEUANGAN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YG BERFUNGSI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SEBAGAI </a:t>
            </a:r>
            <a:r>
              <a:rPr sz="1500" b="1" spc="-25" dirty="0">
                <a:latin typeface="Arial" panose="020B0604020202020204"/>
                <a:cs typeface="Arial" panose="020B0604020202020204"/>
              </a:rPr>
              <a:t>PENYALUR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PINJAMAN </a:t>
            </a:r>
            <a:r>
              <a:rPr sz="1500" b="1" spc="-40" dirty="0">
                <a:latin typeface="Arial" panose="020B0604020202020204"/>
                <a:cs typeface="Arial" panose="020B0604020202020204"/>
              </a:rPr>
              <a:t>DAN/ATAU  </a:t>
            </a:r>
            <a:r>
              <a:rPr sz="1500" b="1" spc="-35" dirty="0">
                <a:latin typeface="Arial" panose="020B0604020202020204"/>
                <a:cs typeface="Arial" panose="020B0604020202020204"/>
              </a:rPr>
              <a:t>PEMBIAYAAN </a:t>
            </a:r>
            <a:r>
              <a:rPr sz="1500" b="1" spc="-5" dirty="0">
                <a:latin typeface="Arial" panose="020B0604020202020204"/>
                <a:cs typeface="Arial" panose="020B0604020202020204"/>
              </a:rPr>
              <a:t>YG </a:t>
            </a:r>
            <a:r>
              <a:rPr sz="1500" b="1" spc="-30" dirty="0">
                <a:latin typeface="Arial" panose="020B0604020202020204"/>
                <a:cs typeface="Arial" panose="020B0604020202020204"/>
              </a:rPr>
              <a:t>DIATUR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DENGAN </a:t>
            </a:r>
            <a:r>
              <a:rPr sz="1500" b="1" spc="-20" dirty="0">
                <a:latin typeface="Arial" panose="020B0604020202020204"/>
                <a:cs typeface="Arial" panose="020B0604020202020204"/>
              </a:rPr>
              <a:t>PERATURAN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MENTERI</a:t>
            </a:r>
            <a:r>
              <a:rPr sz="1500" b="1" spc="285" dirty="0">
                <a:latin typeface="Arial" panose="020B0604020202020204"/>
                <a:cs typeface="Arial" panose="020B0604020202020204"/>
              </a:rPr>
              <a:t> </a:t>
            </a:r>
            <a:r>
              <a:rPr sz="1500" b="1" spc="-10" dirty="0">
                <a:latin typeface="Arial" panose="020B0604020202020204"/>
                <a:cs typeface="Arial" panose="020B0604020202020204"/>
              </a:rPr>
              <a:t>KEUANGAN</a:t>
            </a:r>
            <a:endParaRPr sz="150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50">
              <a:latin typeface="Times New Roman" panose="02020603050405020304"/>
              <a:cs typeface="Times New Roman" panose="02020603050405020304"/>
            </a:endParaRPr>
          </a:p>
          <a:p>
            <a:pPr marR="20320" algn="ctr">
              <a:lnSpc>
                <a:spcPct val="100000"/>
              </a:lnSpc>
            </a:pPr>
            <a:r>
              <a:rPr sz="1400" spc="-5" dirty="0">
                <a:latin typeface="Arial" panose="020B0604020202020204"/>
                <a:cs typeface="Arial" panose="020B0604020202020204"/>
              </a:rPr>
              <a:t>Dit.P2Humas</a:t>
            </a:r>
            <a:endParaRPr sz="14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228600"/>
            <a:ext cx="7759065" cy="593725"/>
          </a:xfrm>
          <a:prstGeom prst="rect">
            <a:avLst/>
          </a:prstGeom>
          <a:solidFill>
            <a:srgbClr val="FFCCFF"/>
          </a:solidFill>
          <a:ln w="9144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15"/>
              </a:spcBef>
            </a:pPr>
            <a:r>
              <a:rPr sz="3600" dirty="0">
                <a:solidFill>
                  <a:srgbClr val="000066"/>
                </a:solidFill>
                <a:latin typeface="Times New Roman" panose="02020603050405020304"/>
                <a:cs typeface="Times New Roman" panose="02020603050405020304"/>
              </a:rPr>
              <a:t>TARIF DAN DASAR</a:t>
            </a:r>
            <a:r>
              <a:rPr sz="3600" spc="-65" dirty="0">
                <a:solidFill>
                  <a:srgbClr val="000066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600" spc="-5" dirty="0">
                <a:solidFill>
                  <a:srgbClr val="000066"/>
                </a:solidFill>
                <a:latin typeface="Times New Roman" panose="02020603050405020304"/>
                <a:cs typeface="Times New Roman" panose="02020603050405020304"/>
              </a:rPr>
              <a:t>PEMOTONGAN</a:t>
            </a:r>
            <a:endParaRPr sz="36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60220" y="4876800"/>
            <a:ext cx="8646160" cy="914400"/>
          </a:xfrm>
          <a:custGeom>
            <a:avLst/>
            <a:gdLst/>
            <a:ahLst/>
            <a:cxnLst/>
            <a:rect l="l" t="t" r="r" b="b"/>
            <a:pathLst>
              <a:path w="8646160" h="914400">
                <a:moveTo>
                  <a:pt x="8531479" y="0"/>
                </a:moveTo>
                <a:lnTo>
                  <a:pt x="114172" y="0"/>
                </a:lnTo>
                <a:lnTo>
                  <a:pt x="69731" y="8963"/>
                </a:lnTo>
                <a:lnTo>
                  <a:pt x="33440" y="33416"/>
                </a:lnTo>
                <a:lnTo>
                  <a:pt x="8972" y="69705"/>
                </a:lnTo>
                <a:lnTo>
                  <a:pt x="0" y="114173"/>
                </a:lnTo>
                <a:lnTo>
                  <a:pt x="0" y="800227"/>
                </a:lnTo>
                <a:lnTo>
                  <a:pt x="8972" y="844668"/>
                </a:lnTo>
                <a:lnTo>
                  <a:pt x="33440" y="880959"/>
                </a:lnTo>
                <a:lnTo>
                  <a:pt x="69731" y="905427"/>
                </a:lnTo>
                <a:lnTo>
                  <a:pt x="114172" y="914400"/>
                </a:lnTo>
                <a:lnTo>
                  <a:pt x="8531479" y="914400"/>
                </a:lnTo>
                <a:lnTo>
                  <a:pt x="8575946" y="905427"/>
                </a:lnTo>
                <a:lnTo>
                  <a:pt x="8612235" y="880959"/>
                </a:lnTo>
                <a:lnTo>
                  <a:pt x="8636688" y="844668"/>
                </a:lnTo>
                <a:lnTo>
                  <a:pt x="8645652" y="800227"/>
                </a:lnTo>
                <a:lnTo>
                  <a:pt x="8645652" y="114173"/>
                </a:lnTo>
                <a:lnTo>
                  <a:pt x="8636688" y="69705"/>
                </a:lnTo>
                <a:lnTo>
                  <a:pt x="8612235" y="33416"/>
                </a:lnTo>
                <a:lnTo>
                  <a:pt x="8575946" y="8963"/>
                </a:lnTo>
                <a:lnTo>
                  <a:pt x="8531479" y="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60220" y="4876800"/>
            <a:ext cx="8646160" cy="914400"/>
          </a:xfrm>
          <a:custGeom>
            <a:avLst/>
            <a:gdLst/>
            <a:ahLst/>
            <a:cxnLst/>
            <a:rect l="l" t="t" r="r" b="b"/>
            <a:pathLst>
              <a:path w="8646160" h="914400">
                <a:moveTo>
                  <a:pt x="0" y="114173"/>
                </a:moveTo>
                <a:lnTo>
                  <a:pt x="8972" y="69705"/>
                </a:lnTo>
                <a:lnTo>
                  <a:pt x="33440" y="33416"/>
                </a:lnTo>
                <a:lnTo>
                  <a:pt x="69731" y="8963"/>
                </a:lnTo>
                <a:lnTo>
                  <a:pt x="114172" y="0"/>
                </a:lnTo>
                <a:lnTo>
                  <a:pt x="8531479" y="0"/>
                </a:lnTo>
                <a:lnTo>
                  <a:pt x="8575946" y="8963"/>
                </a:lnTo>
                <a:lnTo>
                  <a:pt x="8612235" y="33416"/>
                </a:lnTo>
                <a:lnTo>
                  <a:pt x="8636688" y="69705"/>
                </a:lnTo>
                <a:lnTo>
                  <a:pt x="8645652" y="114173"/>
                </a:lnTo>
                <a:lnTo>
                  <a:pt x="8645652" y="800227"/>
                </a:lnTo>
                <a:lnTo>
                  <a:pt x="8636688" y="844668"/>
                </a:lnTo>
                <a:lnTo>
                  <a:pt x="8612235" y="880959"/>
                </a:lnTo>
                <a:lnTo>
                  <a:pt x="8575946" y="905427"/>
                </a:lnTo>
                <a:lnTo>
                  <a:pt x="8531479" y="914400"/>
                </a:lnTo>
                <a:lnTo>
                  <a:pt x="114172" y="914400"/>
                </a:lnTo>
                <a:lnTo>
                  <a:pt x="69731" y="905427"/>
                </a:lnTo>
                <a:lnTo>
                  <a:pt x="33440" y="880959"/>
                </a:lnTo>
                <a:lnTo>
                  <a:pt x="8972" y="844668"/>
                </a:lnTo>
                <a:lnTo>
                  <a:pt x="0" y="800227"/>
                </a:lnTo>
                <a:lnTo>
                  <a:pt x="0" y="114173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86200" y="1071372"/>
            <a:ext cx="4302252" cy="44805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886200" y="1071372"/>
            <a:ext cx="4302760" cy="448309"/>
          </a:xfrm>
          <a:custGeom>
            <a:avLst/>
            <a:gdLst/>
            <a:ahLst/>
            <a:cxnLst/>
            <a:rect l="l" t="t" r="r" b="b"/>
            <a:pathLst>
              <a:path w="4302759" h="448309">
                <a:moveTo>
                  <a:pt x="0" y="55879"/>
                </a:moveTo>
                <a:lnTo>
                  <a:pt x="4391" y="34129"/>
                </a:lnTo>
                <a:lnTo>
                  <a:pt x="16367" y="16367"/>
                </a:lnTo>
                <a:lnTo>
                  <a:pt x="34129" y="4391"/>
                </a:lnTo>
                <a:lnTo>
                  <a:pt x="55880" y="0"/>
                </a:lnTo>
                <a:lnTo>
                  <a:pt x="4246372" y="0"/>
                </a:lnTo>
                <a:lnTo>
                  <a:pt x="4268122" y="4391"/>
                </a:lnTo>
                <a:lnTo>
                  <a:pt x="4285884" y="16367"/>
                </a:lnTo>
                <a:lnTo>
                  <a:pt x="4297860" y="34129"/>
                </a:lnTo>
                <a:lnTo>
                  <a:pt x="4302252" y="55879"/>
                </a:lnTo>
                <a:lnTo>
                  <a:pt x="4302252" y="392175"/>
                </a:lnTo>
                <a:lnTo>
                  <a:pt x="4297860" y="413926"/>
                </a:lnTo>
                <a:lnTo>
                  <a:pt x="4285884" y="431688"/>
                </a:lnTo>
                <a:lnTo>
                  <a:pt x="4268122" y="443664"/>
                </a:lnTo>
                <a:lnTo>
                  <a:pt x="4246372" y="448055"/>
                </a:lnTo>
                <a:lnTo>
                  <a:pt x="55880" y="448055"/>
                </a:lnTo>
                <a:lnTo>
                  <a:pt x="34129" y="443664"/>
                </a:lnTo>
                <a:lnTo>
                  <a:pt x="16367" y="431688"/>
                </a:lnTo>
                <a:lnTo>
                  <a:pt x="4391" y="413926"/>
                </a:lnTo>
                <a:lnTo>
                  <a:pt x="0" y="392175"/>
                </a:lnTo>
                <a:lnTo>
                  <a:pt x="0" y="55879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145404" y="1122933"/>
            <a:ext cx="1784350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PPh </a:t>
            </a:r>
            <a:r>
              <a:rPr sz="2000" b="1" spc="-30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PASAL</a:t>
            </a:r>
            <a:r>
              <a:rPr sz="2000" b="1" spc="-85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23</a:t>
            </a:r>
            <a:endParaRPr sz="2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72200" y="2133600"/>
            <a:ext cx="4191000" cy="858520"/>
          </a:xfrm>
          <a:prstGeom prst="rect">
            <a:avLst/>
          </a:prstGeom>
          <a:solidFill>
            <a:srgbClr val="B1B1B1"/>
          </a:solidFill>
          <a:ln w="1219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>
              <a:latin typeface="Times New Roman" panose="02020603050405020304"/>
              <a:cs typeface="Times New Roman" panose="02020603050405020304"/>
            </a:endParaRPr>
          </a:p>
          <a:p>
            <a:pPr marL="984885">
              <a:lnSpc>
                <a:spcPct val="100000"/>
              </a:lnSpc>
              <a:spcBef>
                <a:spcPts val="815"/>
              </a:spcBef>
            </a:pPr>
            <a:r>
              <a:rPr sz="1200" b="1" spc="-15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SEWA </a:t>
            </a:r>
            <a:r>
              <a:rPr sz="1200" b="1" spc="-5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(penyewaan) </a:t>
            </a:r>
            <a:r>
              <a:rPr sz="1200" b="1" spc="-20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DAN </a:t>
            </a:r>
            <a:r>
              <a:rPr sz="1200" b="1" spc="-15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JASA</a:t>
            </a:r>
            <a:endParaRPr sz="1200">
              <a:latin typeface="Arial" panose="020B0604020202020204"/>
              <a:cs typeface="Arial" panose="020B0604020202020204"/>
            </a:endParaRPr>
          </a:p>
          <a:p>
            <a:pPr marL="127000" marR="116840" indent="3175" algn="ctr">
              <a:lnSpc>
                <a:spcPct val="100000"/>
              </a:lnSpc>
            </a:pPr>
            <a:r>
              <a:rPr sz="1200" dirty="0">
                <a:latin typeface="Arial" panose="020B0604020202020204"/>
                <a:cs typeface="Arial" panose="020B0604020202020204"/>
              </a:rPr>
              <a:t>(TEKNIK, </a:t>
            </a:r>
            <a:r>
              <a:rPr sz="1200" spc="-10" dirty="0">
                <a:latin typeface="Arial" panose="020B0604020202020204"/>
                <a:cs typeface="Arial" panose="020B0604020202020204"/>
              </a:rPr>
              <a:t>MANAJEMEN,KONSTRUKSI,KONSULTAN,  </a:t>
            </a:r>
            <a:r>
              <a:rPr sz="1200" dirty="0">
                <a:latin typeface="Arial" panose="020B0604020202020204"/>
                <a:cs typeface="Arial" panose="020B0604020202020204"/>
              </a:rPr>
              <a:t>SELAIN JASA </a:t>
            </a:r>
            <a:r>
              <a:rPr sz="1200" spc="-25" dirty="0">
                <a:latin typeface="Arial" panose="020B0604020202020204"/>
                <a:cs typeface="Arial" panose="020B0604020202020204"/>
              </a:rPr>
              <a:t>YANG </a:t>
            </a:r>
            <a:r>
              <a:rPr sz="1200" dirty="0">
                <a:latin typeface="Arial" panose="020B0604020202020204"/>
                <a:cs typeface="Arial" panose="020B0604020202020204"/>
              </a:rPr>
              <a:t>TELAH </a:t>
            </a:r>
            <a:r>
              <a:rPr sz="1200" spc="-5" dirty="0">
                <a:latin typeface="Arial" panose="020B0604020202020204"/>
                <a:cs typeface="Arial" panose="020B0604020202020204"/>
              </a:rPr>
              <a:t>DIPOTONG </a:t>
            </a:r>
            <a:r>
              <a:rPr sz="1200" dirty="0">
                <a:latin typeface="Arial" panose="020B0604020202020204"/>
                <a:cs typeface="Arial" panose="020B0604020202020204"/>
              </a:rPr>
              <a:t>PPH </a:t>
            </a:r>
            <a:r>
              <a:rPr sz="1200" spc="-20" dirty="0">
                <a:latin typeface="Arial" panose="020B0604020202020204"/>
                <a:cs typeface="Arial" panose="020B0604020202020204"/>
              </a:rPr>
              <a:t>PASAL</a:t>
            </a:r>
            <a:r>
              <a:rPr sz="1200" spc="-250" dirty="0">
                <a:latin typeface="Arial" panose="020B0604020202020204"/>
                <a:cs typeface="Arial" panose="020B0604020202020204"/>
              </a:rPr>
              <a:t> </a:t>
            </a:r>
            <a:r>
              <a:rPr sz="1200" spc="5" dirty="0">
                <a:latin typeface="Arial" panose="020B0604020202020204"/>
                <a:cs typeface="Arial" panose="020B0604020202020204"/>
              </a:rPr>
              <a:t>21)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88236" y="3656076"/>
            <a:ext cx="8391525" cy="619125"/>
          </a:xfrm>
          <a:custGeom>
            <a:avLst/>
            <a:gdLst/>
            <a:ahLst/>
            <a:cxnLst/>
            <a:rect l="l" t="t" r="r" b="b"/>
            <a:pathLst>
              <a:path w="8391525" h="619125">
                <a:moveTo>
                  <a:pt x="8313928" y="0"/>
                </a:moveTo>
                <a:lnTo>
                  <a:pt x="77254" y="0"/>
                </a:lnTo>
                <a:lnTo>
                  <a:pt x="47186" y="6064"/>
                </a:lnTo>
                <a:lnTo>
                  <a:pt x="22629" y="22606"/>
                </a:lnTo>
                <a:lnTo>
                  <a:pt x="6071" y="47148"/>
                </a:lnTo>
                <a:lnTo>
                  <a:pt x="0" y="77216"/>
                </a:lnTo>
                <a:lnTo>
                  <a:pt x="0" y="541528"/>
                </a:lnTo>
                <a:lnTo>
                  <a:pt x="6071" y="571595"/>
                </a:lnTo>
                <a:lnTo>
                  <a:pt x="22629" y="596138"/>
                </a:lnTo>
                <a:lnTo>
                  <a:pt x="47186" y="612679"/>
                </a:lnTo>
                <a:lnTo>
                  <a:pt x="77254" y="618744"/>
                </a:lnTo>
                <a:lnTo>
                  <a:pt x="8313928" y="618744"/>
                </a:lnTo>
                <a:lnTo>
                  <a:pt x="8343995" y="612679"/>
                </a:lnTo>
                <a:lnTo>
                  <a:pt x="8368538" y="596138"/>
                </a:lnTo>
                <a:lnTo>
                  <a:pt x="8385079" y="571595"/>
                </a:lnTo>
                <a:lnTo>
                  <a:pt x="8391144" y="541528"/>
                </a:lnTo>
                <a:lnTo>
                  <a:pt x="8391144" y="77216"/>
                </a:lnTo>
                <a:lnTo>
                  <a:pt x="8385079" y="47148"/>
                </a:lnTo>
                <a:lnTo>
                  <a:pt x="8368538" y="22606"/>
                </a:lnTo>
                <a:lnTo>
                  <a:pt x="8343995" y="6064"/>
                </a:lnTo>
                <a:lnTo>
                  <a:pt x="8313928" y="0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88236" y="3656076"/>
            <a:ext cx="8391525" cy="619125"/>
          </a:xfrm>
          <a:custGeom>
            <a:avLst/>
            <a:gdLst/>
            <a:ahLst/>
            <a:cxnLst/>
            <a:rect l="l" t="t" r="r" b="b"/>
            <a:pathLst>
              <a:path w="8391525" h="619125">
                <a:moveTo>
                  <a:pt x="0" y="77216"/>
                </a:moveTo>
                <a:lnTo>
                  <a:pt x="6071" y="47148"/>
                </a:lnTo>
                <a:lnTo>
                  <a:pt x="22629" y="22606"/>
                </a:lnTo>
                <a:lnTo>
                  <a:pt x="47186" y="6064"/>
                </a:lnTo>
                <a:lnTo>
                  <a:pt x="77254" y="0"/>
                </a:lnTo>
                <a:lnTo>
                  <a:pt x="8313928" y="0"/>
                </a:lnTo>
                <a:lnTo>
                  <a:pt x="8343995" y="6064"/>
                </a:lnTo>
                <a:lnTo>
                  <a:pt x="8368538" y="22606"/>
                </a:lnTo>
                <a:lnTo>
                  <a:pt x="8385079" y="47148"/>
                </a:lnTo>
                <a:lnTo>
                  <a:pt x="8391144" y="77216"/>
                </a:lnTo>
                <a:lnTo>
                  <a:pt x="8391144" y="541528"/>
                </a:lnTo>
                <a:lnTo>
                  <a:pt x="8385079" y="571595"/>
                </a:lnTo>
                <a:lnTo>
                  <a:pt x="8368538" y="596138"/>
                </a:lnTo>
                <a:lnTo>
                  <a:pt x="8343995" y="612679"/>
                </a:lnTo>
                <a:lnTo>
                  <a:pt x="8313928" y="618744"/>
                </a:lnTo>
                <a:lnTo>
                  <a:pt x="77254" y="618744"/>
                </a:lnTo>
                <a:lnTo>
                  <a:pt x="47186" y="612679"/>
                </a:lnTo>
                <a:lnTo>
                  <a:pt x="22629" y="596138"/>
                </a:lnTo>
                <a:lnTo>
                  <a:pt x="6071" y="571595"/>
                </a:lnTo>
                <a:lnTo>
                  <a:pt x="0" y="541528"/>
                </a:lnTo>
                <a:lnTo>
                  <a:pt x="0" y="7721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305800" y="3276600"/>
            <a:ext cx="647700" cy="1576070"/>
          </a:xfrm>
          <a:custGeom>
            <a:avLst/>
            <a:gdLst/>
            <a:ahLst/>
            <a:cxnLst/>
            <a:rect l="l" t="t" r="r" b="b"/>
            <a:pathLst>
              <a:path w="647700" h="1576070">
                <a:moveTo>
                  <a:pt x="647700" y="1302766"/>
                </a:moveTo>
                <a:lnTo>
                  <a:pt x="0" y="1302766"/>
                </a:lnTo>
                <a:lnTo>
                  <a:pt x="323850" y="1575816"/>
                </a:lnTo>
                <a:lnTo>
                  <a:pt x="647700" y="1302766"/>
                </a:lnTo>
                <a:close/>
              </a:path>
              <a:path w="647700" h="1576070">
                <a:moveTo>
                  <a:pt x="485775" y="0"/>
                </a:moveTo>
                <a:lnTo>
                  <a:pt x="161925" y="0"/>
                </a:lnTo>
                <a:lnTo>
                  <a:pt x="161925" y="1302766"/>
                </a:lnTo>
                <a:lnTo>
                  <a:pt x="485775" y="1302766"/>
                </a:lnTo>
                <a:lnTo>
                  <a:pt x="485775" y="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305800" y="3276600"/>
            <a:ext cx="647700" cy="1576070"/>
          </a:xfrm>
          <a:custGeom>
            <a:avLst/>
            <a:gdLst/>
            <a:ahLst/>
            <a:cxnLst/>
            <a:rect l="l" t="t" r="r" b="b"/>
            <a:pathLst>
              <a:path w="647700" h="1576070">
                <a:moveTo>
                  <a:pt x="647700" y="1302766"/>
                </a:moveTo>
                <a:lnTo>
                  <a:pt x="485775" y="1302766"/>
                </a:lnTo>
                <a:lnTo>
                  <a:pt x="485775" y="0"/>
                </a:lnTo>
                <a:lnTo>
                  <a:pt x="161925" y="0"/>
                </a:lnTo>
                <a:lnTo>
                  <a:pt x="161925" y="1302766"/>
                </a:lnTo>
                <a:lnTo>
                  <a:pt x="0" y="1302766"/>
                </a:lnTo>
                <a:lnTo>
                  <a:pt x="323850" y="1575816"/>
                </a:lnTo>
                <a:lnTo>
                  <a:pt x="647700" y="130276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982467" y="3296411"/>
            <a:ext cx="647700" cy="1590040"/>
          </a:xfrm>
          <a:custGeom>
            <a:avLst/>
            <a:gdLst/>
            <a:ahLst/>
            <a:cxnLst/>
            <a:rect l="l" t="t" r="r" b="b"/>
            <a:pathLst>
              <a:path w="647700" h="1590039">
                <a:moveTo>
                  <a:pt x="647700" y="1314069"/>
                </a:moveTo>
                <a:lnTo>
                  <a:pt x="0" y="1314069"/>
                </a:lnTo>
                <a:lnTo>
                  <a:pt x="323850" y="1589532"/>
                </a:lnTo>
                <a:lnTo>
                  <a:pt x="647700" y="1314069"/>
                </a:lnTo>
                <a:close/>
              </a:path>
              <a:path w="647700" h="1590039">
                <a:moveTo>
                  <a:pt x="485775" y="0"/>
                </a:moveTo>
                <a:lnTo>
                  <a:pt x="161925" y="0"/>
                </a:lnTo>
                <a:lnTo>
                  <a:pt x="161925" y="1314069"/>
                </a:lnTo>
                <a:lnTo>
                  <a:pt x="485775" y="1314069"/>
                </a:lnTo>
                <a:lnTo>
                  <a:pt x="485775" y="0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82467" y="3296411"/>
            <a:ext cx="647700" cy="1590040"/>
          </a:xfrm>
          <a:custGeom>
            <a:avLst/>
            <a:gdLst/>
            <a:ahLst/>
            <a:cxnLst/>
            <a:rect l="l" t="t" r="r" b="b"/>
            <a:pathLst>
              <a:path w="647700" h="1590039">
                <a:moveTo>
                  <a:pt x="647700" y="1314069"/>
                </a:moveTo>
                <a:lnTo>
                  <a:pt x="485775" y="1314069"/>
                </a:lnTo>
                <a:lnTo>
                  <a:pt x="485775" y="0"/>
                </a:lnTo>
                <a:lnTo>
                  <a:pt x="161925" y="0"/>
                </a:lnTo>
                <a:lnTo>
                  <a:pt x="161925" y="1314069"/>
                </a:lnTo>
                <a:lnTo>
                  <a:pt x="0" y="1314069"/>
                </a:lnTo>
                <a:lnTo>
                  <a:pt x="323850" y="1589532"/>
                </a:lnTo>
                <a:lnTo>
                  <a:pt x="647700" y="1314069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743200" y="3581400"/>
            <a:ext cx="1219200" cy="691515"/>
          </a:xfrm>
          <a:prstGeom prst="rect">
            <a:avLst/>
          </a:prstGeom>
          <a:solidFill>
            <a:srgbClr val="FFFFCC"/>
          </a:solidFill>
          <a:ln w="12191">
            <a:solidFill>
              <a:srgbClr val="000000"/>
            </a:solidFill>
          </a:ln>
        </p:spPr>
        <p:txBody>
          <a:bodyPr vert="horz" wrap="square" lIns="0" tIns="76200" rIns="0" bIns="0" rtlCol="0">
            <a:spAutoFit/>
          </a:bodyPr>
          <a:lstStyle/>
          <a:p>
            <a:pPr marL="257810" marR="209550" indent="-41275">
              <a:lnSpc>
                <a:spcPct val="100000"/>
              </a:lnSpc>
              <a:spcBef>
                <a:spcPts val="600"/>
              </a:spcBef>
            </a:pPr>
            <a:r>
              <a:rPr sz="2000" b="1" spc="-5" dirty="0">
                <a:solidFill>
                  <a:srgbClr val="000066"/>
                </a:solidFill>
                <a:latin typeface="Tahoma" panose="020B0604030504040204"/>
                <a:cs typeface="Tahoma" panose="020B0604030504040204"/>
              </a:rPr>
              <a:t>T</a:t>
            </a:r>
            <a:r>
              <a:rPr sz="2000" b="1" spc="-10" dirty="0">
                <a:solidFill>
                  <a:srgbClr val="000066"/>
                </a:solidFill>
                <a:latin typeface="Tahoma" panose="020B0604030504040204"/>
                <a:cs typeface="Tahoma" panose="020B0604030504040204"/>
              </a:rPr>
              <a:t>A</a:t>
            </a:r>
            <a:r>
              <a:rPr sz="2000" b="1" spc="-5" dirty="0">
                <a:solidFill>
                  <a:srgbClr val="000066"/>
                </a:solidFill>
                <a:latin typeface="Tahoma" panose="020B0604030504040204"/>
                <a:cs typeface="Tahoma" panose="020B0604030504040204"/>
              </a:rPr>
              <a:t>RIF  </a:t>
            </a:r>
            <a:r>
              <a:rPr sz="2000" b="1" dirty="0">
                <a:solidFill>
                  <a:srgbClr val="000066"/>
                </a:solidFill>
                <a:latin typeface="Tahoma" panose="020B0604030504040204"/>
                <a:cs typeface="Tahoma" panose="020B0604030504040204"/>
              </a:rPr>
              <a:t>15</a:t>
            </a:r>
            <a:r>
              <a:rPr sz="2000" b="1" spc="-70" dirty="0">
                <a:solidFill>
                  <a:srgbClr val="000066"/>
                </a:solidFill>
                <a:latin typeface="Tahoma" panose="020B0604030504040204"/>
                <a:cs typeface="Tahoma" panose="020B0604030504040204"/>
              </a:rPr>
              <a:t> </a:t>
            </a:r>
            <a:r>
              <a:rPr sz="2000" b="1" dirty="0">
                <a:solidFill>
                  <a:srgbClr val="000066"/>
                </a:solidFill>
                <a:latin typeface="Tahoma" panose="020B0604030504040204"/>
                <a:cs typeface="Tahoma" panose="020B0604030504040204"/>
              </a:rPr>
              <a:t>%</a:t>
            </a:r>
            <a:endParaRPr sz="2000">
              <a:latin typeface="Tahoma" panose="020B0604030504040204"/>
              <a:cs typeface="Tahoma" panose="020B0604030504040204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276600" y="1652016"/>
            <a:ext cx="5486400" cy="152400"/>
          </a:xfrm>
          <a:custGeom>
            <a:avLst/>
            <a:gdLst/>
            <a:ahLst/>
            <a:cxnLst/>
            <a:rect l="l" t="t" r="r" b="b"/>
            <a:pathLst>
              <a:path w="5486400" h="152400">
                <a:moveTo>
                  <a:pt x="0" y="152400"/>
                </a:moveTo>
                <a:lnTo>
                  <a:pt x="5486400" y="152400"/>
                </a:lnTo>
                <a:lnTo>
                  <a:pt x="54864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CC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66872" y="1743455"/>
            <a:ext cx="457200" cy="386080"/>
          </a:xfrm>
          <a:custGeom>
            <a:avLst/>
            <a:gdLst/>
            <a:ahLst/>
            <a:cxnLst/>
            <a:rect l="l" t="t" r="r" b="b"/>
            <a:pathLst>
              <a:path w="457200" h="386080">
                <a:moveTo>
                  <a:pt x="457200" y="278384"/>
                </a:moveTo>
                <a:lnTo>
                  <a:pt x="0" y="278384"/>
                </a:lnTo>
                <a:lnTo>
                  <a:pt x="228600" y="385572"/>
                </a:lnTo>
                <a:lnTo>
                  <a:pt x="457200" y="278384"/>
                </a:lnTo>
                <a:close/>
              </a:path>
              <a:path w="457200" h="386080">
                <a:moveTo>
                  <a:pt x="342900" y="0"/>
                </a:moveTo>
                <a:lnTo>
                  <a:pt x="114300" y="0"/>
                </a:lnTo>
                <a:lnTo>
                  <a:pt x="114300" y="278384"/>
                </a:lnTo>
                <a:lnTo>
                  <a:pt x="342900" y="278384"/>
                </a:lnTo>
                <a:lnTo>
                  <a:pt x="342900" y="0"/>
                </a:lnTo>
                <a:close/>
              </a:path>
            </a:pathLst>
          </a:custGeom>
          <a:solidFill>
            <a:srgbClr val="CC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424671" y="1743455"/>
            <a:ext cx="457200" cy="386080"/>
          </a:xfrm>
          <a:custGeom>
            <a:avLst/>
            <a:gdLst/>
            <a:ahLst/>
            <a:cxnLst/>
            <a:rect l="l" t="t" r="r" b="b"/>
            <a:pathLst>
              <a:path w="457200" h="386080">
                <a:moveTo>
                  <a:pt x="457200" y="278384"/>
                </a:moveTo>
                <a:lnTo>
                  <a:pt x="0" y="278384"/>
                </a:lnTo>
                <a:lnTo>
                  <a:pt x="228600" y="385572"/>
                </a:lnTo>
                <a:lnTo>
                  <a:pt x="457200" y="278384"/>
                </a:lnTo>
                <a:close/>
              </a:path>
              <a:path w="457200" h="386080">
                <a:moveTo>
                  <a:pt x="342900" y="0"/>
                </a:moveTo>
                <a:lnTo>
                  <a:pt x="114300" y="0"/>
                </a:lnTo>
                <a:lnTo>
                  <a:pt x="114300" y="278384"/>
                </a:lnTo>
                <a:lnTo>
                  <a:pt x="342900" y="278384"/>
                </a:lnTo>
                <a:lnTo>
                  <a:pt x="342900" y="0"/>
                </a:lnTo>
                <a:close/>
              </a:path>
            </a:pathLst>
          </a:custGeom>
          <a:solidFill>
            <a:srgbClr val="CC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867400" y="1548383"/>
            <a:ext cx="250190" cy="104139"/>
          </a:xfrm>
          <a:custGeom>
            <a:avLst/>
            <a:gdLst/>
            <a:ahLst/>
            <a:cxnLst/>
            <a:rect l="l" t="t" r="r" b="b"/>
            <a:pathLst>
              <a:path w="250189" h="104139">
                <a:moveTo>
                  <a:pt x="0" y="103632"/>
                </a:moveTo>
                <a:lnTo>
                  <a:pt x="249936" y="103632"/>
                </a:lnTo>
                <a:lnTo>
                  <a:pt x="249936" y="0"/>
                </a:lnTo>
                <a:lnTo>
                  <a:pt x="0" y="0"/>
                </a:lnTo>
                <a:lnTo>
                  <a:pt x="0" y="103632"/>
                </a:lnTo>
                <a:close/>
              </a:path>
            </a:pathLst>
          </a:custGeom>
          <a:solidFill>
            <a:srgbClr val="CCFF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133600" y="2133600"/>
            <a:ext cx="2590800" cy="1064260"/>
          </a:xfrm>
          <a:prstGeom prst="rect">
            <a:avLst/>
          </a:prstGeom>
          <a:solidFill>
            <a:srgbClr val="CCFFFF"/>
          </a:solidFill>
          <a:ln w="12191">
            <a:solidFill>
              <a:srgbClr val="000000"/>
            </a:solidFill>
          </a:ln>
        </p:spPr>
        <p:txBody>
          <a:bodyPr vert="horz" wrap="square" lIns="0" tIns="79375" rIns="0" bIns="0" rtlCol="0">
            <a:spAutoFit/>
          </a:bodyPr>
          <a:lstStyle/>
          <a:p>
            <a:pPr marL="391160" marR="433705" indent="50165" algn="ctr">
              <a:lnSpc>
                <a:spcPct val="100000"/>
              </a:lnSpc>
              <a:spcBef>
                <a:spcPts val="625"/>
              </a:spcBef>
            </a:pPr>
            <a:r>
              <a:rPr sz="1600" b="1" spc="-15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HADIAH </a:t>
            </a:r>
            <a:r>
              <a:rPr sz="1600" b="1" spc="-20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DAN  </a:t>
            </a:r>
            <a:r>
              <a:rPr sz="1600" b="1" spc="-10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PENGHARGAAN,  </a:t>
            </a:r>
            <a:r>
              <a:rPr sz="1600" b="1" spc="-5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DEVIDEN,</a:t>
            </a:r>
            <a:r>
              <a:rPr sz="1600" b="1" spc="-75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BUNGA  </a:t>
            </a:r>
            <a:r>
              <a:rPr sz="1600" b="1" spc="-20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DAN</a:t>
            </a:r>
            <a:r>
              <a:rPr sz="1600" b="1" spc="20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600" b="1" spc="-50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ROYALTI</a:t>
            </a:r>
            <a:endParaRPr sz="16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924800" y="3581400"/>
            <a:ext cx="1219200" cy="691515"/>
          </a:xfrm>
          <a:prstGeom prst="rect">
            <a:avLst/>
          </a:prstGeom>
          <a:solidFill>
            <a:srgbClr val="FFFFCC"/>
          </a:solidFill>
          <a:ln w="12192">
            <a:solidFill>
              <a:srgbClr val="000000"/>
            </a:solidFill>
          </a:ln>
        </p:spPr>
        <p:txBody>
          <a:bodyPr vert="horz" wrap="square" lIns="0" tIns="76200" rIns="0" bIns="0" rtlCol="0">
            <a:spAutoFit/>
          </a:bodyPr>
          <a:lstStyle/>
          <a:p>
            <a:pPr marL="339725" marR="208915" indent="-121920">
              <a:lnSpc>
                <a:spcPct val="100000"/>
              </a:lnSpc>
              <a:spcBef>
                <a:spcPts val="600"/>
              </a:spcBef>
            </a:pPr>
            <a:r>
              <a:rPr sz="2000" b="1" spc="-5" dirty="0">
                <a:solidFill>
                  <a:srgbClr val="000066"/>
                </a:solidFill>
                <a:latin typeface="Tahoma" panose="020B0604030504040204"/>
                <a:cs typeface="Tahoma" panose="020B0604030504040204"/>
              </a:rPr>
              <a:t>T</a:t>
            </a:r>
            <a:r>
              <a:rPr sz="2000" b="1" spc="-10" dirty="0">
                <a:solidFill>
                  <a:srgbClr val="000066"/>
                </a:solidFill>
                <a:latin typeface="Tahoma" panose="020B0604030504040204"/>
                <a:cs typeface="Tahoma" panose="020B0604030504040204"/>
              </a:rPr>
              <a:t>A</a:t>
            </a:r>
            <a:r>
              <a:rPr sz="2000" b="1" spc="-5" dirty="0">
                <a:solidFill>
                  <a:srgbClr val="000066"/>
                </a:solidFill>
                <a:latin typeface="Tahoma" panose="020B0604030504040204"/>
                <a:cs typeface="Tahoma" panose="020B0604030504040204"/>
              </a:rPr>
              <a:t>RIF  </a:t>
            </a:r>
            <a:r>
              <a:rPr sz="2000" b="1" dirty="0">
                <a:solidFill>
                  <a:srgbClr val="000066"/>
                </a:solidFill>
                <a:latin typeface="Tahoma" panose="020B0604030504040204"/>
                <a:cs typeface="Tahoma" panose="020B0604030504040204"/>
              </a:rPr>
              <a:t>2</a:t>
            </a:r>
            <a:r>
              <a:rPr sz="2000" b="1" spc="-35" dirty="0">
                <a:solidFill>
                  <a:srgbClr val="000066"/>
                </a:solidFill>
                <a:latin typeface="Tahoma" panose="020B0604030504040204"/>
                <a:cs typeface="Tahoma" panose="020B0604030504040204"/>
              </a:rPr>
              <a:t> </a:t>
            </a:r>
            <a:r>
              <a:rPr sz="2000" b="1" dirty="0">
                <a:solidFill>
                  <a:srgbClr val="000066"/>
                </a:solidFill>
                <a:latin typeface="Tahoma" panose="020B0604030504040204"/>
                <a:cs typeface="Tahoma" panose="020B0604030504040204"/>
              </a:rPr>
              <a:t>%</a:t>
            </a:r>
            <a:endParaRPr sz="2000">
              <a:latin typeface="Tahoma" panose="020B0604030504040204"/>
              <a:cs typeface="Tahoma" panose="020B0604030504040204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131819" y="6019800"/>
            <a:ext cx="6286500" cy="745490"/>
          </a:xfrm>
          <a:custGeom>
            <a:avLst/>
            <a:gdLst/>
            <a:ahLst/>
            <a:cxnLst/>
            <a:rect l="l" t="t" r="r" b="b"/>
            <a:pathLst>
              <a:path w="6286500" h="745490">
                <a:moveTo>
                  <a:pt x="6219444" y="0"/>
                </a:moveTo>
                <a:lnTo>
                  <a:pt x="67056" y="0"/>
                </a:lnTo>
                <a:lnTo>
                  <a:pt x="40933" y="5265"/>
                </a:lnTo>
                <a:lnTo>
                  <a:pt x="19621" y="19624"/>
                </a:lnTo>
                <a:lnTo>
                  <a:pt x="5262" y="40922"/>
                </a:lnTo>
                <a:lnTo>
                  <a:pt x="0" y="67005"/>
                </a:lnTo>
                <a:lnTo>
                  <a:pt x="0" y="678230"/>
                </a:lnTo>
                <a:lnTo>
                  <a:pt x="5262" y="704312"/>
                </a:lnTo>
                <a:lnTo>
                  <a:pt x="19621" y="725610"/>
                </a:lnTo>
                <a:lnTo>
                  <a:pt x="40933" y="739970"/>
                </a:lnTo>
                <a:lnTo>
                  <a:pt x="67056" y="745236"/>
                </a:lnTo>
                <a:lnTo>
                  <a:pt x="6219444" y="745236"/>
                </a:lnTo>
                <a:lnTo>
                  <a:pt x="6245566" y="739970"/>
                </a:lnTo>
                <a:lnTo>
                  <a:pt x="6266878" y="725610"/>
                </a:lnTo>
                <a:lnTo>
                  <a:pt x="6281237" y="704312"/>
                </a:lnTo>
                <a:lnTo>
                  <a:pt x="6286500" y="678230"/>
                </a:lnTo>
                <a:lnTo>
                  <a:pt x="6286500" y="67005"/>
                </a:lnTo>
                <a:lnTo>
                  <a:pt x="6281237" y="40922"/>
                </a:lnTo>
                <a:lnTo>
                  <a:pt x="6266878" y="19624"/>
                </a:lnTo>
                <a:lnTo>
                  <a:pt x="6245566" y="5265"/>
                </a:lnTo>
                <a:lnTo>
                  <a:pt x="621944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131819" y="6019800"/>
            <a:ext cx="6286500" cy="745490"/>
          </a:xfrm>
          <a:custGeom>
            <a:avLst/>
            <a:gdLst/>
            <a:ahLst/>
            <a:cxnLst/>
            <a:rect l="l" t="t" r="r" b="b"/>
            <a:pathLst>
              <a:path w="6286500" h="745490">
                <a:moveTo>
                  <a:pt x="0" y="67005"/>
                </a:moveTo>
                <a:lnTo>
                  <a:pt x="5262" y="40922"/>
                </a:lnTo>
                <a:lnTo>
                  <a:pt x="19621" y="19624"/>
                </a:lnTo>
                <a:lnTo>
                  <a:pt x="40933" y="5265"/>
                </a:lnTo>
                <a:lnTo>
                  <a:pt x="67056" y="0"/>
                </a:lnTo>
                <a:lnTo>
                  <a:pt x="6219444" y="0"/>
                </a:lnTo>
                <a:lnTo>
                  <a:pt x="6245566" y="5265"/>
                </a:lnTo>
                <a:lnTo>
                  <a:pt x="6266878" y="19624"/>
                </a:lnTo>
                <a:lnTo>
                  <a:pt x="6281237" y="40922"/>
                </a:lnTo>
                <a:lnTo>
                  <a:pt x="6286500" y="67005"/>
                </a:lnTo>
                <a:lnTo>
                  <a:pt x="6286500" y="678230"/>
                </a:lnTo>
                <a:lnTo>
                  <a:pt x="6281237" y="704312"/>
                </a:lnTo>
                <a:lnTo>
                  <a:pt x="6266878" y="725610"/>
                </a:lnTo>
                <a:lnTo>
                  <a:pt x="6245566" y="739970"/>
                </a:lnTo>
                <a:lnTo>
                  <a:pt x="6219444" y="745236"/>
                </a:lnTo>
                <a:lnTo>
                  <a:pt x="67056" y="745236"/>
                </a:lnTo>
                <a:lnTo>
                  <a:pt x="40933" y="739970"/>
                </a:lnTo>
                <a:lnTo>
                  <a:pt x="19621" y="725610"/>
                </a:lnTo>
                <a:lnTo>
                  <a:pt x="5262" y="704312"/>
                </a:lnTo>
                <a:lnTo>
                  <a:pt x="0" y="678230"/>
                </a:lnTo>
                <a:lnTo>
                  <a:pt x="0" y="67005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286000" y="5181600"/>
            <a:ext cx="6934200" cy="533400"/>
          </a:xfrm>
          <a:custGeom>
            <a:avLst/>
            <a:gdLst/>
            <a:ahLst/>
            <a:cxnLst/>
            <a:rect l="l" t="t" r="r" b="b"/>
            <a:pathLst>
              <a:path w="6934200" h="533400">
                <a:moveTo>
                  <a:pt x="6845300" y="0"/>
                </a:moveTo>
                <a:lnTo>
                  <a:pt x="88900" y="0"/>
                </a:lnTo>
                <a:lnTo>
                  <a:pt x="54296" y="6979"/>
                </a:lnTo>
                <a:lnTo>
                  <a:pt x="26038" y="26019"/>
                </a:lnTo>
                <a:lnTo>
                  <a:pt x="6986" y="54274"/>
                </a:lnTo>
                <a:lnTo>
                  <a:pt x="0" y="88900"/>
                </a:lnTo>
                <a:lnTo>
                  <a:pt x="0" y="444500"/>
                </a:lnTo>
                <a:lnTo>
                  <a:pt x="6986" y="479103"/>
                </a:lnTo>
                <a:lnTo>
                  <a:pt x="26038" y="507361"/>
                </a:lnTo>
                <a:lnTo>
                  <a:pt x="54296" y="526413"/>
                </a:lnTo>
                <a:lnTo>
                  <a:pt x="88900" y="533400"/>
                </a:lnTo>
                <a:lnTo>
                  <a:pt x="6845300" y="533400"/>
                </a:lnTo>
                <a:lnTo>
                  <a:pt x="6879925" y="526413"/>
                </a:lnTo>
                <a:lnTo>
                  <a:pt x="6908180" y="507361"/>
                </a:lnTo>
                <a:lnTo>
                  <a:pt x="6927220" y="479103"/>
                </a:lnTo>
                <a:lnTo>
                  <a:pt x="6934200" y="444500"/>
                </a:lnTo>
                <a:lnTo>
                  <a:pt x="6934200" y="88900"/>
                </a:lnTo>
                <a:lnTo>
                  <a:pt x="6927220" y="54274"/>
                </a:lnTo>
                <a:lnTo>
                  <a:pt x="6908180" y="26019"/>
                </a:lnTo>
                <a:lnTo>
                  <a:pt x="6879925" y="6979"/>
                </a:lnTo>
                <a:lnTo>
                  <a:pt x="684530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86000" y="5181600"/>
            <a:ext cx="6934200" cy="533400"/>
          </a:xfrm>
          <a:custGeom>
            <a:avLst/>
            <a:gdLst/>
            <a:ahLst/>
            <a:cxnLst/>
            <a:rect l="l" t="t" r="r" b="b"/>
            <a:pathLst>
              <a:path w="6934200" h="533400">
                <a:moveTo>
                  <a:pt x="0" y="88900"/>
                </a:moveTo>
                <a:lnTo>
                  <a:pt x="6986" y="54274"/>
                </a:lnTo>
                <a:lnTo>
                  <a:pt x="26038" y="26019"/>
                </a:lnTo>
                <a:lnTo>
                  <a:pt x="54296" y="6979"/>
                </a:lnTo>
                <a:lnTo>
                  <a:pt x="88900" y="0"/>
                </a:lnTo>
                <a:lnTo>
                  <a:pt x="6845300" y="0"/>
                </a:lnTo>
                <a:lnTo>
                  <a:pt x="6879925" y="6979"/>
                </a:lnTo>
                <a:lnTo>
                  <a:pt x="6908180" y="26019"/>
                </a:lnTo>
                <a:lnTo>
                  <a:pt x="6927220" y="54274"/>
                </a:lnTo>
                <a:lnTo>
                  <a:pt x="6934200" y="88900"/>
                </a:lnTo>
                <a:lnTo>
                  <a:pt x="6934200" y="444500"/>
                </a:lnTo>
                <a:lnTo>
                  <a:pt x="6927220" y="479103"/>
                </a:lnTo>
                <a:lnTo>
                  <a:pt x="6908180" y="507361"/>
                </a:lnTo>
                <a:lnTo>
                  <a:pt x="6879925" y="526413"/>
                </a:lnTo>
                <a:lnTo>
                  <a:pt x="6845300" y="533400"/>
                </a:lnTo>
                <a:lnTo>
                  <a:pt x="88900" y="533400"/>
                </a:lnTo>
                <a:lnTo>
                  <a:pt x="54296" y="526413"/>
                </a:lnTo>
                <a:lnTo>
                  <a:pt x="26038" y="507361"/>
                </a:lnTo>
                <a:lnTo>
                  <a:pt x="6986" y="479103"/>
                </a:lnTo>
                <a:lnTo>
                  <a:pt x="0" y="444500"/>
                </a:lnTo>
                <a:lnTo>
                  <a:pt x="0" y="889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259073" y="4802555"/>
            <a:ext cx="6032500" cy="191579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687830">
              <a:lnSpc>
                <a:spcPct val="100000"/>
              </a:lnSpc>
              <a:spcBef>
                <a:spcPts val="900"/>
              </a:spcBef>
            </a:pPr>
            <a:r>
              <a:rPr sz="1600" b="1" spc="-20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DASAR</a:t>
            </a:r>
            <a:r>
              <a:rPr sz="1600" b="1" spc="50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600" b="1" spc="-15" dirty="0">
                <a:solidFill>
                  <a:srgbClr val="000066"/>
                </a:solidFill>
                <a:latin typeface="Arial" panose="020B0604020202020204"/>
                <a:cs typeface="Arial" panose="020B0604020202020204"/>
              </a:rPr>
              <a:t>PEMOTONGAN</a:t>
            </a:r>
            <a:endParaRPr sz="1600">
              <a:latin typeface="Arial" panose="020B0604020202020204"/>
              <a:cs typeface="Arial" panose="020B0604020202020204"/>
            </a:endParaRPr>
          </a:p>
          <a:p>
            <a:pPr marL="789305">
              <a:lnSpc>
                <a:spcPct val="100000"/>
              </a:lnSpc>
              <a:spcBef>
                <a:spcPts val="1015"/>
              </a:spcBef>
              <a:tabLst>
                <a:tab pos="1071245" algn="l"/>
                <a:tab pos="1395095" algn="l"/>
                <a:tab pos="1744980" algn="l"/>
                <a:tab pos="2341245" algn="l"/>
                <a:tab pos="2945765" algn="l"/>
                <a:tab pos="3269615" algn="l"/>
                <a:tab pos="3593465" algn="l"/>
                <a:tab pos="3917315" algn="l"/>
                <a:tab pos="4211320" algn="l"/>
              </a:tabLst>
            </a:pPr>
            <a:r>
              <a:rPr sz="2000" b="1" dirty="0">
                <a:latin typeface="Arial" panose="020B0604020202020204"/>
                <a:cs typeface="Arial" panose="020B0604020202020204"/>
              </a:rPr>
              <a:t>J	U	M	L</a:t>
            </a:r>
            <a:r>
              <a:rPr sz="2000" b="1" spc="434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A	H	B	R	U	T	O</a:t>
            </a:r>
            <a:endParaRPr sz="200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 panose="02020603050405020304"/>
              <a:cs typeface="Times New Roman" panose="02020603050405020304"/>
            </a:endParaRPr>
          </a:p>
          <a:p>
            <a:pPr algn="ctr">
              <a:lnSpc>
                <a:spcPct val="100000"/>
              </a:lnSpc>
              <a:spcBef>
                <a:spcPts val="1275"/>
              </a:spcBef>
            </a:pPr>
            <a:r>
              <a:rPr sz="2000" b="1" dirty="0">
                <a:latin typeface="Arial" panose="020B0604020202020204"/>
                <a:cs typeface="Arial" panose="020B0604020202020204"/>
              </a:rPr>
              <a:t>JIKA PEMBERI JASA TDK </a:t>
            </a:r>
            <a:r>
              <a:rPr sz="2000" b="1" spc="-5" dirty="0">
                <a:latin typeface="Arial" panose="020B0604020202020204"/>
                <a:cs typeface="Arial" panose="020B0604020202020204"/>
              </a:rPr>
              <a:t>MEMILIKI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NPWP</a:t>
            </a:r>
            <a:r>
              <a:rPr sz="2000" b="1" spc="-229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MAKA</a:t>
            </a:r>
            <a:endParaRPr sz="2000">
              <a:latin typeface="Arial" panose="020B0604020202020204"/>
              <a:cs typeface="Arial" panose="020B0604020202020204"/>
            </a:endParaRPr>
          </a:p>
          <a:p>
            <a:pPr marL="635" algn="ctr">
              <a:lnSpc>
                <a:spcPct val="100000"/>
              </a:lnSpc>
            </a:pPr>
            <a:r>
              <a:rPr sz="2000" b="1" spc="-275" dirty="0">
                <a:latin typeface="Arial" panose="020B0604020202020204"/>
                <a:cs typeface="Arial" panose="020B0604020202020204"/>
              </a:rPr>
              <a:t>TARIFNYA</a:t>
            </a:r>
            <a:r>
              <a:rPr sz="2100" spc="-412" baseline="6000" dirty="0">
                <a:latin typeface="Arial" panose="020B0604020202020204"/>
                <a:cs typeface="Arial" panose="020B0604020202020204"/>
              </a:rPr>
              <a:t>Di</a:t>
            </a:r>
            <a:r>
              <a:rPr sz="2000" b="1" spc="-275" dirty="0">
                <a:latin typeface="Arial" panose="020B0604020202020204"/>
                <a:cs typeface="Arial" panose="020B0604020202020204"/>
              </a:rPr>
              <a:t>1</a:t>
            </a:r>
            <a:r>
              <a:rPr sz="2100" spc="-412" baseline="6000" dirty="0">
                <a:latin typeface="Arial" panose="020B0604020202020204"/>
                <a:cs typeface="Arial" panose="020B0604020202020204"/>
              </a:rPr>
              <a:t>t.P</a:t>
            </a:r>
            <a:r>
              <a:rPr sz="2000" b="1" spc="-275" dirty="0">
                <a:latin typeface="Arial" panose="020B0604020202020204"/>
                <a:cs typeface="Arial" panose="020B0604020202020204"/>
              </a:rPr>
              <a:t>0</a:t>
            </a:r>
            <a:r>
              <a:rPr sz="2100" spc="-412" baseline="6000" dirty="0">
                <a:latin typeface="Arial" panose="020B0604020202020204"/>
                <a:cs typeface="Arial" panose="020B0604020202020204"/>
              </a:rPr>
              <a:t>2</a:t>
            </a:r>
            <a:r>
              <a:rPr sz="2000" b="1" spc="-275" dirty="0">
                <a:latin typeface="Arial" panose="020B0604020202020204"/>
                <a:cs typeface="Arial" panose="020B0604020202020204"/>
              </a:rPr>
              <a:t>0</a:t>
            </a:r>
            <a:r>
              <a:rPr sz="2100" spc="-412" baseline="6000" dirty="0">
                <a:latin typeface="Arial" panose="020B0604020202020204"/>
                <a:cs typeface="Arial" panose="020B0604020202020204"/>
              </a:rPr>
              <a:t>H</a:t>
            </a:r>
            <a:r>
              <a:rPr sz="2000" b="1" spc="-275" dirty="0">
                <a:latin typeface="Arial" panose="020B0604020202020204"/>
                <a:cs typeface="Arial" panose="020B0604020202020204"/>
              </a:rPr>
              <a:t>%</a:t>
            </a:r>
            <a:r>
              <a:rPr sz="2100" spc="-412" baseline="6000" dirty="0">
                <a:latin typeface="Arial" panose="020B0604020202020204"/>
                <a:cs typeface="Arial" panose="020B0604020202020204"/>
              </a:rPr>
              <a:t>uma</a:t>
            </a:r>
            <a:r>
              <a:rPr sz="2000" b="1" spc="-275" dirty="0">
                <a:latin typeface="Arial" panose="020B0604020202020204"/>
                <a:cs typeface="Arial" panose="020B0604020202020204"/>
              </a:rPr>
              <a:t>L</a:t>
            </a:r>
            <a:r>
              <a:rPr sz="2100" spc="-412" baseline="6000" dirty="0">
                <a:latin typeface="Arial" panose="020B0604020202020204"/>
                <a:cs typeface="Arial" panose="020B0604020202020204"/>
              </a:rPr>
              <a:t>s</a:t>
            </a:r>
            <a:r>
              <a:rPr sz="2000" b="1" spc="-275" dirty="0">
                <a:latin typeface="Arial" panose="020B0604020202020204"/>
                <a:cs typeface="Arial" panose="020B0604020202020204"/>
              </a:rPr>
              <a:t>EBIH</a:t>
            </a:r>
            <a:r>
              <a:rPr sz="2000" b="1" dirty="0">
                <a:latin typeface="Arial" panose="020B0604020202020204"/>
                <a:cs typeface="Arial" panose="020B0604020202020204"/>
              </a:rPr>
              <a:t> TINGGI</a:t>
            </a:r>
            <a:endParaRPr sz="2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334000" y="5791200"/>
            <a:ext cx="1524000" cy="228600"/>
          </a:xfrm>
          <a:custGeom>
            <a:avLst/>
            <a:gdLst/>
            <a:ahLst/>
            <a:cxnLst/>
            <a:rect l="l" t="t" r="r" b="b"/>
            <a:pathLst>
              <a:path w="1524000" h="228600">
                <a:moveTo>
                  <a:pt x="1524000" y="171450"/>
                </a:moveTo>
                <a:lnTo>
                  <a:pt x="0" y="171450"/>
                </a:lnTo>
                <a:lnTo>
                  <a:pt x="762000" y="228600"/>
                </a:lnTo>
                <a:lnTo>
                  <a:pt x="1524000" y="171450"/>
                </a:lnTo>
                <a:close/>
              </a:path>
              <a:path w="1524000" h="228600">
                <a:moveTo>
                  <a:pt x="1143000" y="0"/>
                </a:moveTo>
                <a:lnTo>
                  <a:pt x="381000" y="0"/>
                </a:lnTo>
                <a:lnTo>
                  <a:pt x="381000" y="171450"/>
                </a:lnTo>
                <a:lnTo>
                  <a:pt x="1143000" y="171450"/>
                </a:lnTo>
                <a:lnTo>
                  <a:pt x="11430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334000" y="5791200"/>
            <a:ext cx="1524000" cy="228600"/>
          </a:xfrm>
          <a:custGeom>
            <a:avLst/>
            <a:gdLst/>
            <a:ahLst/>
            <a:cxnLst/>
            <a:rect l="l" t="t" r="r" b="b"/>
            <a:pathLst>
              <a:path w="1524000" h="228600">
                <a:moveTo>
                  <a:pt x="0" y="171450"/>
                </a:moveTo>
                <a:lnTo>
                  <a:pt x="381000" y="171450"/>
                </a:lnTo>
                <a:lnTo>
                  <a:pt x="381000" y="0"/>
                </a:lnTo>
                <a:lnTo>
                  <a:pt x="1143000" y="0"/>
                </a:lnTo>
                <a:lnTo>
                  <a:pt x="1143000" y="171450"/>
                </a:lnTo>
                <a:lnTo>
                  <a:pt x="1524000" y="171450"/>
                </a:lnTo>
                <a:lnTo>
                  <a:pt x="762000" y="228600"/>
                </a:lnTo>
                <a:lnTo>
                  <a:pt x="0" y="17145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77283" y="371856"/>
            <a:ext cx="6490970" cy="401320"/>
          </a:xfrm>
          <a:custGeom>
            <a:avLst/>
            <a:gdLst/>
            <a:ahLst/>
            <a:cxnLst/>
            <a:rect l="l" t="t" r="r" b="b"/>
            <a:pathLst>
              <a:path w="6490970" h="401320">
                <a:moveTo>
                  <a:pt x="0" y="400812"/>
                </a:moveTo>
                <a:lnTo>
                  <a:pt x="6490716" y="400812"/>
                </a:lnTo>
                <a:lnTo>
                  <a:pt x="6490716" y="0"/>
                </a:lnTo>
                <a:lnTo>
                  <a:pt x="0" y="0"/>
                </a:lnTo>
                <a:lnTo>
                  <a:pt x="0" y="400812"/>
                </a:lnTo>
                <a:close/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80332" y="374904"/>
            <a:ext cx="6487795" cy="372745"/>
          </a:xfrm>
          <a:prstGeom prst="rect">
            <a:avLst/>
          </a:prstGeom>
          <a:solidFill>
            <a:srgbClr val="CCCCFF"/>
          </a:solidFill>
        </p:spPr>
        <p:txBody>
          <a:bodyPr vert="horz" wrap="square" lIns="0" tIns="3810" rIns="0" bIns="0" rtlCol="0">
            <a:spAutoFit/>
          </a:bodyPr>
          <a:lstStyle/>
          <a:p>
            <a:pPr marL="409575">
              <a:lnSpc>
                <a:spcPct val="100000"/>
              </a:lnSpc>
              <a:spcBef>
                <a:spcPts val="30"/>
              </a:spcBef>
            </a:pPr>
            <a:r>
              <a:rPr sz="2400" spc="-5" dirty="0">
                <a:solidFill>
                  <a:srgbClr val="000066"/>
                </a:solidFill>
                <a:latin typeface="Times New Roman" panose="02020603050405020304"/>
                <a:cs typeface="Times New Roman" panose="02020603050405020304"/>
              </a:rPr>
              <a:t>JUMLAH BRUTO OBJEK PPh PASAL</a:t>
            </a:r>
            <a:r>
              <a:rPr sz="2400" spc="20" dirty="0">
                <a:solidFill>
                  <a:srgbClr val="000066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000066"/>
                </a:solidFill>
                <a:latin typeface="Times New Roman" panose="02020603050405020304"/>
                <a:cs typeface="Times New Roman" panose="02020603050405020304"/>
              </a:rPr>
              <a:t>23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09800" y="990600"/>
            <a:ext cx="7162800" cy="1551940"/>
          </a:xfrm>
          <a:prstGeom prst="rect">
            <a:avLst/>
          </a:prstGeom>
          <a:solidFill>
            <a:srgbClr val="FFCC99"/>
          </a:solidFill>
          <a:ln w="6096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187325" marR="182880" indent="2540" algn="ctr">
              <a:lnSpc>
                <a:spcPct val="100000"/>
              </a:lnSpc>
              <a:spcBef>
                <a:spcPts val="345"/>
              </a:spcBef>
            </a:pPr>
            <a:r>
              <a:rPr sz="14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JUMLAH </a:t>
            </a:r>
            <a:r>
              <a:rPr sz="14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BRUTO ADALAH </a:t>
            </a:r>
            <a:r>
              <a:rPr sz="14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SELURUH JUMLAH </a:t>
            </a:r>
            <a:r>
              <a:rPr sz="14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PENGHASILAN </a:t>
            </a:r>
            <a:r>
              <a:rPr sz="14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DENGAN NAMA  </a:t>
            </a:r>
            <a:r>
              <a:rPr sz="14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DAN </a:t>
            </a:r>
            <a:r>
              <a:rPr sz="14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DALAM BENTUK </a:t>
            </a:r>
            <a:r>
              <a:rPr sz="14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APAPUN YANG DIBAYARKAN, DISEDIAKAN UNTUK  DIBAYARKAN ATAU </a:t>
            </a:r>
            <a:r>
              <a:rPr sz="14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TELAH </a:t>
            </a:r>
            <a:r>
              <a:rPr sz="14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JATUH </a:t>
            </a:r>
            <a:r>
              <a:rPr sz="14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TEMPO PEMBAYARANNYA </a:t>
            </a:r>
            <a:r>
              <a:rPr sz="14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OLEH BADAN  </a:t>
            </a:r>
            <a:r>
              <a:rPr sz="14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PEMERINTAH, SUBJEK </a:t>
            </a:r>
            <a:r>
              <a:rPr sz="14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PAJAK BADAN </a:t>
            </a:r>
            <a:r>
              <a:rPr sz="14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DALAM NEGERI, PENYELENGGARA  </a:t>
            </a:r>
            <a:r>
              <a:rPr sz="14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KEGIATAN, </a:t>
            </a:r>
            <a:r>
              <a:rPr sz="14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BENTUK USAHA </a:t>
            </a:r>
            <a:r>
              <a:rPr sz="14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TETAP, ATAU </a:t>
            </a:r>
            <a:r>
              <a:rPr sz="14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PERWAKILAN PERUSAHAAN LUAR  </a:t>
            </a:r>
            <a:r>
              <a:rPr sz="14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NEGERI </a:t>
            </a:r>
            <a:r>
              <a:rPr sz="14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LAINNYA KEPADA </a:t>
            </a:r>
            <a:r>
              <a:rPr sz="14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WAJIB PAJAK </a:t>
            </a:r>
            <a:r>
              <a:rPr sz="14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DALAM NEGERI </a:t>
            </a:r>
            <a:r>
              <a:rPr sz="14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ATAU </a:t>
            </a:r>
            <a:r>
              <a:rPr sz="14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BENTUK  USAHA</a:t>
            </a:r>
            <a:r>
              <a:rPr sz="1400" b="1" spc="10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 </a:t>
            </a:r>
            <a:r>
              <a:rPr sz="14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TETAP.</a:t>
            </a:r>
            <a:endParaRPr sz="1400">
              <a:latin typeface="Tahoma" panose="020B0604030504040204"/>
              <a:cs typeface="Tahoma" panose="020B0604030504040204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72000" y="2590800"/>
            <a:ext cx="2590800" cy="914400"/>
          </a:xfrm>
          <a:custGeom>
            <a:avLst/>
            <a:gdLst/>
            <a:ahLst/>
            <a:cxnLst/>
            <a:rect l="l" t="t" r="r" b="b"/>
            <a:pathLst>
              <a:path w="2590800" h="914400">
                <a:moveTo>
                  <a:pt x="1943100" y="762000"/>
                </a:moveTo>
                <a:lnTo>
                  <a:pt x="647700" y="762000"/>
                </a:lnTo>
                <a:lnTo>
                  <a:pt x="1295400" y="914400"/>
                </a:lnTo>
                <a:lnTo>
                  <a:pt x="1943100" y="762000"/>
                </a:lnTo>
                <a:close/>
              </a:path>
              <a:path w="2590800" h="914400">
                <a:moveTo>
                  <a:pt x="1619250" y="609600"/>
                </a:moveTo>
                <a:lnTo>
                  <a:pt x="971550" y="609600"/>
                </a:lnTo>
                <a:lnTo>
                  <a:pt x="971550" y="762000"/>
                </a:lnTo>
                <a:lnTo>
                  <a:pt x="1619250" y="762000"/>
                </a:lnTo>
                <a:lnTo>
                  <a:pt x="1619250" y="609600"/>
                </a:lnTo>
                <a:close/>
              </a:path>
              <a:path w="2590800" h="914400">
                <a:moveTo>
                  <a:pt x="2590800" y="0"/>
                </a:moveTo>
                <a:lnTo>
                  <a:pt x="0" y="0"/>
                </a:lnTo>
                <a:lnTo>
                  <a:pt x="0" y="609600"/>
                </a:lnTo>
                <a:lnTo>
                  <a:pt x="2590800" y="609600"/>
                </a:lnTo>
                <a:lnTo>
                  <a:pt x="2590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0" y="2590800"/>
            <a:ext cx="2590800" cy="914400"/>
          </a:xfrm>
          <a:custGeom>
            <a:avLst/>
            <a:gdLst/>
            <a:ahLst/>
            <a:cxnLst/>
            <a:rect l="l" t="t" r="r" b="b"/>
            <a:pathLst>
              <a:path w="2590800" h="914400">
                <a:moveTo>
                  <a:pt x="0" y="0"/>
                </a:moveTo>
                <a:lnTo>
                  <a:pt x="2590800" y="0"/>
                </a:lnTo>
                <a:lnTo>
                  <a:pt x="2590800" y="609600"/>
                </a:lnTo>
                <a:lnTo>
                  <a:pt x="1619250" y="609600"/>
                </a:lnTo>
                <a:lnTo>
                  <a:pt x="1619250" y="762000"/>
                </a:lnTo>
                <a:lnTo>
                  <a:pt x="1943100" y="762000"/>
                </a:lnTo>
                <a:lnTo>
                  <a:pt x="1295400" y="914400"/>
                </a:lnTo>
                <a:lnTo>
                  <a:pt x="647700" y="762000"/>
                </a:lnTo>
                <a:lnTo>
                  <a:pt x="971550" y="762000"/>
                </a:lnTo>
                <a:lnTo>
                  <a:pt x="97155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896358" y="2761614"/>
            <a:ext cx="1877695" cy="257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TIDAK</a:t>
            </a:r>
            <a:r>
              <a:rPr sz="1600" b="1" spc="-20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 </a:t>
            </a:r>
            <a:r>
              <a:rPr sz="1600" b="1" spc="-10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TERMASUK</a:t>
            </a:r>
            <a:endParaRPr sz="1600">
              <a:latin typeface="Tahoma" panose="020B0604030504040204"/>
              <a:cs typeface="Tahoma" panose="020B0604030504040204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76400" y="3505200"/>
            <a:ext cx="7391400" cy="2971800"/>
          </a:xfrm>
          <a:custGeom>
            <a:avLst/>
            <a:gdLst/>
            <a:ahLst/>
            <a:cxnLst/>
            <a:rect l="l" t="t" r="r" b="b"/>
            <a:pathLst>
              <a:path w="7391400" h="2971800">
                <a:moveTo>
                  <a:pt x="0" y="2971800"/>
                </a:moveTo>
                <a:lnTo>
                  <a:pt x="7391400" y="2971800"/>
                </a:lnTo>
                <a:lnTo>
                  <a:pt x="7391400" y="0"/>
                </a:lnTo>
                <a:lnTo>
                  <a:pt x="0" y="0"/>
                </a:lnTo>
                <a:lnTo>
                  <a:pt x="0" y="2971800"/>
                </a:lnTo>
                <a:close/>
              </a:path>
            </a:pathLst>
          </a:custGeom>
          <a:solidFill>
            <a:srgbClr val="00CC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76400" y="3505200"/>
            <a:ext cx="7391400" cy="2971800"/>
          </a:xfrm>
          <a:custGeom>
            <a:avLst/>
            <a:gdLst/>
            <a:ahLst/>
            <a:cxnLst/>
            <a:rect l="l" t="t" r="r" b="b"/>
            <a:pathLst>
              <a:path w="7391400" h="2971800">
                <a:moveTo>
                  <a:pt x="0" y="2971800"/>
                </a:moveTo>
                <a:lnTo>
                  <a:pt x="7391400" y="2971800"/>
                </a:lnTo>
                <a:lnTo>
                  <a:pt x="7391400" y="0"/>
                </a:lnTo>
                <a:lnTo>
                  <a:pt x="0" y="0"/>
                </a:lnTo>
                <a:lnTo>
                  <a:pt x="0" y="2971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754225" y="3532454"/>
            <a:ext cx="7261225" cy="2933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4470" marR="5080" indent="-19177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241300" algn="l"/>
              </a:tabLst>
            </a:pPr>
            <a:r>
              <a:rPr sz="1300" b="1" spc="-10" dirty="0">
                <a:latin typeface="Tahoma" panose="020B0604030504040204"/>
                <a:cs typeface="Tahoma" panose="020B0604030504040204"/>
              </a:rPr>
              <a:t>PEMBAYARAN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GAJI, UPAH,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HONORARIUM, TUNJANGAN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&amp;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PEMBAYARAN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LAIN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SBG  IMBALAN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SEHUBUNGAN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DENGAN PEKERJAAN YG DIBAYARKAN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OLEH WP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PENYEDIA  TENAGA KERJA KEPADA TENAGA KERJA YG MELAKUKAN PEKERJAAN, BERDASARKAN  KONTRAK DGN PENGGUNA JASA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(HARUS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DIBUKTIKAN DGN KONTRAK DAN DAFTAR  PEMBAYARAN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GAJI</a:t>
            </a:r>
            <a:r>
              <a:rPr sz="1300" b="1" spc="25" dirty="0">
                <a:latin typeface="Tahoma" panose="020B0604030504040204"/>
                <a:cs typeface="Tahoma" panose="020B0604030504040204"/>
              </a:rPr>
              <a:t>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DSB);</a:t>
            </a:r>
            <a:endParaRPr sz="1300">
              <a:latin typeface="Tahoma" panose="020B0604030504040204"/>
              <a:cs typeface="Tahoma" panose="020B0604030504040204"/>
            </a:endParaRPr>
          </a:p>
          <a:p>
            <a:pPr marL="204470" marR="308610" indent="-191770">
              <a:lnSpc>
                <a:spcPct val="100000"/>
              </a:lnSpc>
              <a:spcBef>
                <a:spcPts val="315"/>
              </a:spcBef>
              <a:buAutoNum type="arabicPeriod"/>
              <a:tabLst>
                <a:tab pos="241300" algn="l"/>
              </a:tabLst>
            </a:pPr>
            <a:r>
              <a:rPr sz="1300" b="1" spc="-10" dirty="0">
                <a:latin typeface="Tahoma" panose="020B0604030504040204"/>
                <a:cs typeface="Tahoma" panose="020B0604030504040204"/>
              </a:rPr>
              <a:t>PEMBAYARAN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ATAS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PENGADAAN/PEMBELIAN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BARANG ATAU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MATERIAL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(HARUS 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DIBUKTIKAN DGN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FAKTUR</a:t>
            </a:r>
            <a:r>
              <a:rPr sz="1300" b="1" spc="20" dirty="0">
                <a:latin typeface="Tahoma" panose="020B0604030504040204"/>
                <a:cs typeface="Tahoma" panose="020B0604030504040204"/>
              </a:rPr>
              <a:t>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PEMBELIAN);</a:t>
            </a:r>
            <a:endParaRPr sz="1300">
              <a:latin typeface="Tahoma" panose="020B0604030504040204"/>
              <a:cs typeface="Tahoma" panose="020B0604030504040204"/>
            </a:endParaRPr>
          </a:p>
          <a:p>
            <a:pPr marL="204470" marR="123825" indent="-192405">
              <a:lnSpc>
                <a:spcPct val="100000"/>
              </a:lnSpc>
              <a:spcBef>
                <a:spcPts val="315"/>
              </a:spcBef>
            </a:pPr>
            <a:r>
              <a:rPr sz="1300" b="1" spc="-5" dirty="0">
                <a:latin typeface="Tahoma" panose="020B0604030504040204"/>
                <a:cs typeface="Tahoma" panose="020B0604030504040204"/>
              </a:rPr>
              <a:t>2.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PEMBAYARAN KEPADA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PIHAK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KEDUA (SBG PERANTARA)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UTK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SELANJUTNYA  DIBAYARKAN KEPADA PIHAK KETIGA (HARUS DIBUKTIKAN DGN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FAKTUR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TAGIHAN  DARI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PIHAK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KETIGA DISERTAI PERJANJIAN TERTULIS</a:t>
            </a:r>
            <a:r>
              <a:rPr sz="1300" b="1" spc="120" dirty="0">
                <a:latin typeface="Tahoma" panose="020B0604030504040204"/>
                <a:cs typeface="Tahoma" panose="020B0604030504040204"/>
              </a:rPr>
              <a:t>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);</a:t>
            </a:r>
            <a:endParaRPr sz="1300">
              <a:latin typeface="Tahoma" panose="020B0604030504040204"/>
              <a:cs typeface="Tahoma" panose="020B0604030504040204"/>
            </a:endParaRPr>
          </a:p>
          <a:p>
            <a:pPr marL="204470" marR="89535" indent="-192405">
              <a:lnSpc>
                <a:spcPct val="100000"/>
              </a:lnSpc>
              <a:spcBef>
                <a:spcPts val="310"/>
              </a:spcBef>
            </a:pPr>
            <a:r>
              <a:rPr sz="1300" b="1" spc="-5" dirty="0">
                <a:latin typeface="Tahoma" panose="020B0604030504040204"/>
                <a:cs typeface="Tahoma" panose="020B0604030504040204"/>
              </a:rPr>
              <a:t>4.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PEMBAYARAN PENGGANTIAN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BIAYA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(REIMBURSEMENT)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YAITU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PENGGANTIAN  PEMBAYARAN SEBESAR JUMLAH YG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NYATA-NYATA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TELAH DIBAYARKAN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OLEH  PIHAK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KEDUA KEPADA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PIHAK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KETIGA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(HARUS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DIBUKTIKAN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FAKTUR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DGN TAGIHAN 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ATAU BUKTI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PEMBAYARAN DARI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PIHAK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KEDUA KE </a:t>
            </a:r>
            <a:r>
              <a:rPr sz="1300" b="1" spc="-5" dirty="0">
                <a:latin typeface="Tahoma" panose="020B0604030504040204"/>
                <a:cs typeface="Tahoma" panose="020B0604030504040204"/>
              </a:rPr>
              <a:t>PIHAK</a:t>
            </a:r>
            <a:r>
              <a:rPr sz="1300" b="1" spc="35" dirty="0">
                <a:latin typeface="Tahoma" panose="020B0604030504040204"/>
                <a:cs typeface="Tahoma" panose="020B0604030504040204"/>
              </a:rPr>
              <a:t> </a:t>
            </a:r>
            <a:r>
              <a:rPr sz="1300" b="1" spc="-10" dirty="0">
                <a:latin typeface="Tahoma" panose="020B0604030504040204"/>
                <a:cs typeface="Tahoma" panose="020B0604030504040204"/>
              </a:rPr>
              <a:t>KETIGA</a:t>
            </a:r>
            <a:endParaRPr sz="1300">
              <a:latin typeface="Tahoma" panose="020B0604030504040204"/>
              <a:cs typeface="Tahoma" panose="020B0604030504040204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601200" y="3657600"/>
            <a:ext cx="990600" cy="2590800"/>
          </a:xfrm>
          <a:custGeom>
            <a:avLst/>
            <a:gdLst/>
            <a:ahLst/>
            <a:cxnLst/>
            <a:rect l="l" t="t" r="r" b="b"/>
            <a:pathLst>
              <a:path w="990600" h="2590800">
                <a:moveTo>
                  <a:pt x="0" y="2590800"/>
                </a:moveTo>
                <a:lnTo>
                  <a:pt x="990600" y="2590800"/>
                </a:lnTo>
                <a:lnTo>
                  <a:pt x="990600" y="0"/>
                </a:lnTo>
                <a:lnTo>
                  <a:pt x="0" y="0"/>
                </a:lnTo>
                <a:lnTo>
                  <a:pt x="0" y="25908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601200" y="3657600"/>
            <a:ext cx="990600" cy="2590800"/>
          </a:xfrm>
          <a:custGeom>
            <a:avLst/>
            <a:gdLst/>
            <a:ahLst/>
            <a:cxnLst/>
            <a:rect l="l" t="t" r="r" b="b"/>
            <a:pathLst>
              <a:path w="990600" h="2590800">
                <a:moveTo>
                  <a:pt x="0" y="2590800"/>
                </a:moveTo>
                <a:lnTo>
                  <a:pt x="990600" y="2590800"/>
                </a:lnTo>
                <a:lnTo>
                  <a:pt x="990600" y="0"/>
                </a:lnTo>
                <a:lnTo>
                  <a:pt x="0" y="0"/>
                </a:lnTo>
                <a:lnTo>
                  <a:pt x="0" y="2590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9758553" y="4025265"/>
            <a:ext cx="678180" cy="751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43180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Jasa  </a:t>
            </a:r>
            <a:r>
              <a:rPr sz="12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Ca</a:t>
            </a:r>
            <a:r>
              <a:rPr sz="1200" b="1" spc="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t</a:t>
            </a:r>
            <a:r>
              <a:rPr sz="12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er</a:t>
            </a:r>
            <a:r>
              <a:rPr sz="12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ing  &amp;</a:t>
            </a:r>
            <a:endParaRPr sz="1200">
              <a:latin typeface="Tahoma" panose="020B0604030504040204"/>
              <a:cs typeface="Tahoma" panose="020B0604030504040204"/>
            </a:endParaRPr>
          </a:p>
          <a:p>
            <a:pPr marR="34925" algn="ctr">
              <a:lnSpc>
                <a:spcPct val="100000"/>
              </a:lnSpc>
            </a:pPr>
            <a:r>
              <a:rPr sz="12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Jasa</a:t>
            </a:r>
            <a:endParaRPr sz="1200">
              <a:latin typeface="Tahoma" panose="020B0604030504040204"/>
              <a:cs typeface="Tahoma" panose="020B060403050404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747884" y="4756784"/>
            <a:ext cx="655320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Yg</a:t>
            </a:r>
            <a:r>
              <a:rPr sz="1200" b="1" spc="-80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 </a:t>
            </a:r>
            <a:r>
              <a:rPr sz="12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telah</a:t>
            </a:r>
            <a:endParaRPr sz="1200">
              <a:latin typeface="Tahoma" panose="020B0604030504040204"/>
              <a:cs typeface="Tahoma" panose="020B06040305040402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615296" y="5122240"/>
            <a:ext cx="967105" cy="751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960" marR="182880" indent="1270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PPh  </a:t>
            </a:r>
            <a:r>
              <a:rPr sz="12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b</a:t>
            </a:r>
            <a:r>
              <a:rPr sz="1200" b="1" spc="-10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e</a:t>
            </a:r>
            <a:r>
              <a:rPr sz="12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r</a:t>
            </a:r>
            <a:r>
              <a:rPr sz="1200" b="1" spc="-10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s</a:t>
            </a:r>
            <a:r>
              <a:rPr sz="12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i</a:t>
            </a:r>
            <a:r>
              <a:rPr sz="12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f</a:t>
            </a:r>
            <a:r>
              <a:rPr sz="12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at  </a:t>
            </a:r>
            <a:r>
              <a:rPr sz="1200" b="1" spc="-10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final</a:t>
            </a:r>
            <a:endParaRPr sz="1200">
              <a:latin typeface="Tahoma" panose="020B0604030504040204"/>
              <a:cs typeface="Tahoma" panose="020B0604030504040204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(</a:t>
            </a:r>
            <a:r>
              <a:rPr sz="12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kon</a:t>
            </a:r>
            <a:r>
              <a:rPr sz="1200" b="1" spc="-10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s</a:t>
            </a:r>
            <a:r>
              <a:rPr sz="12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t</a:t>
            </a:r>
            <a:r>
              <a:rPr sz="1200" b="1" spc="-5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ruk</a:t>
            </a:r>
            <a:r>
              <a:rPr sz="1200" b="1" spc="-10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s</a:t>
            </a:r>
            <a:r>
              <a:rPr sz="1200" b="1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i)</a:t>
            </a:r>
            <a:endParaRPr sz="1200">
              <a:latin typeface="Tahoma" panose="020B0604030504040204"/>
              <a:cs typeface="Tahoma" panose="020B0604030504040204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9829800" y="1295400"/>
            <a:ext cx="381000" cy="2362200"/>
          </a:xfrm>
          <a:custGeom>
            <a:avLst/>
            <a:gdLst/>
            <a:ahLst/>
            <a:cxnLst/>
            <a:rect l="l" t="t" r="r" b="b"/>
            <a:pathLst>
              <a:path w="381000" h="2362200">
                <a:moveTo>
                  <a:pt x="373088" y="1050289"/>
                </a:moveTo>
                <a:lnTo>
                  <a:pt x="161798" y="1050289"/>
                </a:lnTo>
                <a:lnTo>
                  <a:pt x="182893" y="1057662"/>
                </a:lnTo>
                <a:lnTo>
                  <a:pt x="202267" y="1078663"/>
                </a:lnTo>
                <a:lnTo>
                  <a:pt x="233628" y="1154863"/>
                </a:lnTo>
                <a:lnTo>
                  <a:pt x="244505" y="1206716"/>
                </a:lnTo>
                <a:lnTo>
                  <a:pt x="251438" y="1265507"/>
                </a:lnTo>
                <a:lnTo>
                  <a:pt x="253873" y="1329563"/>
                </a:lnTo>
                <a:lnTo>
                  <a:pt x="253873" y="2362200"/>
                </a:lnTo>
                <a:lnTo>
                  <a:pt x="381000" y="2362200"/>
                </a:lnTo>
                <a:lnTo>
                  <a:pt x="381000" y="1329563"/>
                </a:lnTo>
                <a:lnTo>
                  <a:pt x="380449" y="1254561"/>
                </a:lnTo>
                <a:lnTo>
                  <a:pt x="378822" y="1180982"/>
                </a:lnTo>
                <a:lnTo>
                  <a:pt x="376156" y="1109003"/>
                </a:lnTo>
                <a:lnTo>
                  <a:pt x="373088" y="1050289"/>
                </a:lnTo>
                <a:close/>
              </a:path>
              <a:path w="381000" h="2362200">
                <a:moveTo>
                  <a:pt x="161798" y="0"/>
                </a:moveTo>
                <a:lnTo>
                  <a:pt x="0" y="664845"/>
                </a:lnTo>
                <a:lnTo>
                  <a:pt x="161798" y="1329563"/>
                </a:lnTo>
                <a:lnTo>
                  <a:pt x="161798" y="1050289"/>
                </a:lnTo>
                <a:lnTo>
                  <a:pt x="373088" y="1050289"/>
                </a:lnTo>
                <a:lnTo>
                  <a:pt x="367855" y="970557"/>
                </a:lnTo>
                <a:lnTo>
                  <a:pt x="362294" y="904445"/>
                </a:lnTo>
                <a:lnTo>
                  <a:pt x="355843" y="840645"/>
                </a:lnTo>
                <a:lnTo>
                  <a:pt x="348538" y="779334"/>
                </a:lnTo>
                <a:lnTo>
                  <a:pt x="340416" y="720690"/>
                </a:lnTo>
                <a:lnTo>
                  <a:pt x="331507" y="664845"/>
                </a:lnTo>
                <a:lnTo>
                  <a:pt x="321873" y="612113"/>
                </a:lnTo>
                <a:lnTo>
                  <a:pt x="311526" y="562537"/>
                </a:lnTo>
                <a:lnTo>
                  <a:pt x="300510" y="516339"/>
                </a:lnTo>
                <a:lnTo>
                  <a:pt x="288864" y="473697"/>
                </a:lnTo>
                <a:lnTo>
                  <a:pt x="276625" y="434788"/>
                </a:lnTo>
                <a:lnTo>
                  <a:pt x="250513" y="368884"/>
                </a:lnTo>
                <a:lnTo>
                  <a:pt x="222474" y="320048"/>
                </a:lnTo>
                <a:lnTo>
                  <a:pt x="192803" y="289703"/>
                </a:lnTo>
                <a:lnTo>
                  <a:pt x="161798" y="279273"/>
                </a:lnTo>
                <a:lnTo>
                  <a:pt x="161798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9829800" y="1295400"/>
            <a:ext cx="381000" cy="2362200"/>
          </a:xfrm>
          <a:custGeom>
            <a:avLst/>
            <a:gdLst/>
            <a:ahLst/>
            <a:cxnLst/>
            <a:rect l="l" t="t" r="r" b="b"/>
            <a:pathLst>
              <a:path w="381000" h="2362200">
                <a:moveTo>
                  <a:pt x="0" y="664845"/>
                </a:moveTo>
                <a:lnTo>
                  <a:pt x="161798" y="0"/>
                </a:lnTo>
                <a:lnTo>
                  <a:pt x="161798" y="279273"/>
                </a:lnTo>
                <a:lnTo>
                  <a:pt x="177448" y="281910"/>
                </a:lnTo>
                <a:lnTo>
                  <a:pt x="222474" y="320048"/>
                </a:lnTo>
                <a:lnTo>
                  <a:pt x="250513" y="368884"/>
                </a:lnTo>
                <a:lnTo>
                  <a:pt x="276625" y="434788"/>
                </a:lnTo>
                <a:lnTo>
                  <a:pt x="288864" y="473697"/>
                </a:lnTo>
                <a:lnTo>
                  <a:pt x="300510" y="516339"/>
                </a:lnTo>
                <a:lnTo>
                  <a:pt x="311526" y="562537"/>
                </a:lnTo>
                <a:lnTo>
                  <a:pt x="321873" y="612113"/>
                </a:lnTo>
                <a:lnTo>
                  <a:pt x="331516" y="664890"/>
                </a:lnTo>
                <a:lnTo>
                  <a:pt x="340416" y="720690"/>
                </a:lnTo>
                <a:lnTo>
                  <a:pt x="348538" y="779334"/>
                </a:lnTo>
                <a:lnTo>
                  <a:pt x="355843" y="840645"/>
                </a:lnTo>
                <a:lnTo>
                  <a:pt x="362294" y="904445"/>
                </a:lnTo>
                <a:lnTo>
                  <a:pt x="367855" y="970557"/>
                </a:lnTo>
                <a:lnTo>
                  <a:pt x="372488" y="1038802"/>
                </a:lnTo>
                <a:lnTo>
                  <a:pt x="376156" y="1109003"/>
                </a:lnTo>
                <a:lnTo>
                  <a:pt x="378822" y="1180982"/>
                </a:lnTo>
                <a:lnTo>
                  <a:pt x="380449" y="1254561"/>
                </a:lnTo>
                <a:lnTo>
                  <a:pt x="381000" y="1329563"/>
                </a:lnTo>
                <a:lnTo>
                  <a:pt x="381000" y="2362200"/>
                </a:lnTo>
                <a:lnTo>
                  <a:pt x="253873" y="2362200"/>
                </a:lnTo>
                <a:lnTo>
                  <a:pt x="253873" y="1329563"/>
                </a:lnTo>
                <a:lnTo>
                  <a:pt x="251438" y="1265507"/>
                </a:lnTo>
                <a:lnTo>
                  <a:pt x="244505" y="1206716"/>
                </a:lnTo>
                <a:lnTo>
                  <a:pt x="233628" y="1154863"/>
                </a:lnTo>
                <a:lnTo>
                  <a:pt x="219364" y="1111622"/>
                </a:lnTo>
                <a:lnTo>
                  <a:pt x="182893" y="1057662"/>
                </a:lnTo>
                <a:lnTo>
                  <a:pt x="161798" y="1050289"/>
                </a:lnTo>
                <a:lnTo>
                  <a:pt x="161798" y="1329563"/>
                </a:lnTo>
                <a:lnTo>
                  <a:pt x="0" y="664845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067800" y="4724400"/>
            <a:ext cx="609600" cy="914400"/>
          </a:xfrm>
          <a:custGeom>
            <a:avLst/>
            <a:gdLst/>
            <a:ahLst/>
            <a:cxnLst/>
            <a:rect l="l" t="t" r="r" b="b"/>
            <a:pathLst>
              <a:path w="609600" h="914400">
                <a:moveTo>
                  <a:pt x="457200" y="0"/>
                </a:moveTo>
                <a:lnTo>
                  <a:pt x="457200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457200" y="685800"/>
                </a:lnTo>
                <a:lnTo>
                  <a:pt x="457200" y="914400"/>
                </a:lnTo>
                <a:lnTo>
                  <a:pt x="609600" y="457200"/>
                </a:lnTo>
                <a:lnTo>
                  <a:pt x="4572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067800" y="4724400"/>
            <a:ext cx="609600" cy="914400"/>
          </a:xfrm>
          <a:custGeom>
            <a:avLst/>
            <a:gdLst/>
            <a:ahLst/>
            <a:cxnLst/>
            <a:rect l="l" t="t" r="r" b="b"/>
            <a:pathLst>
              <a:path w="609600" h="914400">
                <a:moveTo>
                  <a:pt x="0" y="228600"/>
                </a:moveTo>
                <a:lnTo>
                  <a:pt x="457200" y="228600"/>
                </a:lnTo>
                <a:lnTo>
                  <a:pt x="457200" y="0"/>
                </a:lnTo>
                <a:lnTo>
                  <a:pt x="609600" y="457200"/>
                </a:lnTo>
                <a:lnTo>
                  <a:pt x="457200" y="914400"/>
                </a:lnTo>
                <a:lnTo>
                  <a:pt x="457200" y="685800"/>
                </a:lnTo>
                <a:lnTo>
                  <a:pt x="0" y="685800"/>
                </a:lnTo>
                <a:lnTo>
                  <a:pt x="0" y="2286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9074277" y="4939665"/>
            <a:ext cx="1431925" cy="335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6745">
              <a:lnSpc>
                <a:spcPts val="126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111111"/>
                </a:solidFill>
                <a:latin typeface="Tahoma" panose="020B0604030504040204"/>
                <a:cs typeface="Tahoma" panose="020B0604030504040204"/>
              </a:rPr>
              <a:t>dikenakan</a:t>
            </a:r>
            <a:endParaRPr sz="1200">
              <a:latin typeface="Tahoma" panose="020B0604030504040204"/>
              <a:cs typeface="Tahoma" panose="020B0604030504040204"/>
            </a:endParaRPr>
          </a:p>
          <a:p>
            <a:pPr marL="12700">
              <a:lnSpc>
                <a:spcPts val="1260"/>
              </a:lnSpc>
            </a:pPr>
            <a:r>
              <a:rPr sz="1200" b="1" spc="-5" dirty="0">
                <a:latin typeface="Tahoma" panose="020B0604030504040204"/>
                <a:cs typeface="Tahoma" panose="020B0604030504040204"/>
              </a:rPr>
              <a:t>kecuali</a:t>
            </a:r>
            <a:endParaRPr sz="1200">
              <a:latin typeface="Tahoma" panose="020B0604030504040204"/>
              <a:cs typeface="Tahoma" panose="020B060403050404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34867" y="228600"/>
            <a:ext cx="7533640" cy="609600"/>
          </a:xfrm>
          <a:custGeom>
            <a:avLst/>
            <a:gdLst/>
            <a:ahLst/>
            <a:cxnLst/>
            <a:rect l="l" t="t" r="r" b="b"/>
            <a:pathLst>
              <a:path w="7533640" h="609600">
                <a:moveTo>
                  <a:pt x="0" y="609600"/>
                </a:moveTo>
                <a:lnTo>
                  <a:pt x="7533132" y="609600"/>
                </a:lnTo>
                <a:lnTo>
                  <a:pt x="7533132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38676" y="326847"/>
            <a:ext cx="5525770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/>
                <a:cs typeface="Times New Roman" panose="02020603050405020304"/>
              </a:rPr>
              <a:t>OBJEK PEMOTONGAN PPH PASAL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23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043112" y="1060513"/>
          <a:ext cx="8368030" cy="4631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2130"/>
                <a:gridCol w="5097145"/>
                <a:gridCol w="913130"/>
                <a:gridCol w="1825625"/>
              </a:tblGrid>
              <a:tr h="459740"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NO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OBJEK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TARIF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17805" marR="182245" indent="40830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DASAR 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P</a:t>
                      </a:r>
                      <a:r>
                        <a:rPr sz="1200" b="1" spc="-10" dirty="0">
                          <a:latin typeface="Verdana" panose="020B0604030504040204"/>
                          <a:cs typeface="Verdana" panose="020B0604030504040204"/>
                        </a:rPr>
                        <a:t>E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NG</a:t>
                      </a:r>
                      <a:r>
                        <a:rPr sz="1200" b="1" spc="5" dirty="0">
                          <a:latin typeface="Verdana" panose="020B0604030504040204"/>
                          <a:cs typeface="Verdana" panose="020B0604030504040204"/>
                        </a:rPr>
                        <a:t>H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IT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U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NG</a:t>
                      </a:r>
                      <a:r>
                        <a:rPr sz="1200" b="1" spc="5" dirty="0">
                          <a:latin typeface="Verdana" panose="020B0604030504040204"/>
                          <a:cs typeface="Verdana" panose="020B0604030504040204"/>
                        </a:rPr>
                        <a:t>A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N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459105"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1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 marR="30289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DIVIDEN,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BUNGA,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ROYALTI, HADIAH, PENGHARGAAN, 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BONUS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DAN</a:t>
                      </a:r>
                      <a:r>
                        <a:rPr sz="1200" b="1" spc="-1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SEJENISNYA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15%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200" b="1" spc="-3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459740"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2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JASA TEKNIK, JASA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MANAJEMEN,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JASA</a:t>
                      </a:r>
                      <a:r>
                        <a:rPr sz="1200" b="1" spc="-1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KONSTRUKSI,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JASA KONSULTAN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200" b="1" spc="-3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642620"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3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 marR="984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SEWA DAN PENGHASILAN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LAIN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SEHUBUNGAN DENGAN  PENGGUNAAN HARTA KECUALI SEWA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TANAH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DAN/ATAU 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BANGUNAN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048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200" b="1" spc="-3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275590"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4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IMBALAN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JASA</a:t>
                      </a:r>
                      <a:r>
                        <a:rPr sz="1200" b="1" spc="-3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LAIN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3892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1. JASA PENILAI</a:t>
                      </a:r>
                      <a:r>
                        <a:rPr sz="1200" b="1" spc="-2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(APPRAISAL)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100" b="1" dirty="0"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100" b="1" spc="-4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100" b="1" dirty="0"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2. JASA</a:t>
                      </a:r>
                      <a:r>
                        <a:rPr sz="1200" b="1" spc="-1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AKTUARIS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100" b="1" dirty="0"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100" b="1" spc="-4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100" b="1" dirty="0"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4591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3.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JASA AKUNTANSI,PEMBUKUAN DAN</a:t>
                      </a:r>
                      <a:r>
                        <a:rPr sz="1200" b="1" spc="-1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ATESTASI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  <a:p>
                      <a:pPr marL="3143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LAPORAN KEUANGAN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238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100" b="1" dirty="0"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100" b="1" spc="-4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100" b="1" dirty="0"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4. JASA PERANCANAG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(DESIGN)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b="1" dirty="0"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100" b="1" spc="-4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100" b="1" dirty="0"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4591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14325" marR="197485" indent="-2089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5.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JASA PENGEBORAN (DRILLING) DI BIDANG 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PENAMBANGAN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MIGAS,KECUALI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YG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DILAKUKAN</a:t>
                      </a:r>
                      <a:r>
                        <a:rPr sz="1200" b="1" spc="-1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BUT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b="1" dirty="0"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100" b="1" spc="-4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100" b="1" dirty="0"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3409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6. </a:t>
                      </a: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JASA PENUNJANG DI BIDANG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PENAMBANGAN</a:t>
                      </a:r>
                      <a:r>
                        <a:rPr sz="1200" b="1" spc="-20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200" b="1" dirty="0">
                          <a:latin typeface="Verdana" panose="020B0604030504040204"/>
                          <a:cs typeface="Verdana" panose="020B0604030504040204"/>
                        </a:rPr>
                        <a:t>MIGAS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200" b="1" spc="-5" dirty="0"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2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100" b="1" dirty="0"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100" b="1" spc="-45" dirty="0"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100" b="1" dirty="0"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1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960746" y="5957417"/>
            <a:ext cx="2110740" cy="227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latin typeface="Arial" panose="020B0604020202020204"/>
                <a:cs typeface="Arial" panose="020B0604020202020204"/>
              </a:rPr>
              <a:t>*TIDAK </a:t>
            </a:r>
            <a:r>
              <a:rPr sz="1400" b="1" spc="-5" dirty="0">
                <a:latin typeface="Arial" panose="020B0604020202020204"/>
                <a:cs typeface="Arial" panose="020B0604020202020204"/>
              </a:rPr>
              <a:t>TERMASUK</a:t>
            </a:r>
            <a:r>
              <a:rPr sz="1400" b="1" spc="-20" dirty="0">
                <a:latin typeface="Arial" panose="020B0604020202020204"/>
                <a:cs typeface="Arial" panose="020B0604020202020204"/>
              </a:rPr>
              <a:t> </a:t>
            </a:r>
            <a:r>
              <a:rPr sz="1400" b="1" dirty="0">
                <a:latin typeface="Arial" panose="020B0604020202020204"/>
                <a:cs typeface="Arial" panose="020B0604020202020204"/>
              </a:rPr>
              <a:t>PPN</a:t>
            </a:r>
            <a:endParaRPr sz="14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119312" y="823912"/>
          <a:ext cx="8577580" cy="562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4675"/>
                <a:gridCol w="5398770"/>
                <a:gridCol w="842645"/>
                <a:gridCol w="1761490"/>
              </a:tblGrid>
              <a:tr h="397510">
                <a:tc>
                  <a:txBody>
                    <a:bodyPr/>
                    <a:lstStyle/>
                    <a:p>
                      <a:pPr marL="1911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NO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OBJEK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TARIF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06705" marR="269240" indent="33972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DASAR  </a:t>
                      </a:r>
                      <a:r>
                        <a:rPr sz="1000" b="1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P</a:t>
                      </a:r>
                      <a:r>
                        <a:rPr sz="1000" b="1" spc="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E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NG</a:t>
                      </a:r>
                      <a:r>
                        <a:rPr sz="1000" b="1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H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I</a:t>
                      </a:r>
                      <a:r>
                        <a:rPr sz="1000" b="1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T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UN</a:t>
                      </a:r>
                      <a:r>
                        <a:rPr sz="1000" b="1" spc="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GA</a:t>
                      </a:r>
                      <a:r>
                        <a:rPr sz="1000" b="1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N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34010" marR="960755" indent="-228600">
                        <a:lnSpc>
                          <a:spcPct val="100000"/>
                        </a:lnSpc>
                        <a:spcBef>
                          <a:spcPts val="355"/>
                        </a:spcBef>
                        <a:tabLst>
                          <a:tab pos="370840" algn="l"/>
                        </a:tabLst>
                      </a:pPr>
                      <a:r>
                        <a:rPr sz="1000" b="1" spc="-5" dirty="0">
                          <a:solidFill>
                            <a:srgbClr val="111111"/>
                          </a:solidFill>
                          <a:latin typeface="Verdana" panose="020B0604030504040204"/>
                          <a:cs typeface="Verdana" panose="020B0604030504040204"/>
                        </a:rPr>
                        <a:t>7.		</a:t>
                      </a:r>
                      <a:r>
                        <a:rPr sz="1000" b="1" spc="-10" dirty="0">
                          <a:solidFill>
                            <a:srgbClr val="111111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</a:t>
                      </a:r>
                      <a:r>
                        <a:rPr sz="1000" b="1" spc="-5" dirty="0">
                          <a:solidFill>
                            <a:srgbClr val="111111"/>
                          </a:solidFill>
                          <a:latin typeface="Verdana" panose="020B0604030504040204"/>
                          <a:cs typeface="Verdana" panose="020B0604030504040204"/>
                        </a:rPr>
                        <a:t>PENAMBANGAN </a:t>
                      </a:r>
                      <a:r>
                        <a:rPr sz="1000" b="1" spc="-10" dirty="0">
                          <a:solidFill>
                            <a:srgbClr val="111111"/>
                          </a:solidFill>
                          <a:latin typeface="Verdana" panose="020B0604030504040204"/>
                          <a:cs typeface="Verdana" panose="020B0604030504040204"/>
                        </a:rPr>
                        <a:t>DAN JASA PENUNJANG DI BIDANG  PENAMBANGAN SELAIN</a:t>
                      </a:r>
                      <a:r>
                        <a:rPr sz="1000" b="1" spc="90" dirty="0">
                          <a:solidFill>
                            <a:srgbClr val="111111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11111"/>
                          </a:solidFill>
                          <a:latin typeface="Verdana" panose="020B0604030504040204"/>
                          <a:cs typeface="Verdana" panose="020B0604030504040204"/>
                        </a:rPr>
                        <a:t>MIGAS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0" dirty="0">
                          <a:solidFill>
                            <a:srgbClr val="111111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0" dirty="0">
                          <a:solidFill>
                            <a:srgbClr val="111111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 </a:t>
                      </a:r>
                      <a:r>
                        <a:rPr sz="1000" b="1" spc="-5" dirty="0">
                          <a:solidFill>
                            <a:srgbClr val="111111"/>
                          </a:solidFill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750" b="1" dirty="0">
                          <a:solidFill>
                            <a:srgbClr val="808080"/>
                          </a:solidFill>
                          <a:latin typeface="Verdana" panose="020B0604030504040204"/>
                          <a:cs typeface="Verdana" panose="020B0604030504040204"/>
                        </a:rPr>
                        <a:t>8. </a:t>
                      </a:r>
                      <a:r>
                        <a:rPr sz="1000" b="1" spc="-10" dirty="0">
                          <a:solidFill>
                            <a:srgbClr val="111111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PENUNJANG DI BIDANG PENERBANGAN DAN BANDAR</a:t>
                      </a:r>
                      <a:r>
                        <a:rPr sz="1000" b="1" spc="220" dirty="0">
                          <a:solidFill>
                            <a:srgbClr val="111111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11111"/>
                          </a:solidFill>
                          <a:latin typeface="Verdana" panose="020B0604030504040204"/>
                          <a:cs typeface="Verdana" panose="020B0604030504040204"/>
                        </a:rPr>
                        <a:t>UDARA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60"/>
                        </a:spcBef>
                        <a:tabLst>
                          <a:tab pos="370840" algn="l"/>
                        </a:tabLst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9.	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PENEBANGAN</a:t>
                      </a:r>
                      <a:r>
                        <a:rPr sz="1000" b="1" spc="6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HUTAN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10.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PENGELOLAAN</a:t>
                      </a:r>
                      <a:r>
                        <a:rPr sz="1000" b="1" spc="7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LIMBAH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11.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PENYEDIAAN TENAGA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KERJA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(OUTSOURCING</a:t>
                      </a:r>
                      <a:r>
                        <a:rPr sz="1000" b="1" spc="19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SERVICE)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5803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12.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PERANTARA ATAU</a:t>
                      </a:r>
                      <a:r>
                        <a:rPr sz="1000" b="1" spc="8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KEAGENAN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448310" marR="684530" indent="-342900">
                        <a:lnSpc>
                          <a:spcPct val="120000"/>
                        </a:lnSpc>
                        <a:spcBef>
                          <a:spcPts val="125"/>
                        </a:spcBef>
                      </a:pPr>
                      <a:r>
                        <a:rPr sz="750" b="1" dirty="0">
                          <a:solidFill>
                            <a:srgbClr val="808080"/>
                          </a:solidFill>
                          <a:latin typeface="Verdana" panose="020B0604030504040204"/>
                          <a:cs typeface="Verdana" panose="020B0604030504040204"/>
                        </a:rPr>
                        <a:t>13.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DI BIDANG PERDAGANGAN SURAT-SURAT BERHARGA,  KECUALI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YG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DI LAKUKAN BURSA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EFEK, KSEI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DAN</a:t>
                      </a:r>
                      <a:r>
                        <a:rPr sz="1000" b="1" spc="18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KPEI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405765" marR="647700" indent="-300355">
                        <a:lnSpc>
                          <a:spcPct val="12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14.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KOSTODIAN/PENYIMPANAN/PENITIPAN,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KECUALI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YG 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DILAKUKAN</a:t>
                      </a:r>
                      <a:r>
                        <a:rPr sz="1000" b="1" spc="4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KSEI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15.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PENGISIAN SUARA (DUBBING DAN/ATAU SULIH</a:t>
                      </a:r>
                      <a:r>
                        <a:rPr sz="1000" b="1" spc="22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SUARA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907540" y="6536842"/>
            <a:ext cx="1811655" cy="196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Arial" panose="020B0604020202020204"/>
                <a:cs typeface="Arial" panose="020B0604020202020204"/>
              </a:rPr>
              <a:t>*TIDAK TERMASUK</a:t>
            </a:r>
            <a:r>
              <a:rPr sz="1200" b="1" spc="45" dirty="0">
                <a:latin typeface="Arial" panose="020B0604020202020204"/>
                <a:cs typeface="Arial" panose="020B0604020202020204"/>
              </a:rPr>
              <a:t> </a:t>
            </a:r>
            <a:r>
              <a:rPr sz="1200" b="1" spc="-5" dirty="0">
                <a:latin typeface="Arial" panose="020B0604020202020204"/>
                <a:cs typeface="Arial" panose="020B0604020202020204"/>
              </a:rPr>
              <a:t>PPN</a:t>
            </a:r>
            <a:endParaRPr sz="12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72867" y="76200"/>
            <a:ext cx="7533640" cy="612775"/>
          </a:xfrm>
          <a:custGeom>
            <a:avLst/>
            <a:gdLst/>
            <a:ahLst/>
            <a:cxnLst/>
            <a:rect l="l" t="t" r="r" b="b"/>
            <a:pathLst>
              <a:path w="7533640" h="612775">
                <a:moveTo>
                  <a:pt x="0" y="612648"/>
                </a:moveTo>
                <a:lnTo>
                  <a:pt x="7533132" y="612648"/>
                </a:lnTo>
                <a:lnTo>
                  <a:pt x="7533132" y="0"/>
                </a:lnTo>
                <a:lnTo>
                  <a:pt x="0" y="0"/>
                </a:lnTo>
                <a:lnTo>
                  <a:pt x="0" y="612648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399282" y="176529"/>
            <a:ext cx="548830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OBJEK </a:t>
            </a:r>
            <a:r>
              <a:rPr sz="2400" spc="-5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PEMOTONGAN </a:t>
            </a:r>
            <a:r>
              <a:rPr sz="2400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PPH </a:t>
            </a:r>
            <a:r>
              <a:rPr sz="2400" spc="-40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PASAL</a:t>
            </a:r>
            <a:r>
              <a:rPr sz="2400" spc="-185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23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509713" y="1708150"/>
          <a:ext cx="8823960" cy="43694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3250"/>
                <a:gridCol w="5339715"/>
                <a:gridCol w="922020"/>
                <a:gridCol w="1958975"/>
              </a:tblGrid>
              <a:tr h="361950"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NO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OBJEK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21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TARIF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DASAR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PENGHITUNGAN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534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16.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MIXING</a:t>
                      </a:r>
                      <a:r>
                        <a:rPr sz="1000" b="1" spc="5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FILM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534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405765" marR="636905" indent="-300355">
                        <a:lnSpc>
                          <a:spcPct val="120000"/>
                        </a:lnSpc>
                        <a:spcBef>
                          <a:spcPts val="120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17.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SEHUBUNGAN DENGAN SOFTWARE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KOMPUTER, 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TERMASUK PERAWATAN, PEMELIHARAAN DAN</a:t>
                      </a:r>
                      <a:r>
                        <a:rPr sz="1000" b="1" spc="229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PERBAIKAN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34010" marR="457835" indent="-2286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18.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INSTALASI/PEMASANGAN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MESIN, PERALATAN, LISTRIK, 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TELEPON,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AIR, GAS, AC, DAN/ATAU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TV KABEL,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SELAIN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YG 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DILAKUKAN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OLEH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WAJIB PAJAK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YG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RUANG LINGKUPNYA DI  BIDANG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KONSTRUKSI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DAN MEMPUNYAI IZIN DAN/ATAU  SERTIFIKAT SBG PENGUSAHA</a:t>
                      </a:r>
                      <a:r>
                        <a:rPr sz="1000" b="1" spc="12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KONSTRUKSI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921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1010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34010" marR="132080" indent="-2286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19.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PERAWATAN/PERBAIKAN/PEMELIHARAAN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MESIN,  PERALATAN, LISTRIK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TELEPON,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AIR, GAS, AC, DAN/ATAU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TV  KABEL,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ALAT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TRANSPORTASI/KENDARAAN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DAN/ATAU BANGUNAN,  SELAIN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YG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DILAKUKAN WAJIB PAJAK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YG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RUANG LINGKUPNYA DI  BIDANG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KONSTRUKSI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DAN</a:t>
                      </a:r>
                      <a:r>
                        <a:rPr sz="1000" b="1" spc="9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MEMPUNYAI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  <a:p>
                      <a:pPr marL="363220">
                        <a:lnSpc>
                          <a:spcPct val="100000"/>
                        </a:lnSpc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SERTIFIKAT SBG PENGUSAHA</a:t>
                      </a:r>
                      <a:r>
                        <a:rPr sz="1000" b="1" spc="114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KONSTRUKSI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535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20.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</a:t>
                      </a:r>
                      <a:r>
                        <a:rPr sz="1000" b="1" spc="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MAKLON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  <a:tr h="5346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21.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JASA 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PENYELIDIKAN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DAN</a:t>
                      </a:r>
                      <a:r>
                        <a:rPr sz="1000" b="1" spc="7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KEAMANAN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2%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b="1" spc="-10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JUMLAH</a:t>
                      </a:r>
                      <a:r>
                        <a:rPr sz="1000" b="1" spc="-5" dirty="0">
                          <a:solidFill>
                            <a:srgbClr val="1C1C1C"/>
                          </a:solidFill>
                          <a:latin typeface="Verdana" panose="020B0604030504040204"/>
                          <a:cs typeface="Verdana" panose="020B0604030504040204"/>
                        </a:rPr>
                        <a:t> BRUTO*</a:t>
                      </a:r>
                      <a:endParaRPr sz="1000">
                        <a:latin typeface="Verdana" panose="020B0604030504040204"/>
                        <a:cs typeface="Verdana" panose="020B0604030504040204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55185" y="16509"/>
            <a:ext cx="2946400" cy="689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0" dirty="0">
                <a:latin typeface="Times New Roman" panose="02020603050405020304"/>
                <a:cs typeface="Times New Roman" panose="02020603050405020304"/>
              </a:rPr>
              <a:t>PPh Pasal</a:t>
            </a:r>
            <a:r>
              <a:rPr sz="4400" b="0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b="0" dirty="0">
                <a:latin typeface="Times New Roman" panose="02020603050405020304"/>
                <a:cs typeface="Times New Roman" panose="02020603050405020304"/>
              </a:rPr>
              <a:t>23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23872" y="786383"/>
            <a:ext cx="7533640" cy="480060"/>
          </a:xfrm>
          <a:prstGeom prst="rect">
            <a:avLst/>
          </a:prstGeom>
          <a:solidFill>
            <a:srgbClr val="B1B1B1"/>
          </a:solidFill>
        </p:spPr>
        <p:txBody>
          <a:bodyPr vert="horz" wrap="square" lIns="0" tIns="111125" rIns="0" bIns="0" rtlCol="0">
            <a:spAutoFit/>
          </a:bodyPr>
          <a:lstStyle/>
          <a:p>
            <a:pPr marL="1038225">
              <a:lnSpc>
                <a:spcPct val="100000"/>
              </a:lnSpc>
              <a:spcBef>
                <a:spcPts val="875"/>
              </a:spcBef>
            </a:pPr>
            <a:r>
              <a:rPr sz="2400" b="1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OBJEK </a:t>
            </a:r>
            <a:r>
              <a:rPr sz="2400" b="1" spc="-5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PEMOTONGAN </a:t>
            </a:r>
            <a:r>
              <a:rPr sz="2400" b="1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PPH </a:t>
            </a:r>
            <a:r>
              <a:rPr sz="2400" b="1" spc="-40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PASAL</a:t>
            </a:r>
            <a:r>
              <a:rPr sz="2400" b="1" spc="-135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solidFill>
                  <a:srgbClr val="3333CC"/>
                </a:solidFill>
                <a:latin typeface="Times New Roman" panose="02020603050405020304"/>
                <a:cs typeface="Times New Roman" panose="02020603050405020304"/>
              </a:rPr>
              <a:t>23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6820</Words>
  <Application>WPS Presentation</Application>
  <PresentationFormat>Widescreen</PresentationFormat>
  <Paragraphs>350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Arial</vt:lpstr>
      <vt:lpstr>SimSun</vt:lpstr>
      <vt:lpstr>Wingdings</vt:lpstr>
      <vt:lpstr>Arial Unicode MS</vt:lpstr>
      <vt:lpstr>Calibri Light</vt:lpstr>
      <vt:lpstr>Calibri</vt:lpstr>
      <vt:lpstr>Microsoft YaHei</vt:lpstr>
      <vt:lpstr>Comic Sans MS</vt:lpstr>
      <vt:lpstr>Times New Roman</vt:lpstr>
      <vt:lpstr>Arial</vt:lpstr>
      <vt:lpstr>Tahoma</vt:lpstr>
      <vt:lpstr>Verdana</vt:lpstr>
      <vt:lpstr>Trebuchet MS</vt:lpstr>
      <vt:lpstr>Office Theme</vt:lpstr>
      <vt:lpstr>1_Office Theme</vt:lpstr>
      <vt:lpstr>PowerPoint 演示文稿</vt:lpstr>
      <vt:lpstr>PAJAK PENGHASILAN  PASAL 23</vt:lpstr>
      <vt:lpstr>PowerPoint 演示文稿</vt:lpstr>
      <vt:lpstr>TIDAK DIKENAKAN  PEMOTONGAN PPh PASAL 23</vt:lpstr>
      <vt:lpstr>TARIF DAN DASAR PEMOTONGAN</vt:lpstr>
      <vt:lpstr>JUMLAH BRUTO OBJEK PPh PASAL 23</vt:lpstr>
      <vt:lpstr>OBJEK PEMOTONGAN PPH PASAL 23</vt:lpstr>
      <vt:lpstr>OBJEK PEMOTONGAN PPH PASAL 23</vt:lpstr>
      <vt:lpstr>PPh Pasal 23</vt:lpstr>
      <vt:lpstr>OBJEK PEMOTONGAN PPH PASAL 23</vt:lpstr>
      <vt:lpstr>Contoh Penghitungan PPh Pasal 23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PPh Pasal 23/26</dc:title>
  <dc:creator>USER</dc:creator>
  <cp:lastModifiedBy>USER</cp:lastModifiedBy>
  <cp:revision>1</cp:revision>
  <dcterms:created xsi:type="dcterms:W3CDTF">2019-03-26T11:52:46Z</dcterms:created>
  <dcterms:modified xsi:type="dcterms:W3CDTF">2019-03-26T11:52:46Z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