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BPHTB dan Bea Materai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36625"/>
          </a:xfrm>
          <a:prstGeom prst="rect">
            <a:avLst/>
          </a:prstGeom>
        </p:spPr>
        <p:txBody>
          <a:bodyPr vert="horz" wrap="square" lIns="0" tIns="444881" rIns="0" bIns="0" rtlCol="0">
            <a:spAutoFit/>
          </a:bodyPr>
          <a:lstStyle/>
          <a:p>
            <a:pPr marL="2433320" marR="5080" indent="-227266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BPHTB KARENA</a:t>
            </a:r>
            <a:r>
              <a:rPr sz="32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WARIS/HIBAH  WASIAT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1711449"/>
            <a:ext cx="8475980" cy="356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6065" indent="-342900" algn="just">
              <a:lnSpc>
                <a:spcPct val="11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Perolehan hak karena waris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adalah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perolehan hak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atas tanah dan 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atau bangunan oleh ahli waris dari pewaris, yang berlaku setelah  pewaris meninggal</a:t>
            </a:r>
            <a:r>
              <a:rPr sz="22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dunia.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marR="36195" indent="-342900">
              <a:lnSpc>
                <a:spcPct val="110000"/>
              </a:lnSpc>
              <a:spcBef>
                <a:spcPts val="79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Perolehan hak karena hibah wasiat adalah peroleh hak atas tanah  dan atau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bangunan oleh orang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pribadi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badan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pemberi  hibah wasiat, yang berlaku setelah pemberi hibah wasiat meninggal  dunia.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BPHTB yang dibayar atas perolehan waris dan hibah wasiat</a:t>
            </a:r>
            <a:r>
              <a:rPr sz="2200" b="1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265"/>
              </a:spcBef>
            </a:pPr>
            <a:r>
              <a:rPr sz="2200" b="1" dirty="0">
                <a:latin typeface="Times New Roman" panose="02020603050405020304"/>
                <a:cs typeface="Times New Roman" panose="02020603050405020304"/>
              </a:rPr>
              <a:t>50%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dari BPHTB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seharusnya</a:t>
            </a:r>
            <a:r>
              <a:rPr sz="22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terutang.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7941" y="1902713"/>
            <a:ext cx="7283450" cy="1243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latin typeface="Times New Roman" panose="02020603050405020304"/>
                <a:cs typeface="Times New Roman" panose="02020603050405020304"/>
              </a:rPr>
              <a:t>BEA</a:t>
            </a:r>
            <a:r>
              <a:rPr sz="80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8000" dirty="0">
                <a:latin typeface="Times New Roman" panose="02020603050405020304"/>
                <a:cs typeface="Times New Roman" panose="02020603050405020304"/>
              </a:rPr>
              <a:t>MATERAI</a:t>
            </a:r>
            <a:endParaRPr sz="8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1676145"/>
            <a:ext cx="7776845" cy="5064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22375" indent="-609600">
              <a:lnSpc>
                <a:spcPts val="2190"/>
              </a:lnSpc>
              <a:spcBef>
                <a:spcPts val="105"/>
              </a:spcBef>
              <a:buFont typeface="Comic Sans MS" panose="030F0702030302020204"/>
              <a:buChar char="•"/>
              <a:tabLst>
                <a:tab pos="1222375" algn="l"/>
                <a:tab pos="122301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adalah kertas yang berisikan tulisan</a:t>
            </a:r>
            <a:r>
              <a:rPr sz="1800" b="1" spc="-17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yang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 marR="62230">
              <a:lnSpc>
                <a:spcPct val="80000"/>
              </a:lnSpc>
              <a:spcBef>
                <a:spcPts val="215"/>
              </a:spcBef>
            </a:pPr>
            <a:r>
              <a:rPr sz="1800" b="1" dirty="0">
                <a:latin typeface="Comic Sans MS" panose="030F0702030302020204"/>
                <a:cs typeface="Comic Sans MS" panose="030F0702030302020204"/>
              </a:rPr>
              <a:t>mengandung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arti dan maksud tentang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: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perbuatan,-  keadaan/ kenyataan bagi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seseorang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dan/ atau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pihak-pihak  yang</a:t>
            </a:r>
            <a:r>
              <a:rPr sz="1800" b="1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berkepentingan.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1222375" marR="890270" indent="-609600">
              <a:lnSpc>
                <a:spcPct val="81000"/>
              </a:lnSpc>
              <a:spcBef>
                <a:spcPts val="5"/>
              </a:spcBef>
              <a:buFont typeface="Comic Sans MS" panose="030F0702030302020204"/>
              <a:buChar char="•"/>
              <a:tabLst>
                <a:tab pos="1222375" algn="l"/>
                <a:tab pos="122301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Benda Meterai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adalah meterai tempel dan kertas  meterai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dikeluarkan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oleh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Pemerintah</a:t>
            </a:r>
            <a:r>
              <a:rPr sz="1800" b="1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R.I.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 indent="-609600">
              <a:lnSpc>
                <a:spcPts val="2190"/>
              </a:lnSpc>
              <a:spcBef>
                <a:spcPts val="2150"/>
              </a:spcBef>
              <a:buFont typeface="Comic Sans MS" panose="030F0702030302020204"/>
              <a:buChar char="•"/>
              <a:tabLst>
                <a:tab pos="1222375" algn="l"/>
                <a:tab pos="122301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Pemeteraian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Kemudian adalah suatu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cara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pelunasan</a:t>
            </a:r>
            <a:r>
              <a:rPr sz="1800" b="1" spc="-1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Bea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>
              <a:lnSpc>
                <a:spcPts val="1730"/>
              </a:lnSpc>
            </a:pP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Meterai yang dilakukan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oleh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Pejabat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Pos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atas</a:t>
            </a:r>
            <a:r>
              <a:rPr sz="1800" b="1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permintaan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 marR="432435">
              <a:lnSpc>
                <a:spcPts val="1730"/>
              </a:lnSpc>
              <a:spcBef>
                <a:spcPts val="200"/>
              </a:spcBef>
            </a:pPr>
            <a:r>
              <a:rPr sz="1800" b="1" dirty="0">
                <a:latin typeface="Comic Sans MS" panose="030F0702030302020204"/>
                <a:cs typeface="Comic Sans MS" panose="030F0702030302020204"/>
              </a:rPr>
              <a:t>pemegang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dokumen yang Bea Meterainya belum dilunasi 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sebagaimana</a:t>
            </a:r>
            <a:r>
              <a:rPr sz="1800" b="1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mestinya.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 indent="-609600">
              <a:lnSpc>
                <a:spcPts val="2190"/>
              </a:lnSpc>
              <a:spcBef>
                <a:spcPts val="2165"/>
              </a:spcBef>
              <a:buFont typeface="Comic Sans MS" panose="030F0702030302020204"/>
              <a:buChar char="•"/>
              <a:tabLst>
                <a:tab pos="1222375" algn="l"/>
                <a:tab pos="122301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Tanda Tangan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adalah tanda tangan sebagaimana</a:t>
            </a:r>
            <a:r>
              <a:rPr sz="1800" b="1" spc="-1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lazimnya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>
              <a:lnSpc>
                <a:spcPts val="1735"/>
              </a:lnSpc>
            </a:pP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dipergunakan, termasuk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: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parap, teraan/ cap</a:t>
            </a:r>
            <a:r>
              <a:rPr sz="1800" b="1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tanda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22375" marR="829310">
              <a:lnSpc>
                <a:spcPct val="80000"/>
              </a:lnSpc>
              <a:spcBef>
                <a:spcPts val="215"/>
              </a:spcBef>
            </a:pP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tangan/ cap parap, teraan cap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nama/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tanda lainnya 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sebagai pengganti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tanda</a:t>
            </a:r>
            <a:r>
              <a:rPr sz="1800" b="1" spc="-8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tangan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381000"/>
            <a:ext cx="5410200" cy="1066800"/>
          </a:xfrm>
          <a:custGeom>
            <a:avLst/>
            <a:gdLst/>
            <a:ahLst/>
            <a:cxnLst/>
            <a:rect l="l" t="t" r="r" b="b"/>
            <a:pathLst>
              <a:path w="5410200" h="1066800">
                <a:moveTo>
                  <a:pt x="5232400" y="0"/>
                </a:moveTo>
                <a:lnTo>
                  <a:pt x="177800" y="0"/>
                </a:lnTo>
                <a:lnTo>
                  <a:pt x="130533" y="6352"/>
                </a:lnTo>
                <a:lnTo>
                  <a:pt x="88060" y="24280"/>
                </a:lnTo>
                <a:lnTo>
                  <a:pt x="52076" y="52085"/>
                </a:lnTo>
                <a:lnTo>
                  <a:pt x="24274" y="88072"/>
                </a:lnTo>
                <a:lnTo>
                  <a:pt x="6351" y="130542"/>
                </a:lnTo>
                <a:lnTo>
                  <a:pt x="0" y="177800"/>
                </a:lnTo>
                <a:lnTo>
                  <a:pt x="0" y="889000"/>
                </a:lnTo>
                <a:lnTo>
                  <a:pt x="6351" y="936257"/>
                </a:lnTo>
                <a:lnTo>
                  <a:pt x="24274" y="978727"/>
                </a:lnTo>
                <a:lnTo>
                  <a:pt x="52076" y="1014714"/>
                </a:lnTo>
                <a:lnTo>
                  <a:pt x="88060" y="1042519"/>
                </a:lnTo>
                <a:lnTo>
                  <a:pt x="130533" y="1060447"/>
                </a:lnTo>
                <a:lnTo>
                  <a:pt x="177800" y="1066800"/>
                </a:lnTo>
                <a:lnTo>
                  <a:pt x="5232400" y="1066800"/>
                </a:lnTo>
                <a:lnTo>
                  <a:pt x="5279657" y="1060447"/>
                </a:lnTo>
                <a:lnTo>
                  <a:pt x="5322127" y="1042519"/>
                </a:lnTo>
                <a:lnTo>
                  <a:pt x="5358114" y="1014714"/>
                </a:lnTo>
                <a:lnTo>
                  <a:pt x="5385919" y="978727"/>
                </a:lnTo>
                <a:lnTo>
                  <a:pt x="5403847" y="936257"/>
                </a:lnTo>
                <a:lnTo>
                  <a:pt x="5410200" y="889000"/>
                </a:lnTo>
                <a:lnTo>
                  <a:pt x="5410200" y="177800"/>
                </a:lnTo>
                <a:lnTo>
                  <a:pt x="5403847" y="130542"/>
                </a:lnTo>
                <a:lnTo>
                  <a:pt x="5385919" y="88072"/>
                </a:lnTo>
                <a:lnTo>
                  <a:pt x="5358114" y="52085"/>
                </a:lnTo>
                <a:lnTo>
                  <a:pt x="5322127" y="24280"/>
                </a:lnTo>
                <a:lnTo>
                  <a:pt x="5279657" y="6352"/>
                </a:lnTo>
                <a:lnTo>
                  <a:pt x="52324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3600" y="381000"/>
            <a:ext cx="5410200" cy="1066800"/>
          </a:xfrm>
          <a:custGeom>
            <a:avLst/>
            <a:gdLst/>
            <a:ahLst/>
            <a:cxnLst/>
            <a:rect l="l" t="t" r="r" b="b"/>
            <a:pathLst>
              <a:path w="5410200" h="1066800">
                <a:moveTo>
                  <a:pt x="0" y="177800"/>
                </a:moveTo>
                <a:lnTo>
                  <a:pt x="6351" y="130542"/>
                </a:lnTo>
                <a:lnTo>
                  <a:pt x="24274" y="88072"/>
                </a:lnTo>
                <a:lnTo>
                  <a:pt x="52076" y="52085"/>
                </a:lnTo>
                <a:lnTo>
                  <a:pt x="88060" y="24280"/>
                </a:lnTo>
                <a:lnTo>
                  <a:pt x="130533" y="6352"/>
                </a:lnTo>
                <a:lnTo>
                  <a:pt x="177800" y="0"/>
                </a:lnTo>
                <a:lnTo>
                  <a:pt x="5232400" y="0"/>
                </a:lnTo>
                <a:lnTo>
                  <a:pt x="5279657" y="6352"/>
                </a:lnTo>
                <a:lnTo>
                  <a:pt x="5322127" y="24280"/>
                </a:lnTo>
                <a:lnTo>
                  <a:pt x="5358114" y="52085"/>
                </a:lnTo>
                <a:lnTo>
                  <a:pt x="5385919" y="88072"/>
                </a:lnTo>
                <a:lnTo>
                  <a:pt x="5403847" y="130542"/>
                </a:lnTo>
                <a:lnTo>
                  <a:pt x="5410200" y="177800"/>
                </a:lnTo>
                <a:lnTo>
                  <a:pt x="5410200" y="889000"/>
                </a:lnTo>
                <a:lnTo>
                  <a:pt x="5403847" y="936257"/>
                </a:lnTo>
                <a:lnTo>
                  <a:pt x="5385919" y="978727"/>
                </a:lnTo>
                <a:lnTo>
                  <a:pt x="5358114" y="1014714"/>
                </a:lnTo>
                <a:lnTo>
                  <a:pt x="5322127" y="1042519"/>
                </a:lnTo>
                <a:lnTo>
                  <a:pt x="5279657" y="1060447"/>
                </a:lnTo>
                <a:lnTo>
                  <a:pt x="5232400" y="1066800"/>
                </a:lnTo>
                <a:lnTo>
                  <a:pt x="177800" y="1066800"/>
                </a:lnTo>
                <a:lnTo>
                  <a:pt x="130533" y="1060447"/>
                </a:lnTo>
                <a:lnTo>
                  <a:pt x="88060" y="1042519"/>
                </a:lnTo>
                <a:lnTo>
                  <a:pt x="52076" y="1014714"/>
                </a:lnTo>
                <a:lnTo>
                  <a:pt x="24274" y="978727"/>
                </a:lnTo>
                <a:lnTo>
                  <a:pt x="6351" y="936257"/>
                </a:lnTo>
                <a:lnTo>
                  <a:pt x="0" y="889000"/>
                </a:lnTo>
                <a:lnTo>
                  <a:pt x="0" y="177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4460" y="571246"/>
            <a:ext cx="387096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PENGERTIAN</a:t>
            </a:r>
            <a:r>
              <a:rPr sz="4000" spc="-50" dirty="0"/>
              <a:t> </a:t>
            </a:r>
            <a:r>
              <a:rPr sz="4000" spc="-5" dirty="0"/>
              <a:t>;</a:t>
            </a:r>
            <a:endParaRPr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76600" y="3200400"/>
            <a:ext cx="6553200" cy="2362200"/>
          </a:xfrm>
          <a:custGeom>
            <a:avLst/>
            <a:gdLst/>
            <a:ahLst/>
            <a:cxnLst/>
            <a:rect l="l" t="t" r="r" b="b"/>
            <a:pathLst>
              <a:path w="6553200" h="2362200">
                <a:moveTo>
                  <a:pt x="6159500" y="0"/>
                </a:moveTo>
                <a:lnTo>
                  <a:pt x="393700" y="0"/>
                </a:lnTo>
                <a:lnTo>
                  <a:pt x="344317" y="3067"/>
                </a:lnTo>
                <a:lnTo>
                  <a:pt x="296764" y="12024"/>
                </a:lnTo>
                <a:lnTo>
                  <a:pt x="251410" y="26501"/>
                </a:lnTo>
                <a:lnTo>
                  <a:pt x="208624" y="46130"/>
                </a:lnTo>
                <a:lnTo>
                  <a:pt x="168775" y="70540"/>
                </a:lnTo>
                <a:lnTo>
                  <a:pt x="132232" y="99364"/>
                </a:lnTo>
                <a:lnTo>
                  <a:pt x="99364" y="132232"/>
                </a:lnTo>
                <a:lnTo>
                  <a:pt x="70540" y="168775"/>
                </a:lnTo>
                <a:lnTo>
                  <a:pt x="46130" y="208624"/>
                </a:lnTo>
                <a:lnTo>
                  <a:pt x="26501" y="251410"/>
                </a:lnTo>
                <a:lnTo>
                  <a:pt x="12024" y="296764"/>
                </a:lnTo>
                <a:lnTo>
                  <a:pt x="3067" y="344317"/>
                </a:lnTo>
                <a:lnTo>
                  <a:pt x="0" y="393700"/>
                </a:lnTo>
                <a:lnTo>
                  <a:pt x="0" y="1968500"/>
                </a:lnTo>
                <a:lnTo>
                  <a:pt x="3067" y="2017882"/>
                </a:lnTo>
                <a:lnTo>
                  <a:pt x="12024" y="2065435"/>
                </a:lnTo>
                <a:lnTo>
                  <a:pt x="26501" y="2110789"/>
                </a:lnTo>
                <a:lnTo>
                  <a:pt x="46130" y="2153575"/>
                </a:lnTo>
                <a:lnTo>
                  <a:pt x="70540" y="2193424"/>
                </a:lnTo>
                <a:lnTo>
                  <a:pt x="99364" y="2229967"/>
                </a:lnTo>
                <a:lnTo>
                  <a:pt x="132232" y="2262835"/>
                </a:lnTo>
                <a:lnTo>
                  <a:pt x="168775" y="2291659"/>
                </a:lnTo>
                <a:lnTo>
                  <a:pt x="208624" y="2316069"/>
                </a:lnTo>
                <a:lnTo>
                  <a:pt x="251410" y="2335698"/>
                </a:lnTo>
                <a:lnTo>
                  <a:pt x="296764" y="2350175"/>
                </a:lnTo>
                <a:lnTo>
                  <a:pt x="344317" y="2359132"/>
                </a:lnTo>
                <a:lnTo>
                  <a:pt x="393700" y="2362200"/>
                </a:lnTo>
                <a:lnTo>
                  <a:pt x="6159500" y="2362200"/>
                </a:lnTo>
                <a:lnTo>
                  <a:pt x="6208882" y="2359132"/>
                </a:lnTo>
                <a:lnTo>
                  <a:pt x="6256435" y="2350175"/>
                </a:lnTo>
                <a:lnTo>
                  <a:pt x="6301789" y="2335698"/>
                </a:lnTo>
                <a:lnTo>
                  <a:pt x="6344575" y="2316069"/>
                </a:lnTo>
                <a:lnTo>
                  <a:pt x="6384424" y="2291659"/>
                </a:lnTo>
                <a:lnTo>
                  <a:pt x="6420967" y="2262835"/>
                </a:lnTo>
                <a:lnTo>
                  <a:pt x="6453835" y="2229967"/>
                </a:lnTo>
                <a:lnTo>
                  <a:pt x="6482659" y="2193424"/>
                </a:lnTo>
                <a:lnTo>
                  <a:pt x="6507069" y="2153575"/>
                </a:lnTo>
                <a:lnTo>
                  <a:pt x="6526698" y="2110789"/>
                </a:lnTo>
                <a:lnTo>
                  <a:pt x="6541175" y="2065435"/>
                </a:lnTo>
                <a:lnTo>
                  <a:pt x="6550132" y="2017882"/>
                </a:lnTo>
                <a:lnTo>
                  <a:pt x="6553200" y="1968500"/>
                </a:lnTo>
                <a:lnTo>
                  <a:pt x="6553200" y="393700"/>
                </a:lnTo>
                <a:lnTo>
                  <a:pt x="6550132" y="344317"/>
                </a:lnTo>
                <a:lnTo>
                  <a:pt x="6541175" y="296764"/>
                </a:lnTo>
                <a:lnTo>
                  <a:pt x="6526698" y="251410"/>
                </a:lnTo>
                <a:lnTo>
                  <a:pt x="6507069" y="208624"/>
                </a:lnTo>
                <a:lnTo>
                  <a:pt x="6482659" y="168775"/>
                </a:lnTo>
                <a:lnTo>
                  <a:pt x="6453835" y="132232"/>
                </a:lnTo>
                <a:lnTo>
                  <a:pt x="6420967" y="99364"/>
                </a:lnTo>
                <a:lnTo>
                  <a:pt x="6384424" y="70540"/>
                </a:lnTo>
                <a:lnTo>
                  <a:pt x="6344575" y="46130"/>
                </a:lnTo>
                <a:lnTo>
                  <a:pt x="6301789" y="26501"/>
                </a:lnTo>
                <a:lnTo>
                  <a:pt x="6256435" y="12024"/>
                </a:lnTo>
                <a:lnTo>
                  <a:pt x="6208882" y="3067"/>
                </a:lnTo>
                <a:lnTo>
                  <a:pt x="6159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76600" y="3200400"/>
            <a:ext cx="6553200" cy="2362200"/>
          </a:xfrm>
          <a:custGeom>
            <a:avLst/>
            <a:gdLst/>
            <a:ahLst/>
            <a:cxnLst/>
            <a:rect l="l" t="t" r="r" b="b"/>
            <a:pathLst>
              <a:path w="6553200" h="2362200">
                <a:moveTo>
                  <a:pt x="0" y="393700"/>
                </a:moveTo>
                <a:lnTo>
                  <a:pt x="3067" y="344317"/>
                </a:lnTo>
                <a:lnTo>
                  <a:pt x="12024" y="296764"/>
                </a:lnTo>
                <a:lnTo>
                  <a:pt x="26501" y="251410"/>
                </a:lnTo>
                <a:lnTo>
                  <a:pt x="46130" y="208624"/>
                </a:lnTo>
                <a:lnTo>
                  <a:pt x="70540" y="168775"/>
                </a:lnTo>
                <a:lnTo>
                  <a:pt x="99364" y="132232"/>
                </a:lnTo>
                <a:lnTo>
                  <a:pt x="132232" y="99364"/>
                </a:lnTo>
                <a:lnTo>
                  <a:pt x="168775" y="70540"/>
                </a:lnTo>
                <a:lnTo>
                  <a:pt x="208624" y="46130"/>
                </a:lnTo>
                <a:lnTo>
                  <a:pt x="251410" y="26501"/>
                </a:lnTo>
                <a:lnTo>
                  <a:pt x="296764" y="12024"/>
                </a:lnTo>
                <a:lnTo>
                  <a:pt x="344317" y="3067"/>
                </a:lnTo>
                <a:lnTo>
                  <a:pt x="393700" y="0"/>
                </a:lnTo>
                <a:lnTo>
                  <a:pt x="6159500" y="0"/>
                </a:lnTo>
                <a:lnTo>
                  <a:pt x="6208882" y="3067"/>
                </a:lnTo>
                <a:lnTo>
                  <a:pt x="6256435" y="12024"/>
                </a:lnTo>
                <a:lnTo>
                  <a:pt x="6301789" y="26501"/>
                </a:lnTo>
                <a:lnTo>
                  <a:pt x="6344575" y="46130"/>
                </a:lnTo>
                <a:lnTo>
                  <a:pt x="6384424" y="70540"/>
                </a:lnTo>
                <a:lnTo>
                  <a:pt x="6420967" y="99364"/>
                </a:lnTo>
                <a:lnTo>
                  <a:pt x="6453835" y="132232"/>
                </a:lnTo>
                <a:lnTo>
                  <a:pt x="6482659" y="168775"/>
                </a:lnTo>
                <a:lnTo>
                  <a:pt x="6507069" y="208624"/>
                </a:lnTo>
                <a:lnTo>
                  <a:pt x="6526698" y="251410"/>
                </a:lnTo>
                <a:lnTo>
                  <a:pt x="6541175" y="296764"/>
                </a:lnTo>
                <a:lnTo>
                  <a:pt x="6550132" y="344317"/>
                </a:lnTo>
                <a:lnTo>
                  <a:pt x="6553200" y="393700"/>
                </a:lnTo>
                <a:lnTo>
                  <a:pt x="6553200" y="1968500"/>
                </a:lnTo>
                <a:lnTo>
                  <a:pt x="6550132" y="2017882"/>
                </a:lnTo>
                <a:lnTo>
                  <a:pt x="6541175" y="2065435"/>
                </a:lnTo>
                <a:lnTo>
                  <a:pt x="6526698" y="2110789"/>
                </a:lnTo>
                <a:lnTo>
                  <a:pt x="6507069" y="2153575"/>
                </a:lnTo>
                <a:lnTo>
                  <a:pt x="6482659" y="2193424"/>
                </a:lnTo>
                <a:lnTo>
                  <a:pt x="6453835" y="2229967"/>
                </a:lnTo>
                <a:lnTo>
                  <a:pt x="6420967" y="2262835"/>
                </a:lnTo>
                <a:lnTo>
                  <a:pt x="6384424" y="2291659"/>
                </a:lnTo>
                <a:lnTo>
                  <a:pt x="6344575" y="2316069"/>
                </a:lnTo>
                <a:lnTo>
                  <a:pt x="6301789" y="2335698"/>
                </a:lnTo>
                <a:lnTo>
                  <a:pt x="6256435" y="2350175"/>
                </a:lnTo>
                <a:lnTo>
                  <a:pt x="6208882" y="2359132"/>
                </a:lnTo>
                <a:lnTo>
                  <a:pt x="6159500" y="2362200"/>
                </a:lnTo>
                <a:lnTo>
                  <a:pt x="393700" y="2362200"/>
                </a:lnTo>
                <a:lnTo>
                  <a:pt x="344317" y="2359132"/>
                </a:lnTo>
                <a:lnTo>
                  <a:pt x="296764" y="2350175"/>
                </a:lnTo>
                <a:lnTo>
                  <a:pt x="251410" y="2335698"/>
                </a:lnTo>
                <a:lnTo>
                  <a:pt x="208624" y="2316069"/>
                </a:lnTo>
                <a:lnTo>
                  <a:pt x="168775" y="2291659"/>
                </a:lnTo>
                <a:lnTo>
                  <a:pt x="132232" y="2262835"/>
                </a:lnTo>
                <a:lnTo>
                  <a:pt x="99364" y="2229967"/>
                </a:lnTo>
                <a:lnTo>
                  <a:pt x="70540" y="2193424"/>
                </a:lnTo>
                <a:lnTo>
                  <a:pt x="46130" y="2153575"/>
                </a:lnTo>
                <a:lnTo>
                  <a:pt x="26501" y="2110789"/>
                </a:lnTo>
                <a:lnTo>
                  <a:pt x="12024" y="2065435"/>
                </a:lnTo>
                <a:lnTo>
                  <a:pt x="3067" y="2017882"/>
                </a:lnTo>
                <a:lnTo>
                  <a:pt x="0" y="1968500"/>
                </a:lnTo>
                <a:lnTo>
                  <a:pt x="0" y="3937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22166" y="3488258"/>
            <a:ext cx="4860925" cy="176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PAJAK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ATAS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DIPAKAI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OLEH MASYARAKAT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DALAM LALU</a:t>
            </a:r>
            <a:r>
              <a:rPr sz="1800" spc="-1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LINTAS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HUKUM SEPERTI DIMAKSUD DALAM 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PASAL 1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AYAT (2) HURUF</a:t>
            </a:r>
            <a:r>
              <a:rPr sz="20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A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270" algn="ctr">
              <a:lnSpc>
                <a:spcPts val="2395"/>
              </a:lnSpc>
            </a:pPr>
            <a:r>
              <a:rPr sz="2000" dirty="0">
                <a:latin typeface="Comic Sans MS" panose="030F0702030302020204"/>
                <a:cs typeface="Comic Sans MS" panose="030F0702030302020204"/>
              </a:rPr>
              <a:t>UU No.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13 Tahun 1985 jo.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PASAL</a:t>
            </a:r>
            <a:r>
              <a:rPr sz="20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1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R="68580" algn="ctr">
              <a:lnSpc>
                <a:spcPct val="100000"/>
              </a:lnSpc>
            </a:pPr>
            <a:r>
              <a:rPr sz="2000" dirty="0">
                <a:latin typeface="Comic Sans MS" panose="030F0702030302020204"/>
                <a:cs typeface="Comic Sans MS" panose="030F0702030302020204"/>
              </a:rPr>
              <a:t>PP No. 24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Tahun</a:t>
            </a:r>
            <a:r>
              <a:rPr sz="20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2000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43600" y="1981200"/>
            <a:ext cx="1371600" cy="1066800"/>
          </a:xfrm>
          <a:custGeom>
            <a:avLst/>
            <a:gdLst/>
            <a:ahLst/>
            <a:cxnLst/>
            <a:rect l="l" t="t" r="r" b="b"/>
            <a:pathLst>
              <a:path w="1371600" h="1066800">
                <a:moveTo>
                  <a:pt x="1371600" y="800100"/>
                </a:moveTo>
                <a:lnTo>
                  <a:pt x="0" y="800100"/>
                </a:lnTo>
                <a:lnTo>
                  <a:pt x="685800" y="1066800"/>
                </a:lnTo>
                <a:lnTo>
                  <a:pt x="1371600" y="800100"/>
                </a:lnTo>
                <a:close/>
              </a:path>
              <a:path w="1371600" h="1066800">
                <a:moveTo>
                  <a:pt x="1028700" y="0"/>
                </a:moveTo>
                <a:lnTo>
                  <a:pt x="342900" y="0"/>
                </a:lnTo>
                <a:lnTo>
                  <a:pt x="342900" y="800100"/>
                </a:lnTo>
                <a:lnTo>
                  <a:pt x="1028700" y="800100"/>
                </a:lnTo>
                <a:lnTo>
                  <a:pt x="10287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43600" y="1981200"/>
            <a:ext cx="1371600" cy="1066800"/>
          </a:xfrm>
          <a:custGeom>
            <a:avLst/>
            <a:gdLst/>
            <a:ahLst/>
            <a:cxnLst/>
            <a:rect l="l" t="t" r="r" b="b"/>
            <a:pathLst>
              <a:path w="1371600" h="1066800">
                <a:moveTo>
                  <a:pt x="0" y="800100"/>
                </a:moveTo>
                <a:lnTo>
                  <a:pt x="342900" y="800100"/>
                </a:lnTo>
                <a:lnTo>
                  <a:pt x="342900" y="0"/>
                </a:lnTo>
                <a:lnTo>
                  <a:pt x="1028700" y="0"/>
                </a:lnTo>
                <a:lnTo>
                  <a:pt x="1028700" y="800100"/>
                </a:lnTo>
                <a:lnTo>
                  <a:pt x="1371600" y="800100"/>
                </a:lnTo>
                <a:lnTo>
                  <a:pt x="685800" y="1066800"/>
                </a:lnTo>
                <a:lnTo>
                  <a:pt x="0" y="8001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05200" y="381000"/>
            <a:ext cx="6248400" cy="942340"/>
          </a:xfrm>
          <a:prstGeom prst="rect">
            <a:avLst/>
          </a:prstGeom>
          <a:solidFill>
            <a:srgbClr val="00CC99"/>
          </a:solidFill>
          <a:ln w="12192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1800" b="1" spc="-235" dirty="0">
                <a:latin typeface="Verdana" panose="020B0604030504040204"/>
                <a:cs typeface="Verdana" panose="020B0604030504040204"/>
              </a:rPr>
              <a:t>BEA</a:t>
            </a:r>
            <a:r>
              <a:rPr sz="1800" b="1" spc="-110" dirty="0">
                <a:latin typeface="Verdana" panose="020B0604030504040204"/>
                <a:cs typeface="Verdana" panose="020B0604030504040204"/>
              </a:rPr>
              <a:t> </a:t>
            </a:r>
            <a:r>
              <a:rPr sz="1800" b="1" spc="-265" dirty="0">
                <a:latin typeface="Verdana" panose="020B0604030504040204"/>
                <a:cs typeface="Verdana" panose="020B0604030504040204"/>
              </a:rPr>
              <a:t>MATERAI</a:t>
            </a:r>
            <a:endParaRPr sz="1800">
              <a:latin typeface="Verdana" panose="020B0604030504040204"/>
              <a:cs typeface="Verdana" panose="020B0604030504040204"/>
            </a:endParaRPr>
          </a:p>
          <a:p>
            <a:pPr marL="635" algn="ctr">
              <a:lnSpc>
                <a:spcPct val="100000"/>
              </a:lnSpc>
            </a:pPr>
            <a:r>
              <a:rPr sz="1800" b="1" spc="-165" dirty="0">
                <a:latin typeface="Verdana" panose="020B0604030504040204"/>
                <a:cs typeface="Verdana" panose="020B0604030504040204"/>
              </a:rPr>
              <a:t>Pasal </a:t>
            </a:r>
            <a:r>
              <a:rPr sz="1800" b="1" spc="-275" dirty="0">
                <a:latin typeface="Verdana" panose="020B0604030504040204"/>
                <a:cs typeface="Verdana" panose="020B0604030504040204"/>
              </a:rPr>
              <a:t>1 </a:t>
            </a:r>
            <a:r>
              <a:rPr sz="1800" b="1" spc="-114" dirty="0">
                <a:latin typeface="Verdana" panose="020B0604030504040204"/>
                <a:cs typeface="Verdana" panose="020B0604030504040204"/>
              </a:rPr>
              <a:t>ayat </a:t>
            </a:r>
            <a:r>
              <a:rPr sz="1800" b="1" spc="-290" dirty="0">
                <a:latin typeface="Verdana" panose="020B0604030504040204"/>
                <a:cs typeface="Verdana" panose="020B0604030504040204"/>
              </a:rPr>
              <a:t>(1) </a:t>
            </a:r>
            <a:r>
              <a:rPr sz="1800" b="1" spc="-315" dirty="0">
                <a:latin typeface="Verdana" panose="020B0604030504040204"/>
                <a:cs typeface="Verdana" panose="020B0604030504040204"/>
              </a:rPr>
              <a:t>UU </a:t>
            </a:r>
            <a:r>
              <a:rPr sz="1800" b="1" spc="-145" dirty="0">
                <a:latin typeface="Verdana" panose="020B0604030504040204"/>
                <a:cs typeface="Verdana" panose="020B0604030504040204"/>
              </a:rPr>
              <a:t>No. </a:t>
            </a:r>
            <a:r>
              <a:rPr sz="1800" b="1" spc="-275" dirty="0">
                <a:latin typeface="Verdana" panose="020B0604030504040204"/>
                <a:cs typeface="Verdana" panose="020B0604030504040204"/>
              </a:rPr>
              <a:t>13 </a:t>
            </a:r>
            <a:r>
              <a:rPr sz="1800" b="1" spc="-220" dirty="0">
                <a:latin typeface="Verdana" panose="020B0604030504040204"/>
                <a:cs typeface="Verdana" panose="020B0604030504040204"/>
              </a:rPr>
              <a:t>Tahun</a:t>
            </a:r>
            <a:r>
              <a:rPr sz="1800" b="1" spc="10" dirty="0">
                <a:latin typeface="Verdana" panose="020B0604030504040204"/>
                <a:cs typeface="Verdana" panose="020B0604030504040204"/>
              </a:rPr>
              <a:t> </a:t>
            </a:r>
            <a:r>
              <a:rPr sz="1800" b="1" spc="-280" dirty="0">
                <a:latin typeface="Verdana" panose="020B0604030504040204"/>
                <a:cs typeface="Verdana" panose="020B0604030504040204"/>
              </a:rPr>
              <a:t>1985</a:t>
            </a:r>
            <a:endParaRPr sz="1800">
              <a:latin typeface="Verdana" panose="020B0604030504040204"/>
              <a:cs typeface="Verdana" panose="020B060403050404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200" y="304800"/>
            <a:ext cx="7239000" cy="76073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268605" rIns="0" bIns="0" rtlCol="0">
            <a:spAutoFit/>
          </a:bodyPr>
          <a:lstStyle/>
          <a:p>
            <a:pPr marL="578485">
              <a:lnSpc>
                <a:spcPct val="100000"/>
              </a:lnSpc>
              <a:spcBef>
                <a:spcPts val="2115"/>
              </a:spcBef>
            </a:pPr>
            <a:r>
              <a:rPr sz="3200" b="0" dirty="0">
                <a:latin typeface="Comic Sans MS" panose="030F0702030302020204"/>
                <a:cs typeface="Comic Sans MS" panose="030F0702030302020204"/>
              </a:rPr>
              <a:t>DASAR </a:t>
            </a:r>
            <a:r>
              <a:rPr sz="3200" b="0" spc="-5" dirty="0">
                <a:latin typeface="Comic Sans MS" panose="030F0702030302020204"/>
                <a:cs typeface="Comic Sans MS" panose="030F0702030302020204"/>
              </a:rPr>
              <a:t>HUKUM BEA</a:t>
            </a:r>
            <a:r>
              <a:rPr sz="3200" b="0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b="0" dirty="0">
                <a:latin typeface="Comic Sans MS" panose="030F0702030302020204"/>
                <a:cs typeface="Comic Sans MS" panose="030F0702030302020204"/>
              </a:rPr>
              <a:t>MATERAI</a:t>
            </a:r>
            <a:endParaRPr sz="32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0" y="1676400"/>
            <a:ext cx="6705600" cy="4419600"/>
          </a:xfrm>
          <a:custGeom>
            <a:avLst/>
            <a:gdLst/>
            <a:ahLst/>
            <a:cxnLst/>
            <a:rect l="l" t="t" r="r" b="b"/>
            <a:pathLst>
              <a:path w="6705600" h="4419600">
                <a:moveTo>
                  <a:pt x="5969000" y="0"/>
                </a:moveTo>
                <a:lnTo>
                  <a:pt x="736600" y="0"/>
                </a:lnTo>
                <a:lnTo>
                  <a:pt x="688171" y="1566"/>
                </a:lnTo>
                <a:lnTo>
                  <a:pt x="640579" y="6203"/>
                </a:lnTo>
                <a:lnTo>
                  <a:pt x="593920" y="13811"/>
                </a:lnTo>
                <a:lnTo>
                  <a:pt x="548291" y="24294"/>
                </a:lnTo>
                <a:lnTo>
                  <a:pt x="503789" y="37555"/>
                </a:lnTo>
                <a:lnTo>
                  <a:pt x="460512" y="53497"/>
                </a:lnTo>
                <a:lnTo>
                  <a:pt x="418556" y="72022"/>
                </a:lnTo>
                <a:lnTo>
                  <a:pt x="378018" y="93034"/>
                </a:lnTo>
                <a:lnTo>
                  <a:pt x="338996" y="116436"/>
                </a:lnTo>
                <a:lnTo>
                  <a:pt x="301587" y="142130"/>
                </a:lnTo>
                <a:lnTo>
                  <a:pt x="265887" y="170019"/>
                </a:lnTo>
                <a:lnTo>
                  <a:pt x="231995" y="200006"/>
                </a:lnTo>
                <a:lnTo>
                  <a:pt x="200006" y="231995"/>
                </a:lnTo>
                <a:lnTo>
                  <a:pt x="170019" y="265887"/>
                </a:lnTo>
                <a:lnTo>
                  <a:pt x="142130" y="301587"/>
                </a:lnTo>
                <a:lnTo>
                  <a:pt x="116436" y="338996"/>
                </a:lnTo>
                <a:lnTo>
                  <a:pt x="93034" y="378018"/>
                </a:lnTo>
                <a:lnTo>
                  <a:pt x="72022" y="418556"/>
                </a:lnTo>
                <a:lnTo>
                  <a:pt x="53497" y="460512"/>
                </a:lnTo>
                <a:lnTo>
                  <a:pt x="37555" y="503789"/>
                </a:lnTo>
                <a:lnTo>
                  <a:pt x="24294" y="548291"/>
                </a:lnTo>
                <a:lnTo>
                  <a:pt x="13811" y="593920"/>
                </a:lnTo>
                <a:lnTo>
                  <a:pt x="6203" y="640579"/>
                </a:lnTo>
                <a:lnTo>
                  <a:pt x="1566" y="688171"/>
                </a:lnTo>
                <a:lnTo>
                  <a:pt x="0" y="736600"/>
                </a:lnTo>
                <a:lnTo>
                  <a:pt x="0" y="3683000"/>
                </a:lnTo>
                <a:lnTo>
                  <a:pt x="1566" y="3731432"/>
                </a:lnTo>
                <a:lnTo>
                  <a:pt x="6203" y="3779028"/>
                </a:lnTo>
                <a:lnTo>
                  <a:pt x="13811" y="3825690"/>
                </a:lnTo>
                <a:lnTo>
                  <a:pt x="24294" y="3871321"/>
                </a:lnTo>
                <a:lnTo>
                  <a:pt x="37555" y="3915824"/>
                </a:lnTo>
                <a:lnTo>
                  <a:pt x="53497" y="3959103"/>
                </a:lnTo>
                <a:lnTo>
                  <a:pt x="72022" y="4001060"/>
                </a:lnTo>
                <a:lnTo>
                  <a:pt x="93034" y="4041598"/>
                </a:lnTo>
                <a:lnTo>
                  <a:pt x="116436" y="4080620"/>
                </a:lnTo>
                <a:lnTo>
                  <a:pt x="142130" y="4118029"/>
                </a:lnTo>
                <a:lnTo>
                  <a:pt x="170019" y="4153727"/>
                </a:lnTo>
                <a:lnTo>
                  <a:pt x="200006" y="4187619"/>
                </a:lnTo>
                <a:lnTo>
                  <a:pt x="231995" y="4219606"/>
                </a:lnTo>
                <a:lnTo>
                  <a:pt x="265887" y="4249592"/>
                </a:lnTo>
                <a:lnTo>
                  <a:pt x="301587" y="4277480"/>
                </a:lnTo>
                <a:lnTo>
                  <a:pt x="338996" y="4303173"/>
                </a:lnTo>
                <a:lnTo>
                  <a:pt x="378018" y="4326573"/>
                </a:lnTo>
                <a:lnTo>
                  <a:pt x="418556" y="4347583"/>
                </a:lnTo>
                <a:lnTo>
                  <a:pt x="460512" y="4366107"/>
                </a:lnTo>
                <a:lnTo>
                  <a:pt x="503789" y="4382048"/>
                </a:lnTo>
                <a:lnTo>
                  <a:pt x="548291" y="4395308"/>
                </a:lnTo>
                <a:lnTo>
                  <a:pt x="593920" y="4405790"/>
                </a:lnTo>
                <a:lnTo>
                  <a:pt x="640579" y="4413397"/>
                </a:lnTo>
                <a:lnTo>
                  <a:pt x="688171" y="4418033"/>
                </a:lnTo>
                <a:lnTo>
                  <a:pt x="736600" y="4419600"/>
                </a:lnTo>
                <a:lnTo>
                  <a:pt x="5969000" y="4419600"/>
                </a:lnTo>
                <a:lnTo>
                  <a:pt x="6017428" y="4418033"/>
                </a:lnTo>
                <a:lnTo>
                  <a:pt x="6065020" y="4413397"/>
                </a:lnTo>
                <a:lnTo>
                  <a:pt x="6111679" y="4405790"/>
                </a:lnTo>
                <a:lnTo>
                  <a:pt x="6157308" y="4395308"/>
                </a:lnTo>
                <a:lnTo>
                  <a:pt x="6201810" y="4382048"/>
                </a:lnTo>
                <a:lnTo>
                  <a:pt x="6245087" y="4366107"/>
                </a:lnTo>
                <a:lnTo>
                  <a:pt x="6287043" y="4347583"/>
                </a:lnTo>
                <a:lnTo>
                  <a:pt x="6327581" y="4326573"/>
                </a:lnTo>
                <a:lnTo>
                  <a:pt x="6366603" y="4303173"/>
                </a:lnTo>
                <a:lnTo>
                  <a:pt x="6404012" y="4277480"/>
                </a:lnTo>
                <a:lnTo>
                  <a:pt x="6439712" y="4249592"/>
                </a:lnTo>
                <a:lnTo>
                  <a:pt x="6473604" y="4219606"/>
                </a:lnTo>
                <a:lnTo>
                  <a:pt x="6505593" y="4187619"/>
                </a:lnTo>
                <a:lnTo>
                  <a:pt x="6535580" y="4153727"/>
                </a:lnTo>
                <a:lnTo>
                  <a:pt x="6563469" y="4118029"/>
                </a:lnTo>
                <a:lnTo>
                  <a:pt x="6589163" y="4080620"/>
                </a:lnTo>
                <a:lnTo>
                  <a:pt x="6612565" y="4041598"/>
                </a:lnTo>
                <a:lnTo>
                  <a:pt x="6633577" y="4001060"/>
                </a:lnTo>
                <a:lnTo>
                  <a:pt x="6652102" y="3959103"/>
                </a:lnTo>
                <a:lnTo>
                  <a:pt x="6668044" y="3915824"/>
                </a:lnTo>
                <a:lnTo>
                  <a:pt x="6681305" y="3871321"/>
                </a:lnTo>
                <a:lnTo>
                  <a:pt x="6691788" y="3825690"/>
                </a:lnTo>
                <a:lnTo>
                  <a:pt x="6699396" y="3779028"/>
                </a:lnTo>
                <a:lnTo>
                  <a:pt x="6704033" y="3731432"/>
                </a:lnTo>
                <a:lnTo>
                  <a:pt x="6705600" y="3683000"/>
                </a:lnTo>
                <a:lnTo>
                  <a:pt x="6705600" y="736600"/>
                </a:lnTo>
                <a:lnTo>
                  <a:pt x="6704033" y="688171"/>
                </a:lnTo>
                <a:lnTo>
                  <a:pt x="6699396" y="640579"/>
                </a:lnTo>
                <a:lnTo>
                  <a:pt x="6691788" y="593920"/>
                </a:lnTo>
                <a:lnTo>
                  <a:pt x="6681305" y="548291"/>
                </a:lnTo>
                <a:lnTo>
                  <a:pt x="6668044" y="503789"/>
                </a:lnTo>
                <a:lnTo>
                  <a:pt x="6652102" y="460512"/>
                </a:lnTo>
                <a:lnTo>
                  <a:pt x="6633577" y="418556"/>
                </a:lnTo>
                <a:lnTo>
                  <a:pt x="6612565" y="378018"/>
                </a:lnTo>
                <a:lnTo>
                  <a:pt x="6589163" y="338996"/>
                </a:lnTo>
                <a:lnTo>
                  <a:pt x="6563469" y="301587"/>
                </a:lnTo>
                <a:lnTo>
                  <a:pt x="6535580" y="265887"/>
                </a:lnTo>
                <a:lnTo>
                  <a:pt x="6505593" y="231995"/>
                </a:lnTo>
                <a:lnTo>
                  <a:pt x="6473604" y="200006"/>
                </a:lnTo>
                <a:lnTo>
                  <a:pt x="6439712" y="170019"/>
                </a:lnTo>
                <a:lnTo>
                  <a:pt x="6404012" y="142130"/>
                </a:lnTo>
                <a:lnTo>
                  <a:pt x="6366603" y="116436"/>
                </a:lnTo>
                <a:lnTo>
                  <a:pt x="6327581" y="93034"/>
                </a:lnTo>
                <a:lnTo>
                  <a:pt x="6287043" y="72022"/>
                </a:lnTo>
                <a:lnTo>
                  <a:pt x="6245087" y="53497"/>
                </a:lnTo>
                <a:lnTo>
                  <a:pt x="6201810" y="37555"/>
                </a:lnTo>
                <a:lnTo>
                  <a:pt x="6157308" y="24294"/>
                </a:lnTo>
                <a:lnTo>
                  <a:pt x="6111679" y="13811"/>
                </a:lnTo>
                <a:lnTo>
                  <a:pt x="6065020" y="6203"/>
                </a:lnTo>
                <a:lnTo>
                  <a:pt x="6017428" y="1566"/>
                </a:lnTo>
                <a:lnTo>
                  <a:pt x="5969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24200" y="1676400"/>
            <a:ext cx="6705600" cy="4419600"/>
          </a:xfrm>
          <a:custGeom>
            <a:avLst/>
            <a:gdLst/>
            <a:ahLst/>
            <a:cxnLst/>
            <a:rect l="l" t="t" r="r" b="b"/>
            <a:pathLst>
              <a:path w="6705600" h="4419600">
                <a:moveTo>
                  <a:pt x="0" y="736600"/>
                </a:moveTo>
                <a:lnTo>
                  <a:pt x="1566" y="688171"/>
                </a:lnTo>
                <a:lnTo>
                  <a:pt x="6203" y="640579"/>
                </a:lnTo>
                <a:lnTo>
                  <a:pt x="13811" y="593920"/>
                </a:lnTo>
                <a:lnTo>
                  <a:pt x="24294" y="548291"/>
                </a:lnTo>
                <a:lnTo>
                  <a:pt x="37555" y="503789"/>
                </a:lnTo>
                <a:lnTo>
                  <a:pt x="53497" y="460512"/>
                </a:lnTo>
                <a:lnTo>
                  <a:pt x="72022" y="418556"/>
                </a:lnTo>
                <a:lnTo>
                  <a:pt x="93034" y="378018"/>
                </a:lnTo>
                <a:lnTo>
                  <a:pt x="116436" y="338996"/>
                </a:lnTo>
                <a:lnTo>
                  <a:pt x="142130" y="301587"/>
                </a:lnTo>
                <a:lnTo>
                  <a:pt x="170019" y="265887"/>
                </a:lnTo>
                <a:lnTo>
                  <a:pt x="200006" y="231995"/>
                </a:lnTo>
                <a:lnTo>
                  <a:pt x="231995" y="200006"/>
                </a:lnTo>
                <a:lnTo>
                  <a:pt x="265887" y="170019"/>
                </a:lnTo>
                <a:lnTo>
                  <a:pt x="301587" y="142130"/>
                </a:lnTo>
                <a:lnTo>
                  <a:pt x="338996" y="116436"/>
                </a:lnTo>
                <a:lnTo>
                  <a:pt x="378018" y="93034"/>
                </a:lnTo>
                <a:lnTo>
                  <a:pt x="418556" y="72022"/>
                </a:lnTo>
                <a:lnTo>
                  <a:pt x="460512" y="53497"/>
                </a:lnTo>
                <a:lnTo>
                  <a:pt x="503789" y="37555"/>
                </a:lnTo>
                <a:lnTo>
                  <a:pt x="548291" y="24294"/>
                </a:lnTo>
                <a:lnTo>
                  <a:pt x="593920" y="13811"/>
                </a:lnTo>
                <a:lnTo>
                  <a:pt x="640579" y="6203"/>
                </a:lnTo>
                <a:lnTo>
                  <a:pt x="688171" y="1566"/>
                </a:lnTo>
                <a:lnTo>
                  <a:pt x="736600" y="0"/>
                </a:lnTo>
                <a:lnTo>
                  <a:pt x="5969000" y="0"/>
                </a:lnTo>
                <a:lnTo>
                  <a:pt x="6017428" y="1566"/>
                </a:lnTo>
                <a:lnTo>
                  <a:pt x="6065020" y="6203"/>
                </a:lnTo>
                <a:lnTo>
                  <a:pt x="6111679" y="13811"/>
                </a:lnTo>
                <a:lnTo>
                  <a:pt x="6157308" y="24294"/>
                </a:lnTo>
                <a:lnTo>
                  <a:pt x="6201810" y="37555"/>
                </a:lnTo>
                <a:lnTo>
                  <a:pt x="6245087" y="53497"/>
                </a:lnTo>
                <a:lnTo>
                  <a:pt x="6287043" y="72022"/>
                </a:lnTo>
                <a:lnTo>
                  <a:pt x="6327581" y="93034"/>
                </a:lnTo>
                <a:lnTo>
                  <a:pt x="6366603" y="116436"/>
                </a:lnTo>
                <a:lnTo>
                  <a:pt x="6404012" y="142130"/>
                </a:lnTo>
                <a:lnTo>
                  <a:pt x="6439712" y="170019"/>
                </a:lnTo>
                <a:lnTo>
                  <a:pt x="6473604" y="200006"/>
                </a:lnTo>
                <a:lnTo>
                  <a:pt x="6505593" y="231995"/>
                </a:lnTo>
                <a:lnTo>
                  <a:pt x="6535580" y="265887"/>
                </a:lnTo>
                <a:lnTo>
                  <a:pt x="6563469" y="301587"/>
                </a:lnTo>
                <a:lnTo>
                  <a:pt x="6589163" y="338996"/>
                </a:lnTo>
                <a:lnTo>
                  <a:pt x="6612565" y="378018"/>
                </a:lnTo>
                <a:lnTo>
                  <a:pt x="6633577" y="418556"/>
                </a:lnTo>
                <a:lnTo>
                  <a:pt x="6652102" y="460512"/>
                </a:lnTo>
                <a:lnTo>
                  <a:pt x="6668044" y="503789"/>
                </a:lnTo>
                <a:lnTo>
                  <a:pt x="6681305" y="548291"/>
                </a:lnTo>
                <a:lnTo>
                  <a:pt x="6691788" y="593920"/>
                </a:lnTo>
                <a:lnTo>
                  <a:pt x="6699396" y="640579"/>
                </a:lnTo>
                <a:lnTo>
                  <a:pt x="6704033" y="688171"/>
                </a:lnTo>
                <a:lnTo>
                  <a:pt x="6705600" y="736600"/>
                </a:lnTo>
                <a:lnTo>
                  <a:pt x="6705600" y="3683000"/>
                </a:lnTo>
                <a:lnTo>
                  <a:pt x="6704033" y="3731432"/>
                </a:lnTo>
                <a:lnTo>
                  <a:pt x="6699396" y="3779028"/>
                </a:lnTo>
                <a:lnTo>
                  <a:pt x="6691788" y="3825690"/>
                </a:lnTo>
                <a:lnTo>
                  <a:pt x="6681305" y="3871321"/>
                </a:lnTo>
                <a:lnTo>
                  <a:pt x="6668044" y="3915824"/>
                </a:lnTo>
                <a:lnTo>
                  <a:pt x="6652102" y="3959103"/>
                </a:lnTo>
                <a:lnTo>
                  <a:pt x="6633577" y="4001060"/>
                </a:lnTo>
                <a:lnTo>
                  <a:pt x="6612565" y="4041598"/>
                </a:lnTo>
                <a:lnTo>
                  <a:pt x="6589163" y="4080620"/>
                </a:lnTo>
                <a:lnTo>
                  <a:pt x="6563469" y="4118029"/>
                </a:lnTo>
                <a:lnTo>
                  <a:pt x="6535580" y="4153727"/>
                </a:lnTo>
                <a:lnTo>
                  <a:pt x="6505593" y="4187619"/>
                </a:lnTo>
                <a:lnTo>
                  <a:pt x="6473604" y="4219606"/>
                </a:lnTo>
                <a:lnTo>
                  <a:pt x="6439712" y="4249592"/>
                </a:lnTo>
                <a:lnTo>
                  <a:pt x="6404012" y="4277480"/>
                </a:lnTo>
                <a:lnTo>
                  <a:pt x="6366603" y="4303173"/>
                </a:lnTo>
                <a:lnTo>
                  <a:pt x="6327581" y="4326573"/>
                </a:lnTo>
                <a:lnTo>
                  <a:pt x="6287043" y="4347583"/>
                </a:lnTo>
                <a:lnTo>
                  <a:pt x="6245087" y="4366107"/>
                </a:lnTo>
                <a:lnTo>
                  <a:pt x="6201810" y="4382048"/>
                </a:lnTo>
                <a:lnTo>
                  <a:pt x="6157308" y="4395308"/>
                </a:lnTo>
                <a:lnTo>
                  <a:pt x="6111679" y="4405790"/>
                </a:lnTo>
                <a:lnTo>
                  <a:pt x="6065020" y="4413397"/>
                </a:lnTo>
                <a:lnTo>
                  <a:pt x="6017428" y="4418033"/>
                </a:lnTo>
                <a:lnTo>
                  <a:pt x="5969000" y="4419600"/>
                </a:lnTo>
                <a:lnTo>
                  <a:pt x="736600" y="4419600"/>
                </a:lnTo>
                <a:lnTo>
                  <a:pt x="688171" y="4418033"/>
                </a:lnTo>
                <a:lnTo>
                  <a:pt x="640579" y="4413397"/>
                </a:lnTo>
                <a:lnTo>
                  <a:pt x="593920" y="4405790"/>
                </a:lnTo>
                <a:lnTo>
                  <a:pt x="548291" y="4395308"/>
                </a:lnTo>
                <a:lnTo>
                  <a:pt x="503789" y="4382048"/>
                </a:lnTo>
                <a:lnTo>
                  <a:pt x="460512" y="4366107"/>
                </a:lnTo>
                <a:lnTo>
                  <a:pt x="418556" y="4347583"/>
                </a:lnTo>
                <a:lnTo>
                  <a:pt x="378018" y="4326573"/>
                </a:lnTo>
                <a:lnTo>
                  <a:pt x="338996" y="4303173"/>
                </a:lnTo>
                <a:lnTo>
                  <a:pt x="301587" y="4277480"/>
                </a:lnTo>
                <a:lnTo>
                  <a:pt x="265887" y="4249592"/>
                </a:lnTo>
                <a:lnTo>
                  <a:pt x="231995" y="4219606"/>
                </a:lnTo>
                <a:lnTo>
                  <a:pt x="200006" y="4187619"/>
                </a:lnTo>
                <a:lnTo>
                  <a:pt x="170019" y="4153727"/>
                </a:lnTo>
                <a:lnTo>
                  <a:pt x="142130" y="4118029"/>
                </a:lnTo>
                <a:lnTo>
                  <a:pt x="116436" y="4080620"/>
                </a:lnTo>
                <a:lnTo>
                  <a:pt x="93034" y="4041598"/>
                </a:lnTo>
                <a:lnTo>
                  <a:pt x="72022" y="4001060"/>
                </a:lnTo>
                <a:lnTo>
                  <a:pt x="53497" y="3959103"/>
                </a:lnTo>
                <a:lnTo>
                  <a:pt x="37555" y="3915824"/>
                </a:lnTo>
                <a:lnTo>
                  <a:pt x="24294" y="3871321"/>
                </a:lnTo>
                <a:lnTo>
                  <a:pt x="13811" y="3825690"/>
                </a:lnTo>
                <a:lnTo>
                  <a:pt x="6203" y="3779028"/>
                </a:lnTo>
                <a:lnTo>
                  <a:pt x="1566" y="3731432"/>
                </a:lnTo>
                <a:lnTo>
                  <a:pt x="0" y="3683000"/>
                </a:lnTo>
                <a:lnTo>
                  <a:pt x="0" y="736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19094" y="1758441"/>
            <a:ext cx="6066790" cy="407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Undang</a:t>
            </a:r>
            <a:r>
              <a:rPr sz="18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undang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1910"/>
              </a:lnSpc>
              <a:spcBef>
                <a:spcPts val="20"/>
              </a:spcBef>
              <a:buSzPct val="94000"/>
              <a:buChar char="•"/>
              <a:tabLst>
                <a:tab pos="92075" algn="l"/>
              </a:tabLst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UU No. 13 Tahun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1985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Bea</a:t>
            </a:r>
            <a:r>
              <a:rPr sz="1600" spc="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Materai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215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Peraturan</a:t>
            </a:r>
            <a:r>
              <a:rPr sz="18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Pemerintah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1910"/>
              </a:lnSpc>
              <a:spcBef>
                <a:spcPts val="20"/>
              </a:spcBef>
              <a:buSzPct val="94000"/>
              <a:buChar char="•"/>
              <a:tabLst>
                <a:tab pos="92075" algn="l"/>
              </a:tabLst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PP No. 24 Tahun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2000,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Perubahan Tarif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Bea</a:t>
            </a:r>
            <a:r>
              <a:rPr sz="1600" spc="1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Materai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215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Keputusan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Mentri</a:t>
            </a:r>
            <a:r>
              <a:rPr sz="1800" spc="-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Keuangan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 marR="11430">
              <a:lnSpc>
                <a:spcPct val="100000"/>
              </a:lnSpc>
              <a:spcBef>
                <a:spcPts val="20"/>
              </a:spcBef>
              <a:buSzPct val="94000"/>
              <a:buChar char="•"/>
              <a:tabLst>
                <a:tab pos="92075" algn="l"/>
              </a:tabLst>
            </a:pPr>
            <a:r>
              <a:rPr sz="1600" spc="-10" dirty="0">
                <a:latin typeface="Comic Sans MS" panose="030F0702030302020204"/>
                <a:cs typeface="Comic Sans MS" panose="030F0702030302020204"/>
              </a:rPr>
              <a:t>KMK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RI No.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133/KMK.04/2000,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pelaksanaan PP No.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24 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Tahun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2000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Perubahan Tarif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Bea</a:t>
            </a:r>
            <a:r>
              <a:rPr sz="1600" spc="1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Materai.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ct val="100000"/>
              </a:lnSpc>
              <a:buSzPct val="94000"/>
              <a:buChar char="•"/>
              <a:tabLst>
                <a:tab pos="92075" algn="l"/>
              </a:tabLst>
            </a:pPr>
            <a:r>
              <a:rPr sz="1600" spc="-10" dirty="0">
                <a:latin typeface="Comic Sans MS" panose="030F0702030302020204"/>
                <a:cs typeface="Comic Sans MS" panose="030F0702030302020204"/>
              </a:rPr>
              <a:t>KMK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RI No.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104/KMK.04/1986,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Pelunasan Bea</a:t>
            </a:r>
            <a:r>
              <a:rPr sz="1600" spc="1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Materai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1910"/>
              </a:lnSpc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Dengan Menggunakan cara</a:t>
            </a:r>
            <a:r>
              <a:rPr sz="1600" spc="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lain.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ts val="215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Edaran Dirjen</a:t>
            </a:r>
            <a:r>
              <a:rPr sz="1800" spc="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Pajak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 marR="782320">
              <a:lnSpc>
                <a:spcPct val="100000"/>
              </a:lnSpc>
              <a:spcBef>
                <a:spcPts val="20"/>
              </a:spcBef>
              <a:buSzPct val="94000"/>
              <a:buChar char="•"/>
              <a:tabLst>
                <a:tab pos="92075" algn="l"/>
              </a:tabLst>
            </a:pPr>
            <a:r>
              <a:rPr sz="1600" spc="-10" dirty="0">
                <a:latin typeface="Comic Sans MS" panose="030F0702030302020204"/>
                <a:cs typeface="Comic Sans MS" panose="030F0702030302020204"/>
              </a:rPr>
              <a:t>SE-38/PJ1994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penggunaan Kertas Bermaterai  Dan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kertas biasa Bermaterai</a:t>
            </a:r>
            <a:r>
              <a:rPr sz="1600" spc="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Tempel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ct val="100000"/>
              </a:lnSpc>
              <a:buSzPct val="94000"/>
              <a:buChar char="•"/>
              <a:tabLst>
                <a:tab pos="92075" algn="l"/>
              </a:tabLst>
            </a:pPr>
            <a:r>
              <a:rPr sz="1600" spc="-10" dirty="0">
                <a:latin typeface="Comic Sans MS" panose="030F0702030302020204"/>
                <a:cs typeface="Comic Sans MS" panose="030F0702030302020204"/>
              </a:rPr>
              <a:t>SE-29/PJ.53/1995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pelaksanaan</a:t>
            </a:r>
            <a:r>
              <a:rPr sz="1600" spc="9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perubahan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Tarif Bea</a:t>
            </a:r>
            <a:r>
              <a:rPr sz="1600" spc="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Materai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2700" marR="706120">
              <a:lnSpc>
                <a:spcPct val="100000"/>
              </a:lnSpc>
              <a:spcBef>
                <a:spcPts val="5"/>
              </a:spcBef>
              <a:buSzPct val="94000"/>
              <a:buChar char="•"/>
              <a:tabLst>
                <a:tab pos="92075" algn="l"/>
              </a:tabLst>
            </a:pPr>
            <a:r>
              <a:rPr sz="1600" spc="-10" dirty="0">
                <a:latin typeface="Comic Sans MS" panose="030F0702030302020204"/>
                <a:cs typeface="Comic Sans MS" panose="030F0702030302020204"/>
              </a:rPr>
              <a:t>SE-44/PJ.53/1995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Tentang cara Pemateraian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kemudian 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Tanpa sanksi 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dalam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masa</a:t>
            </a:r>
            <a:r>
              <a:rPr sz="1600" spc="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Transisi</a:t>
            </a:r>
            <a:endParaRPr sz="1600">
              <a:latin typeface="Comic Sans MS" panose="030F0702030302020204"/>
              <a:cs typeface="Comic Sans MS" panose="030F070203030202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4400" y="632587"/>
            <a:ext cx="462407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Fungsi bea</a:t>
            </a:r>
            <a:r>
              <a:rPr sz="44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materai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1719" y="1447038"/>
            <a:ext cx="681545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35150" algn="l"/>
                <a:tab pos="3277235" algn="l"/>
                <a:tab pos="5938520" algn="l"/>
              </a:tabLst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sebagai	biaya	pengesahan	atau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1719" y="1995678"/>
            <a:ext cx="185483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kekuatan 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dokum</a:t>
            </a:r>
            <a:r>
              <a:rPr sz="3600" b="1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n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6291" y="1995678"/>
            <a:ext cx="183007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6365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hukum 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berharga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2505" y="1995678"/>
            <a:ext cx="270383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100"/>
              </a:spcBef>
              <a:tabLst>
                <a:tab pos="1217930" algn="l"/>
                <a:tab pos="1242060" algn="l"/>
              </a:tabLst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atas		sesuatu 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dan	p</a:t>
            </a:r>
            <a:r>
              <a:rPr sz="3600" b="1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nting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1719" y="3093211"/>
            <a:ext cx="6816090" cy="278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oleh negara. Jika suatu dokumen  berharga tidak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bermaterai, sesuai  </a:t>
            </a: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dengan peraturan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maka pejabat  dilarang melayani </a:t>
            </a: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dokumen 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tersebut.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244" y="643127"/>
            <a:ext cx="6705600" cy="838200"/>
          </a:xfrm>
          <a:custGeom>
            <a:avLst/>
            <a:gdLst/>
            <a:ahLst/>
            <a:cxnLst/>
            <a:rect l="l" t="t" r="r" b="b"/>
            <a:pathLst>
              <a:path w="6705600" h="838200">
                <a:moveTo>
                  <a:pt x="6565900" y="0"/>
                </a:moveTo>
                <a:lnTo>
                  <a:pt x="139700" y="0"/>
                </a:lnTo>
                <a:lnTo>
                  <a:pt x="95544" y="7116"/>
                </a:lnTo>
                <a:lnTo>
                  <a:pt x="57195" y="26936"/>
                </a:lnTo>
                <a:lnTo>
                  <a:pt x="26954" y="57168"/>
                </a:lnTo>
                <a:lnTo>
                  <a:pt x="7122" y="95520"/>
                </a:lnTo>
                <a:lnTo>
                  <a:pt x="0" y="139700"/>
                </a:lnTo>
                <a:lnTo>
                  <a:pt x="0" y="698500"/>
                </a:lnTo>
                <a:lnTo>
                  <a:pt x="7122" y="742679"/>
                </a:lnTo>
                <a:lnTo>
                  <a:pt x="26954" y="781031"/>
                </a:lnTo>
                <a:lnTo>
                  <a:pt x="57195" y="811263"/>
                </a:lnTo>
                <a:lnTo>
                  <a:pt x="95544" y="831083"/>
                </a:lnTo>
                <a:lnTo>
                  <a:pt x="139700" y="838200"/>
                </a:lnTo>
                <a:lnTo>
                  <a:pt x="6565900" y="838200"/>
                </a:lnTo>
                <a:lnTo>
                  <a:pt x="6610079" y="831083"/>
                </a:lnTo>
                <a:lnTo>
                  <a:pt x="6648431" y="811263"/>
                </a:lnTo>
                <a:lnTo>
                  <a:pt x="6678663" y="781031"/>
                </a:lnTo>
                <a:lnTo>
                  <a:pt x="6698483" y="742679"/>
                </a:lnTo>
                <a:lnTo>
                  <a:pt x="6705600" y="698500"/>
                </a:lnTo>
                <a:lnTo>
                  <a:pt x="6705600" y="139700"/>
                </a:lnTo>
                <a:lnTo>
                  <a:pt x="6698483" y="95520"/>
                </a:lnTo>
                <a:lnTo>
                  <a:pt x="6678663" y="57168"/>
                </a:lnTo>
                <a:lnTo>
                  <a:pt x="6648431" y="26936"/>
                </a:lnTo>
                <a:lnTo>
                  <a:pt x="6610079" y="7116"/>
                </a:lnTo>
                <a:lnTo>
                  <a:pt x="6565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52244" y="643127"/>
            <a:ext cx="6705600" cy="838200"/>
          </a:xfrm>
          <a:custGeom>
            <a:avLst/>
            <a:gdLst/>
            <a:ahLst/>
            <a:cxnLst/>
            <a:rect l="l" t="t" r="r" b="b"/>
            <a:pathLst>
              <a:path w="6705600" h="838200">
                <a:moveTo>
                  <a:pt x="0" y="139700"/>
                </a:moveTo>
                <a:lnTo>
                  <a:pt x="7122" y="95520"/>
                </a:lnTo>
                <a:lnTo>
                  <a:pt x="26954" y="57168"/>
                </a:lnTo>
                <a:lnTo>
                  <a:pt x="57195" y="26936"/>
                </a:lnTo>
                <a:lnTo>
                  <a:pt x="95544" y="7116"/>
                </a:lnTo>
                <a:lnTo>
                  <a:pt x="139700" y="0"/>
                </a:lnTo>
                <a:lnTo>
                  <a:pt x="6565900" y="0"/>
                </a:lnTo>
                <a:lnTo>
                  <a:pt x="6610079" y="7116"/>
                </a:lnTo>
                <a:lnTo>
                  <a:pt x="6648431" y="26936"/>
                </a:lnTo>
                <a:lnTo>
                  <a:pt x="6678663" y="57168"/>
                </a:lnTo>
                <a:lnTo>
                  <a:pt x="6698483" y="95520"/>
                </a:lnTo>
                <a:lnTo>
                  <a:pt x="6705600" y="139700"/>
                </a:lnTo>
                <a:lnTo>
                  <a:pt x="6705600" y="698500"/>
                </a:lnTo>
                <a:lnTo>
                  <a:pt x="6698483" y="742679"/>
                </a:lnTo>
                <a:lnTo>
                  <a:pt x="6678663" y="781031"/>
                </a:lnTo>
                <a:lnTo>
                  <a:pt x="6648431" y="811263"/>
                </a:lnTo>
                <a:lnTo>
                  <a:pt x="6610079" y="831083"/>
                </a:lnTo>
                <a:lnTo>
                  <a:pt x="6565900" y="838200"/>
                </a:lnTo>
                <a:lnTo>
                  <a:pt x="139700" y="838200"/>
                </a:lnTo>
                <a:lnTo>
                  <a:pt x="95544" y="831083"/>
                </a:lnTo>
                <a:lnTo>
                  <a:pt x="57195" y="811263"/>
                </a:lnTo>
                <a:lnTo>
                  <a:pt x="26954" y="781031"/>
                </a:lnTo>
                <a:lnTo>
                  <a:pt x="7122" y="742679"/>
                </a:lnTo>
                <a:lnTo>
                  <a:pt x="0" y="698500"/>
                </a:lnTo>
                <a:lnTo>
                  <a:pt x="0" y="139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4732" y="778255"/>
            <a:ext cx="6311265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OBJEK, </a:t>
            </a:r>
            <a:r>
              <a:rPr sz="1800" spc="-5" dirty="0"/>
              <a:t>TARIF, </a:t>
            </a:r>
            <a:r>
              <a:rPr sz="1800" dirty="0"/>
              <a:t>DAN </a:t>
            </a:r>
            <a:r>
              <a:rPr sz="1800" spc="-5" dirty="0"/>
              <a:t>YANG </a:t>
            </a:r>
            <a:r>
              <a:rPr sz="1800" dirty="0"/>
              <a:t>TERUTANG BEA</a:t>
            </a:r>
            <a:r>
              <a:rPr sz="1800" spc="-110" dirty="0"/>
              <a:t> </a:t>
            </a:r>
            <a:r>
              <a:rPr sz="1800" dirty="0"/>
              <a:t>METERAI</a:t>
            </a:r>
            <a:endParaRPr sz="1800"/>
          </a:p>
          <a:p>
            <a:pPr marR="3175" algn="ctr">
              <a:lnSpc>
                <a:spcPct val="100000"/>
              </a:lnSpc>
              <a:spcBef>
                <a:spcPts val="20"/>
              </a:spcBef>
            </a:pPr>
            <a:r>
              <a:rPr sz="1600" spc="-5" dirty="0"/>
              <a:t>Pasal 2 UU No. 13 Tahun </a:t>
            </a:r>
            <a:r>
              <a:rPr sz="1600" spc="-10" dirty="0"/>
              <a:t>1985 </a:t>
            </a:r>
            <a:r>
              <a:rPr sz="1600" spc="-5" dirty="0"/>
              <a:t>jo. PP No.24 Tahun</a:t>
            </a:r>
            <a:r>
              <a:rPr sz="1600" spc="120" dirty="0"/>
              <a:t> </a:t>
            </a:r>
            <a:r>
              <a:rPr sz="1600" spc="-10" dirty="0"/>
              <a:t>2000</a:t>
            </a:r>
            <a:endParaRPr sz="1600"/>
          </a:p>
        </p:txBody>
      </p:sp>
      <p:sp>
        <p:nvSpPr>
          <p:cNvPr id="6" name="object 6"/>
          <p:cNvSpPr txBox="1"/>
          <p:nvPr/>
        </p:nvSpPr>
        <p:spPr>
          <a:xfrm>
            <a:off x="2362200" y="2133600"/>
            <a:ext cx="5410200" cy="153479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42240" rIns="0" bIns="0" rtlCol="0">
            <a:spAutoFit/>
          </a:bodyPr>
          <a:lstStyle/>
          <a:p>
            <a:pPr marL="408940">
              <a:lnSpc>
                <a:spcPts val="2155"/>
              </a:lnSpc>
              <a:spcBef>
                <a:spcPts val="1120"/>
              </a:spcBef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perjanjian dan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surat-surat</a:t>
            </a:r>
            <a:r>
              <a:rPr sz="18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lainnya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8415" marR="79375" algn="ctr">
              <a:lnSpc>
                <a:spcPts val="2160"/>
              </a:lnSpc>
              <a:spcBef>
                <a:spcPts val="65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(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a.l. Surat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Kuasa,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Hibah, Surat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Pernyataan)  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dibuat dengan tujuan untuk digunakan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sebagai alat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pembuktian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mengenai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perbuatan,  kenyataan/ keadaan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bersifat</a:t>
            </a:r>
            <a:r>
              <a:rPr sz="18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perdata.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5372" y="4643628"/>
            <a:ext cx="3048000" cy="80962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259079" rIns="0" bIns="0" rtlCol="0">
            <a:spAutoFit/>
          </a:bodyPr>
          <a:lstStyle/>
          <a:p>
            <a:pPr marL="426085" marR="448945" indent="-38100">
              <a:lnSpc>
                <a:spcPts val="2150"/>
              </a:lnSpc>
              <a:spcBef>
                <a:spcPts val="2040"/>
              </a:spcBef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Akta-akta Notaris  termasuk</a:t>
            </a:r>
            <a:r>
              <a:rPr sz="18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salinannya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53400" y="28194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400050" y="0"/>
                </a:moveTo>
                <a:lnTo>
                  <a:pt x="400050" y="133350"/>
                </a:lnTo>
                <a:lnTo>
                  <a:pt x="0" y="133350"/>
                </a:lnTo>
                <a:lnTo>
                  <a:pt x="0" y="400050"/>
                </a:lnTo>
                <a:lnTo>
                  <a:pt x="400050" y="400050"/>
                </a:lnTo>
                <a:lnTo>
                  <a:pt x="400050" y="533400"/>
                </a:lnTo>
                <a:lnTo>
                  <a:pt x="533400" y="266700"/>
                </a:lnTo>
                <a:lnTo>
                  <a:pt x="40005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153400" y="28194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133350"/>
                </a:moveTo>
                <a:lnTo>
                  <a:pt x="400050" y="133350"/>
                </a:lnTo>
                <a:lnTo>
                  <a:pt x="400050" y="0"/>
                </a:lnTo>
                <a:lnTo>
                  <a:pt x="533400" y="266700"/>
                </a:lnTo>
                <a:lnTo>
                  <a:pt x="400050" y="533400"/>
                </a:lnTo>
                <a:lnTo>
                  <a:pt x="400050" y="400050"/>
                </a:lnTo>
                <a:lnTo>
                  <a:pt x="0" y="400050"/>
                </a:lnTo>
                <a:lnTo>
                  <a:pt x="0" y="1333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91600" y="2514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91600" y="2514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171178" y="2816478"/>
            <a:ext cx="109156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Rp.6.000,-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82255" y="4786884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82255" y="4786884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561326" y="5088763"/>
            <a:ext cx="10909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dirty="0">
                <a:latin typeface="Arial" panose="020B0604020202020204"/>
                <a:cs typeface="Arial" panose="020B0604020202020204"/>
              </a:rPr>
              <a:t>.6.0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0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</a:t>
            </a:r>
            <a:r>
              <a:rPr sz="1800" dirty="0">
                <a:latin typeface="Arial" panose="020B0604020202020204"/>
                <a:cs typeface="Arial" panose="020B0604020202020204"/>
              </a:rPr>
              <a:t>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0" y="4858511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400050" y="0"/>
                </a:moveTo>
                <a:lnTo>
                  <a:pt x="400050" y="133350"/>
                </a:lnTo>
                <a:lnTo>
                  <a:pt x="0" y="133350"/>
                </a:lnTo>
                <a:lnTo>
                  <a:pt x="0" y="400050"/>
                </a:lnTo>
                <a:lnTo>
                  <a:pt x="400050" y="400050"/>
                </a:lnTo>
                <a:lnTo>
                  <a:pt x="400050" y="533400"/>
                </a:lnTo>
                <a:lnTo>
                  <a:pt x="533400" y="266700"/>
                </a:lnTo>
                <a:lnTo>
                  <a:pt x="40005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0" y="4858511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133350"/>
                </a:moveTo>
                <a:lnTo>
                  <a:pt x="400050" y="133350"/>
                </a:lnTo>
                <a:lnTo>
                  <a:pt x="400050" y="0"/>
                </a:lnTo>
                <a:lnTo>
                  <a:pt x="533400" y="266700"/>
                </a:lnTo>
                <a:lnTo>
                  <a:pt x="400050" y="533400"/>
                </a:lnTo>
                <a:lnTo>
                  <a:pt x="400050" y="400050"/>
                </a:lnTo>
                <a:lnTo>
                  <a:pt x="0" y="400050"/>
                </a:lnTo>
                <a:lnTo>
                  <a:pt x="0" y="1333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8800" y="2133600"/>
            <a:ext cx="8458200" cy="73406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82880" rIns="0" bIns="0" rtlCol="0">
            <a:spAutoFit/>
          </a:bodyPr>
          <a:lstStyle/>
          <a:p>
            <a:pPr marL="1213485" marR="175260" indent="-1104265">
              <a:lnSpc>
                <a:spcPts val="2150"/>
              </a:lnSpc>
              <a:spcBef>
                <a:spcPts val="1440"/>
              </a:spcBef>
              <a:tabLst>
                <a:tab pos="3633470" algn="l"/>
              </a:tabLst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yg memuat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jumlah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uang lebih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dari Rp.1.000.000,00 (satu juta rupiah)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atau harga</a:t>
            </a:r>
            <a:r>
              <a:rPr sz="1800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nominal</a:t>
            </a:r>
            <a:r>
              <a:rPr sz="1800" spc="-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yg	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dinyatakan dalam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mata uang</a:t>
            </a:r>
            <a:r>
              <a:rPr sz="18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asing.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3733800"/>
            <a:ext cx="1752600" cy="2209800"/>
          </a:xfrm>
          <a:custGeom>
            <a:avLst/>
            <a:gdLst/>
            <a:ahLst/>
            <a:cxnLst/>
            <a:rect l="l" t="t" r="r" b="b"/>
            <a:pathLst>
              <a:path w="1752600" h="2209800">
                <a:moveTo>
                  <a:pt x="1460500" y="0"/>
                </a:moveTo>
                <a:lnTo>
                  <a:pt x="292100" y="0"/>
                </a:lnTo>
                <a:lnTo>
                  <a:pt x="244727" y="3823"/>
                </a:lnTo>
                <a:lnTo>
                  <a:pt x="199786" y="14894"/>
                </a:lnTo>
                <a:lnTo>
                  <a:pt x="157877" y="32609"/>
                </a:lnTo>
                <a:lnTo>
                  <a:pt x="119603" y="56367"/>
                </a:lnTo>
                <a:lnTo>
                  <a:pt x="85566" y="85566"/>
                </a:lnTo>
                <a:lnTo>
                  <a:pt x="56367" y="119603"/>
                </a:lnTo>
                <a:lnTo>
                  <a:pt x="32609" y="157877"/>
                </a:lnTo>
                <a:lnTo>
                  <a:pt x="14894" y="199786"/>
                </a:lnTo>
                <a:lnTo>
                  <a:pt x="3823" y="244727"/>
                </a:lnTo>
                <a:lnTo>
                  <a:pt x="0" y="292100"/>
                </a:lnTo>
                <a:lnTo>
                  <a:pt x="0" y="1917700"/>
                </a:lnTo>
                <a:lnTo>
                  <a:pt x="3823" y="1965081"/>
                </a:lnTo>
                <a:lnTo>
                  <a:pt x="14894" y="2010028"/>
                </a:lnTo>
                <a:lnTo>
                  <a:pt x="32609" y="2051939"/>
                </a:lnTo>
                <a:lnTo>
                  <a:pt x="56367" y="2090212"/>
                </a:lnTo>
                <a:lnTo>
                  <a:pt x="85566" y="2124248"/>
                </a:lnTo>
                <a:lnTo>
                  <a:pt x="119603" y="2153443"/>
                </a:lnTo>
                <a:lnTo>
                  <a:pt x="157877" y="2177197"/>
                </a:lnTo>
                <a:lnTo>
                  <a:pt x="199786" y="2194909"/>
                </a:lnTo>
                <a:lnTo>
                  <a:pt x="244727" y="2205977"/>
                </a:lnTo>
                <a:lnTo>
                  <a:pt x="292100" y="2209800"/>
                </a:lnTo>
                <a:lnTo>
                  <a:pt x="1460500" y="2209800"/>
                </a:lnTo>
                <a:lnTo>
                  <a:pt x="1507872" y="2205977"/>
                </a:lnTo>
                <a:lnTo>
                  <a:pt x="1552813" y="2194909"/>
                </a:lnTo>
                <a:lnTo>
                  <a:pt x="1594722" y="2177197"/>
                </a:lnTo>
                <a:lnTo>
                  <a:pt x="1632996" y="2153443"/>
                </a:lnTo>
                <a:lnTo>
                  <a:pt x="1667033" y="2124248"/>
                </a:lnTo>
                <a:lnTo>
                  <a:pt x="1696232" y="2090212"/>
                </a:lnTo>
                <a:lnTo>
                  <a:pt x="1719990" y="2051939"/>
                </a:lnTo>
                <a:lnTo>
                  <a:pt x="1737705" y="2010028"/>
                </a:lnTo>
                <a:lnTo>
                  <a:pt x="1748776" y="1965081"/>
                </a:lnTo>
                <a:lnTo>
                  <a:pt x="1752600" y="1917700"/>
                </a:lnTo>
                <a:lnTo>
                  <a:pt x="1752600" y="292100"/>
                </a:lnTo>
                <a:lnTo>
                  <a:pt x="1748776" y="244727"/>
                </a:lnTo>
                <a:lnTo>
                  <a:pt x="1737705" y="199786"/>
                </a:lnTo>
                <a:lnTo>
                  <a:pt x="1719990" y="157877"/>
                </a:lnTo>
                <a:lnTo>
                  <a:pt x="1696232" y="119603"/>
                </a:lnTo>
                <a:lnTo>
                  <a:pt x="1667033" y="85566"/>
                </a:lnTo>
                <a:lnTo>
                  <a:pt x="1632996" y="56367"/>
                </a:lnTo>
                <a:lnTo>
                  <a:pt x="1594722" y="32609"/>
                </a:lnTo>
                <a:lnTo>
                  <a:pt x="1552813" y="14894"/>
                </a:lnTo>
                <a:lnTo>
                  <a:pt x="1507872" y="3823"/>
                </a:lnTo>
                <a:lnTo>
                  <a:pt x="1460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48400" y="3733800"/>
            <a:ext cx="1752600" cy="2209800"/>
          </a:xfrm>
          <a:custGeom>
            <a:avLst/>
            <a:gdLst/>
            <a:ahLst/>
            <a:cxnLst/>
            <a:rect l="l" t="t" r="r" b="b"/>
            <a:pathLst>
              <a:path w="1752600" h="2209800">
                <a:moveTo>
                  <a:pt x="0" y="292100"/>
                </a:moveTo>
                <a:lnTo>
                  <a:pt x="3823" y="244727"/>
                </a:lnTo>
                <a:lnTo>
                  <a:pt x="14894" y="199786"/>
                </a:lnTo>
                <a:lnTo>
                  <a:pt x="32609" y="157877"/>
                </a:lnTo>
                <a:lnTo>
                  <a:pt x="56367" y="119603"/>
                </a:lnTo>
                <a:lnTo>
                  <a:pt x="85566" y="85566"/>
                </a:lnTo>
                <a:lnTo>
                  <a:pt x="119603" y="56367"/>
                </a:lnTo>
                <a:lnTo>
                  <a:pt x="157877" y="32609"/>
                </a:lnTo>
                <a:lnTo>
                  <a:pt x="199786" y="14894"/>
                </a:lnTo>
                <a:lnTo>
                  <a:pt x="244727" y="3823"/>
                </a:lnTo>
                <a:lnTo>
                  <a:pt x="292100" y="0"/>
                </a:lnTo>
                <a:lnTo>
                  <a:pt x="1460500" y="0"/>
                </a:lnTo>
                <a:lnTo>
                  <a:pt x="1507872" y="3823"/>
                </a:lnTo>
                <a:lnTo>
                  <a:pt x="1552813" y="14894"/>
                </a:lnTo>
                <a:lnTo>
                  <a:pt x="1594722" y="32609"/>
                </a:lnTo>
                <a:lnTo>
                  <a:pt x="1632996" y="56367"/>
                </a:lnTo>
                <a:lnTo>
                  <a:pt x="1667033" y="85566"/>
                </a:lnTo>
                <a:lnTo>
                  <a:pt x="1696232" y="119603"/>
                </a:lnTo>
                <a:lnTo>
                  <a:pt x="1719990" y="157877"/>
                </a:lnTo>
                <a:lnTo>
                  <a:pt x="1737705" y="199786"/>
                </a:lnTo>
                <a:lnTo>
                  <a:pt x="1748776" y="244727"/>
                </a:lnTo>
                <a:lnTo>
                  <a:pt x="1752600" y="292100"/>
                </a:lnTo>
                <a:lnTo>
                  <a:pt x="1752600" y="1917700"/>
                </a:lnTo>
                <a:lnTo>
                  <a:pt x="1748776" y="1965081"/>
                </a:lnTo>
                <a:lnTo>
                  <a:pt x="1737705" y="2010028"/>
                </a:lnTo>
                <a:lnTo>
                  <a:pt x="1719990" y="2051939"/>
                </a:lnTo>
                <a:lnTo>
                  <a:pt x="1696232" y="2090212"/>
                </a:lnTo>
                <a:lnTo>
                  <a:pt x="1667033" y="2124248"/>
                </a:lnTo>
                <a:lnTo>
                  <a:pt x="1632996" y="2153443"/>
                </a:lnTo>
                <a:lnTo>
                  <a:pt x="1594722" y="2177197"/>
                </a:lnTo>
                <a:lnTo>
                  <a:pt x="1552813" y="2194909"/>
                </a:lnTo>
                <a:lnTo>
                  <a:pt x="1507872" y="2205977"/>
                </a:lnTo>
                <a:lnTo>
                  <a:pt x="1460500" y="2209800"/>
                </a:lnTo>
                <a:lnTo>
                  <a:pt x="292100" y="2209800"/>
                </a:lnTo>
                <a:lnTo>
                  <a:pt x="244727" y="2205977"/>
                </a:lnTo>
                <a:lnTo>
                  <a:pt x="199786" y="2194909"/>
                </a:lnTo>
                <a:lnTo>
                  <a:pt x="157877" y="2177197"/>
                </a:lnTo>
                <a:lnTo>
                  <a:pt x="119603" y="2153443"/>
                </a:lnTo>
                <a:lnTo>
                  <a:pt x="85566" y="2124248"/>
                </a:lnTo>
                <a:lnTo>
                  <a:pt x="56367" y="2090212"/>
                </a:lnTo>
                <a:lnTo>
                  <a:pt x="32609" y="2051939"/>
                </a:lnTo>
                <a:lnTo>
                  <a:pt x="14894" y="2010028"/>
                </a:lnTo>
                <a:lnTo>
                  <a:pt x="3823" y="1965081"/>
                </a:lnTo>
                <a:lnTo>
                  <a:pt x="0" y="1917700"/>
                </a:lnTo>
                <a:lnTo>
                  <a:pt x="0" y="292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59448" y="3854577"/>
            <a:ext cx="1718945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" marR="5080" indent="-6794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Yang berisi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pengakuan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bahwa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utang  uang</a:t>
            </a:r>
            <a:r>
              <a:rPr sz="1800" spc="-114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seluruhnya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 marR="25400" indent="-33020" algn="ctr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/sebagian telah  dilunasi/  diperhitungkan.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05800" y="4648200"/>
            <a:ext cx="1828800" cy="1219200"/>
          </a:xfrm>
          <a:custGeom>
            <a:avLst/>
            <a:gdLst/>
            <a:ahLst/>
            <a:cxnLst/>
            <a:rect l="l" t="t" r="r" b="b"/>
            <a:pathLst>
              <a:path w="1828800" h="1219200">
                <a:moveTo>
                  <a:pt x="1625600" y="0"/>
                </a:moveTo>
                <a:lnTo>
                  <a:pt x="203200" y="0"/>
                </a:lnTo>
                <a:lnTo>
                  <a:pt x="156594" y="5364"/>
                </a:lnTo>
                <a:lnTo>
                  <a:pt x="113818" y="20645"/>
                </a:lnTo>
                <a:lnTo>
                  <a:pt x="76090" y="44626"/>
                </a:lnTo>
                <a:lnTo>
                  <a:pt x="44626" y="76090"/>
                </a:lnTo>
                <a:lnTo>
                  <a:pt x="20645" y="113818"/>
                </a:lnTo>
                <a:lnTo>
                  <a:pt x="5364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4" y="1062593"/>
                </a:lnTo>
                <a:lnTo>
                  <a:pt x="20645" y="1105364"/>
                </a:lnTo>
                <a:lnTo>
                  <a:pt x="44626" y="1143093"/>
                </a:lnTo>
                <a:lnTo>
                  <a:pt x="76090" y="1174561"/>
                </a:lnTo>
                <a:lnTo>
                  <a:pt x="113818" y="1198547"/>
                </a:lnTo>
                <a:lnTo>
                  <a:pt x="156594" y="1213833"/>
                </a:lnTo>
                <a:lnTo>
                  <a:pt x="203200" y="1219200"/>
                </a:lnTo>
                <a:lnTo>
                  <a:pt x="1625600" y="1219200"/>
                </a:lnTo>
                <a:lnTo>
                  <a:pt x="1672205" y="1213833"/>
                </a:lnTo>
                <a:lnTo>
                  <a:pt x="1714981" y="1198547"/>
                </a:lnTo>
                <a:lnTo>
                  <a:pt x="1752709" y="1174561"/>
                </a:lnTo>
                <a:lnTo>
                  <a:pt x="1784173" y="1143093"/>
                </a:lnTo>
                <a:lnTo>
                  <a:pt x="1808154" y="1105364"/>
                </a:lnTo>
                <a:lnTo>
                  <a:pt x="1823435" y="1062593"/>
                </a:lnTo>
                <a:lnTo>
                  <a:pt x="1828800" y="1016000"/>
                </a:lnTo>
                <a:lnTo>
                  <a:pt x="1828800" y="203200"/>
                </a:lnTo>
                <a:lnTo>
                  <a:pt x="1823435" y="156594"/>
                </a:lnTo>
                <a:lnTo>
                  <a:pt x="1808154" y="113818"/>
                </a:lnTo>
                <a:lnTo>
                  <a:pt x="1784173" y="76090"/>
                </a:lnTo>
                <a:lnTo>
                  <a:pt x="1752709" y="44626"/>
                </a:lnTo>
                <a:lnTo>
                  <a:pt x="1714981" y="20645"/>
                </a:lnTo>
                <a:lnTo>
                  <a:pt x="1672205" y="5364"/>
                </a:lnTo>
                <a:lnTo>
                  <a:pt x="16256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05800" y="4648200"/>
            <a:ext cx="1828800" cy="1219200"/>
          </a:xfrm>
          <a:custGeom>
            <a:avLst/>
            <a:gdLst/>
            <a:ahLst/>
            <a:cxnLst/>
            <a:rect l="l" t="t" r="r" b="b"/>
            <a:pathLst>
              <a:path w="1828800" h="1219200">
                <a:moveTo>
                  <a:pt x="0" y="203200"/>
                </a:moveTo>
                <a:lnTo>
                  <a:pt x="5364" y="156594"/>
                </a:lnTo>
                <a:lnTo>
                  <a:pt x="20645" y="113818"/>
                </a:lnTo>
                <a:lnTo>
                  <a:pt x="44626" y="76090"/>
                </a:lnTo>
                <a:lnTo>
                  <a:pt x="76090" y="44626"/>
                </a:lnTo>
                <a:lnTo>
                  <a:pt x="113818" y="20645"/>
                </a:lnTo>
                <a:lnTo>
                  <a:pt x="156594" y="5364"/>
                </a:lnTo>
                <a:lnTo>
                  <a:pt x="203200" y="0"/>
                </a:lnTo>
                <a:lnTo>
                  <a:pt x="1625600" y="0"/>
                </a:lnTo>
                <a:lnTo>
                  <a:pt x="1672205" y="5364"/>
                </a:lnTo>
                <a:lnTo>
                  <a:pt x="1714981" y="20645"/>
                </a:lnTo>
                <a:lnTo>
                  <a:pt x="1752709" y="44626"/>
                </a:lnTo>
                <a:lnTo>
                  <a:pt x="1784173" y="76090"/>
                </a:lnTo>
                <a:lnTo>
                  <a:pt x="1808154" y="113818"/>
                </a:lnTo>
                <a:lnTo>
                  <a:pt x="1823435" y="156594"/>
                </a:lnTo>
                <a:lnTo>
                  <a:pt x="1828800" y="203200"/>
                </a:lnTo>
                <a:lnTo>
                  <a:pt x="1828800" y="1016000"/>
                </a:lnTo>
                <a:lnTo>
                  <a:pt x="1823435" y="1062593"/>
                </a:lnTo>
                <a:lnTo>
                  <a:pt x="1808154" y="1105364"/>
                </a:lnTo>
                <a:lnTo>
                  <a:pt x="1784173" y="1143093"/>
                </a:lnTo>
                <a:lnTo>
                  <a:pt x="1752709" y="1174561"/>
                </a:lnTo>
                <a:lnTo>
                  <a:pt x="1714981" y="1198547"/>
                </a:lnTo>
                <a:lnTo>
                  <a:pt x="1672205" y="1213833"/>
                </a:lnTo>
                <a:lnTo>
                  <a:pt x="1625600" y="1219200"/>
                </a:lnTo>
                <a:lnTo>
                  <a:pt x="203200" y="1219200"/>
                </a:lnTo>
                <a:lnTo>
                  <a:pt x="156594" y="1213833"/>
                </a:lnTo>
                <a:lnTo>
                  <a:pt x="113818" y="1198547"/>
                </a:lnTo>
                <a:lnTo>
                  <a:pt x="76090" y="1174561"/>
                </a:lnTo>
                <a:lnTo>
                  <a:pt x="44626" y="1143093"/>
                </a:lnTo>
                <a:lnTo>
                  <a:pt x="20645" y="1105364"/>
                </a:lnTo>
                <a:lnTo>
                  <a:pt x="5364" y="1062593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421369" y="4685157"/>
            <a:ext cx="159956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85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Yang berisi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pemberita</a:t>
            </a:r>
            <a:r>
              <a:rPr sz="1800" spc="5" dirty="0">
                <a:latin typeface="Comic Sans MS" panose="030F0702030302020204"/>
                <a:cs typeface="Comic Sans MS" panose="030F0702030302020204"/>
              </a:rPr>
              <a:t>h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uan  saldo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rekening  di</a:t>
            </a:r>
            <a:r>
              <a:rPr sz="18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bank;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10000" y="4419600"/>
            <a:ext cx="2209800" cy="1524000"/>
          </a:xfrm>
          <a:custGeom>
            <a:avLst/>
            <a:gdLst/>
            <a:ahLst/>
            <a:cxnLst/>
            <a:rect l="l" t="t" r="r" b="b"/>
            <a:pathLst>
              <a:path w="2209800" h="1524000">
                <a:moveTo>
                  <a:pt x="1955800" y="0"/>
                </a:moveTo>
                <a:lnTo>
                  <a:pt x="254000" y="0"/>
                </a:lnTo>
                <a:lnTo>
                  <a:pt x="208328" y="4090"/>
                </a:lnTo>
                <a:lnTo>
                  <a:pt x="165349" y="15884"/>
                </a:lnTo>
                <a:lnTo>
                  <a:pt x="125777" y="34666"/>
                </a:lnTo>
                <a:lnTo>
                  <a:pt x="90328" y="59719"/>
                </a:lnTo>
                <a:lnTo>
                  <a:pt x="59719" y="90328"/>
                </a:lnTo>
                <a:lnTo>
                  <a:pt x="34666" y="125777"/>
                </a:lnTo>
                <a:lnTo>
                  <a:pt x="15884" y="165349"/>
                </a:lnTo>
                <a:lnTo>
                  <a:pt x="4090" y="208328"/>
                </a:lnTo>
                <a:lnTo>
                  <a:pt x="0" y="254000"/>
                </a:lnTo>
                <a:lnTo>
                  <a:pt x="0" y="1270000"/>
                </a:lnTo>
                <a:lnTo>
                  <a:pt x="4090" y="1315657"/>
                </a:lnTo>
                <a:lnTo>
                  <a:pt x="15884" y="1358630"/>
                </a:lnTo>
                <a:lnTo>
                  <a:pt x="34666" y="1398200"/>
                </a:lnTo>
                <a:lnTo>
                  <a:pt x="59719" y="1433650"/>
                </a:lnTo>
                <a:lnTo>
                  <a:pt x="90328" y="1464263"/>
                </a:lnTo>
                <a:lnTo>
                  <a:pt x="125777" y="1489322"/>
                </a:lnTo>
                <a:lnTo>
                  <a:pt x="165349" y="1508109"/>
                </a:lnTo>
                <a:lnTo>
                  <a:pt x="208328" y="1519907"/>
                </a:lnTo>
                <a:lnTo>
                  <a:pt x="254000" y="1524000"/>
                </a:lnTo>
                <a:lnTo>
                  <a:pt x="1955800" y="1524000"/>
                </a:lnTo>
                <a:lnTo>
                  <a:pt x="2001471" y="1519907"/>
                </a:lnTo>
                <a:lnTo>
                  <a:pt x="2044450" y="1508109"/>
                </a:lnTo>
                <a:lnTo>
                  <a:pt x="2084022" y="1489322"/>
                </a:lnTo>
                <a:lnTo>
                  <a:pt x="2119471" y="1464263"/>
                </a:lnTo>
                <a:lnTo>
                  <a:pt x="2150080" y="1433650"/>
                </a:lnTo>
                <a:lnTo>
                  <a:pt x="2175133" y="1398200"/>
                </a:lnTo>
                <a:lnTo>
                  <a:pt x="2193915" y="1358630"/>
                </a:lnTo>
                <a:lnTo>
                  <a:pt x="2205709" y="1315657"/>
                </a:lnTo>
                <a:lnTo>
                  <a:pt x="2209800" y="1270000"/>
                </a:lnTo>
                <a:lnTo>
                  <a:pt x="2209800" y="254000"/>
                </a:lnTo>
                <a:lnTo>
                  <a:pt x="2205709" y="208328"/>
                </a:lnTo>
                <a:lnTo>
                  <a:pt x="2193915" y="165349"/>
                </a:lnTo>
                <a:lnTo>
                  <a:pt x="2175133" y="125777"/>
                </a:lnTo>
                <a:lnTo>
                  <a:pt x="2150080" y="90328"/>
                </a:lnTo>
                <a:lnTo>
                  <a:pt x="2119471" y="59719"/>
                </a:lnTo>
                <a:lnTo>
                  <a:pt x="2084022" y="34666"/>
                </a:lnTo>
                <a:lnTo>
                  <a:pt x="2044450" y="15884"/>
                </a:lnTo>
                <a:lnTo>
                  <a:pt x="2001471" y="4090"/>
                </a:lnTo>
                <a:lnTo>
                  <a:pt x="1955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10000" y="4419600"/>
            <a:ext cx="2209800" cy="1524000"/>
          </a:xfrm>
          <a:custGeom>
            <a:avLst/>
            <a:gdLst/>
            <a:ahLst/>
            <a:cxnLst/>
            <a:rect l="l" t="t" r="r" b="b"/>
            <a:pathLst>
              <a:path w="2209800" h="1524000">
                <a:moveTo>
                  <a:pt x="0" y="254000"/>
                </a:moveTo>
                <a:lnTo>
                  <a:pt x="4090" y="208328"/>
                </a:lnTo>
                <a:lnTo>
                  <a:pt x="15884" y="165349"/>
                </a:lnTo>
                <a:lnTo>
                  <a:pt x="34666" y="125777"/>
                </a:lnTo>
                <a:lnTo>
                  <a:pt x="59719" y="90328"/>
                </a:lnTo>
                <a:lnTo>
                  <a:pt x="90328" y="59719"/>
                </a:lnTo>
                <a:lnTo>
                  <a:pt x="125777" y="34666"/>
                </a:lnTo>
                <a:lnTo>
                  <a:pt x="165349" y="15884"/>
                </a:lnTo>
                <a:lnTo>
                  <a:pt x="208328" y="4090"/>
                </a:lnTo>
                <a:lnTo>
                  <a:pt x="254000" y="0"/>
                </a:lnTo>
                <a:lnTo>
                  <a:pt x="1955800" y="0"/>
                </a:lnTo>
                <a:lnTo>
                  <a:pt x="2001471" y="4090"/>
                </a:lnTo>
                <a:lnTo>
                  <a:pt x="2044450" y="15884"/>
                </a:lnTo>
                <a:lnTo>
                  <a:pt x="2084022" y="34666"/>
                </a:lnTo>
                <a:lnTo>
                  <a:pt x="2119471" y="59719"/>
                </a:lnTo>
                <a:lnTo>
                  <a:pt x="2150080" y="90328"/>
                </a:lnTo>
                <a:lnTo>
                  <a:pt x="2175133" y="125777"/>
                </a:lnTo>
                <a:lnTo>
                  <a:pt x="2193915" y="165349"/>
                </a:lnTo>
                <a:lnTo>
                  <a:pt x="2205709" y="208328"/>
                </a:lnTo>
                <a:lnTo>
                  <a:pt x="2209800" y="254000"/>
                </a:lnTo>
                <a:lnTo>
                  <a:pt x="2209800" y="1270000"/>
                </a:lnTo>
                <a:lnTo>
                  <a:pt x="2205709" y="1315657"/>
                </a:lnTo>
                <a:lnTo>
                  <a:pt x="2193915" y="1358630"/>
                </a:lnTo>
                <a:lnTo>
                  <a:pt x="2175133" y="1398200"/>
                </a:lnTo>
                <a:lnTo>
                  <a:pt x="2150080" y="1433650"/>
                </a:lnTo>
                <a:lnTo>
                  <a:pt x="2119471" y="1464263"/>
                </a:lnTo>
                <a:lnTo>
                  <a:pt x="2084022" y="1489322"/>
                </a:lnTo>
                <a:lnTo>
                  <a:pt x="2044450" y="1508109"/>
                </a:lnTo>
                <a:lnTo>
                  <a:pt x="2001471" y="1519907"/>
                </a:lnTo>
                <a:lnTo>
                  <a:pt x="1955800" y="1524000"/>
                </a:lnTo>
                <a:lnTo>
                  <a:pt x="254000" y="1524000"/>
                </a:lnTo>
                <a:lnTo>
                  <a:pt x="208328" y="1519907"/>
                </a:lnTo>
                <a:lnTo>
                  <a:pt x="165349" y="1508109"/>
                </a:lnTo>
                <a:lnTo>
                  <a:pt x="125777" y="1489322"/>
                </a:lnTo>
                <a:lnTo>
                  <a:pt x="90328" y="1464263"/>
                </a:lnTo>
                <a:lnTo>
                  <a:pt x="59719" y="1433650"/>
                </a:lnTo>
                <a:lnTo>
                  <a:pt x="34666" y="1398200"/>
                </a:lnTo>
                <a:lnTo>
                  <a:pt x="15884" y="1358630"/>
                </a:lnTo>
                <a:lnTo>
                  <a:pt x="4090" y="1315657"/>
                </a:lnTo>
                <a:lnTo>
                  <a:pt x="0" y="1270000"/>
                </a:lnTo>
                <a:lnTo>
                  <a:pt x="0" y="254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833876" y="4471796"/>
            <a:ext cx="209804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Yang menyatakan  pembukuan uang  atau penyimpanan  uang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dalan</a:t>
            </a:r>
            <a:r>
              <a:rPr sz="1800" spc="-9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rekening  di</a:t>
            </a:r>
            <a:r>
              <a:rPr sz="1800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bank;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3600" y="4419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1270000" y="0"/>
                </a:moveTo>
                <a:lnTo>
                  <a:pt x="254000" y="0"/>
                </a:lnTo>
                <a:lnTo>
                  <a:pt x="208342" y="4090"/>
                </a:lnTo>
                <a:lnTo>
                  <a:pt x="165369" y="15884"/>
                </a:lnTo>
                <a:lnTo>
                  <a:pt x="125799" y="34666"/>
                </a:lnTo>
                <a:lnTo>
                  <a:pt x="90349" y="59719"/>
                </a:lnTo>
                <a:lnTo>
                  <a:pt x="59736" y="90328"/>
                </a:lnTo>
                <a:lnTo>
                  <a:pt x="34677" y="125777"/>
                </a:lnTo>
                <a:lnTo>
                  <a:pt x="15890" y="165349"/>
                </a:lnTo>
                <a:lnTo>
                  <a:pt x="4092" y="208328"/>
                </a:lnTo>
                <a:lnTo>
                  <a:pt x="0" y="254000"/>
                </a:lnTo>
                <a:lnTo>
                  <a:pt x="0" y="1270000"/>
                </a:lnTo>
                <a:lnTo>
                  <a:pt x="4092" y="1315657"/>
                </a:lnTo>
                <a:lnTo>
                  <a:pt x="15890" y="1358630"/>
                </a:lnTo>
                <a:lnTo>
                  <a:pt x="34677" y="1398200"/>
                </a:lnTo>
                <a:lnTo>
                  <a:pt x="59736" y="1433650"/>
                </a:lnTo>
                <a:lnTo>
                  <a:pt x="90349" y="1464263"/>
                </a:lnTo>
                <a:lnTo>
                  <a:pt x="125799" y="1489322"/>
                </a:lnTo>
                <a:lnTo>
                  <a:pt x="165369" y="1508109"/>
                </a:lnTo>
                <a:lnTo>
                  <a:pt x="208342" y="1519907"/>
                </a:lnTo>
                <a:lnTo>
                  <a:pt x="254000" y="1524000"/>
                </a:lnTo>
                <a:lnTo>
                  <a:pt x="1270000" y="1524000"/>
                </a:lnTo>
                <a:lnTo>
                  <a:pt x="1315671" y="1519907"/>
                </a:lnTo>
                <a:lnTo>
                  <a:pt x="1358650" y="1508109"/>
                </a:lnTo>
                <a:lnTo>
                  <a:pt x="1398222" y="1489322"/>
                </a:lnTo>
                <a:lnTo>
                  <a:pt x="1433671" y="1464263"/>
                </a:lnTo>
                <a:lnTo>
                  <a:pt x="1464280" y="1433650"/>
                </a:lnTo>
                <a:lnTo>
                  <a:pt x="1489333" y="1398200"/>
                </a:lnTo>
                <a:lnTo>
                  <a:pt x="1508115" y="1358630"/>
                </a:lnTo>
                <a:lnTo>
                  <a:pt x="1519909" y="1315657"/>
                </a:lnTo>
                <a:lnTo>
                  <a:pt x="1524000" y="1270000"/>
                </a:lnTo>
                <a:lnTo>
                  <a:pt x="1524000" y="254000"/>
                </a:lnTo>
                <a:lnTo>
                  <a:pt x="1519909" y="208328"/>
                </a:lnTo>
                <a:lnTo>
                  <a:pt x="1508115" y="165349"/>
                </a:lnTo>
                <a:lnTo>
                  <a:pt x="1489333" y="125777"/>
                </a:lnTo>
                <a:lnTo>
                  <a:pt x="1464280" y="90328"/>
                </a:lnTo>
                <a:lnTo>
                  <a:pt x="1433671" y="59719"/>
                </a:lnTo>
                <a:lnTo>
                  <a:pt x="1398222" y="34666"/>
                </a:lnTo>
                <a:lnTo>
                  <a:pt x="1358650" y="15884"/>
                </a:lnTo>
                <a:lnTo>
                  <a:pt x="1315671" y="4090"/>
                </a:lnTo>
                <a:lnTo>
                  <a:pt x="1270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3600" y="4419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0" y="254000"/>
                </a:moveTo>
                <a:lnTo>
                  <a:pt x="4092" y="208328"/>
                </a:lnTo>
                <a:lnTo>
                  <a:pt x="15890" y="165349"/>
                </a:lnTo>
                <a:lnTo>
                  <a:pt x="34677" y="125777"/>
                </a:lnTo>
                <a:lnTo>
                  <a:pt x="59736" y="90328"/>
                </a:lnTo>
                <a:lnTo>
                  <a:pt x="90349" y="59719"/>
                </a:lnTo>
                <a:lnTo>
                  <a:pt x="125799" y="34666"/>
                </a:lnTo>
                <a:lnTo>
                  <a:pt x="165369" y="15884"/>
                </a:lnTo>
                <a:lnTo>
                  <a:pt x="208342" y="4090"/>
                </a:lnTo>
                <a:lnTo>
                  <a:pt x="254000" y="0"/>
                </a:lnTo>
                <a:lnTo>
                  <a:pt x="1270000" y="0"/>
                </a:lnTo>
                <a:lnTo>
                  <a:pt x="1315671" y="4090"/>
                </a:lnTo>
                <a:lnTo>
                  <a:pt x="1358650" y="15884"/>
                </a:lnTo>
                <a:lnTo>
                  <a:pt x="1398222" y="34666"/>
                </a:lnTo>
                <a:lnTo>
                  <a:pt x="1433671" y="59719"/>
                </a:lnTo>
                <a:lnTo>
                  <a:pt x="1464280" y="90328"/>
                </a:lnTo>
                <a:lnTo>
                  <a:pt x="1489333" y="125777"/>
                </a:lnTo>
                <a:lnTo>
                  <a:pt x="1508115" y="165349"/>
                </a:lnTo>
                <a:lnTo>
                  <a:pt x="1519909" y="208328"/>
                </a:lnTo>
                <a:lnTo>
                  <a:pt x="1524000" y="254000"/>
                </a:lnTo>
                <a:lnTo>
                  <a:pt x="1524000" y="1270000"/>
                </a:lnTo>
                <a:lnTo>
                  <a:pt x="1519909" y="1315657"/>
                </a:lnTo>
                <a:lnTo>
                  <a:pt x="1508115" y="1358630"/>
                </a:lnTo>
                <a:lnTo>
                  <a:pt x="1489333" y="1398200"/>
                </a:lnTo>
                <a:lnTo>
                  <a:pt x="1464280" y="1433650"/>
                </a:lnTo>
                <a:lnTo>
                  <a:pt x="1433671" y="1464263"/>
                </a:lnTo>
                <a:lnTo>
                  <a:pt x="1398222" y="1489322"/>
                </a:lnTo>
                <a:lnTo>
                  <a:pt x="1358650" y="1508109"/>
                </a:lnTo>
                <a:lnTo>
                  <a:pt x="1315671" y="1519907"/>
                </a:lnTo>
                <a:lnTo>
                  <a:pt x="1270000" y="1524000"/>
                </a:lnTo>
                <a:lnTo>
                  <a:pt x="254000" y="1524000"/>
                </a:lnTo>
                <a:lnTo>
                  <a:pt x="208342" y="1519907"/>
                </a:lnTo>
                <a:lnTo>
                  <a:pt x="165369" y="1508109"/>
                </a:lnTo>
                <a:lnTo>
                  <a:pt x="125799" y="1489322"/>
                </a:lnTo>
                <a:lnTo>
                  <a:pt x="90349" y="1464263"/>
                </a:lnTo>
                <a:lnTo>
                  <a:pt x="59736" y="1433650"/>
                </a:lnTo>
                <a:lnTo>
                  <a:pt x="34677" y="1398200"/>
                </a:lnTo>
                <a:lnTo>
                  <a:pt x="15890" y="1358630"/>
                </a:lnTo>
                <a:lnTo>
                  <a:pt x="4092" y="1315657"/>
                </a:lnTo>
                <a:lnTo>
                  <a:pt x="0" y="1270000"/>
                </a:lnTo>
                <a:lnTo>
                  <a:pt x="0" y="254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154427" y="4608957"/>
            <a:ext cx="141668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Yang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me</a:t>
            </a:r>
            <a:r>
              <a:rPr sz="1800" spc="5" dirty="0">
                <a:latin typeface="Comic Sans MS" panose="030F0702030302020204"/>
                <a:cs typeface="Comic Sans MS" panose="030F0702030302020204"/>
              </a:rPr>
              <a:t>n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yebutkan  penerimaan  uang;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05400" y="609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05400" y="609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046857" y="286638"/>
            <a:ext cx="3328670" cy="937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omic Sans MS" panose="030F0702030302020204"/>
                <a:cs typeface="Comic Sans MS" panose="030F0702030302020204"/>
              </a:rPr>
              <a:t>Lanjutan1,…..Obyek,</a:t>
            </a:r>
            <a:r>
              <a:rPr sz="1400" b="1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400" b="1" spc="-5" dirty="0">
                <a:latin typeface="Comic Sans MS" panose="030F0702030302020204"/>
                <a:cs typeface="Comic Sans MS" panose="030F0702030302020204"/>
              </a:rPr>
              <a:t>Tarif</a:t>
            </a:r>
            <a:endParaRPr sz="14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dirty="0">
                <a:latin typeface="Arial" panose="020B0604020202020204"/>
                <a:cs typeface="Arial" panose="020B0604020202020204"/>
              </a:rPr>
              <a:t>.6.0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0</a:t>
            </a:r>
            <a:r>
              <a:rPr sz="1800" dirty="0">
                <a:latin typeface="Arial" panose="020B0604020202020204"/>
                <a:cs typeface="Arial" panose="020B0604020202020204"/>
              </a:rPr>
              <a:t>0,-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38800" y="16764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457200" y="285750"/>
                </a:moveTo>
                <a:lnTo>
                  <a:pt x="0" y="285750"/>
                </a:lnTo>
                <a:lnTo>
                  <a:pt x="228600" y="381000"/>
                </a:lnTo>
                <a:lnTo>
                  <a:pt x="457200" y="285750"/>
                </a:lnTo>
                <a:close/>
              </a:path>
              <a:path w="457200" h="381000">
                <a:moveTo>
                  <a:pt x="342900" y="0"/>
                </a:moveTo>
                <a:lnTo>
                  <a:pt x="114300" y="0"/>
                </a:lnTo>
                <a:lnTo>
                  <a:pt x="114300" y="285750"/>
                </a:lnTo>
                <a:lnTo>
                  <a:pt x="342900" y="2857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38800" y="16764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285750"/>
                </a:moveTo>
                <a:lnTo>
                  <a:pt x="114300" y="2857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285750"/>
                </a:lnTo>
                <a:lnTo>
                  <a:pt x="457200" y="285750"/>
                </a:lnTo>
                <a:lnTo>
                  <a:pt x="228600" y="381000"/>
                </a:lnTo>
                <a:lnTo>
                  <a:pt x="0" y="2857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67000" y="3276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457200" y="742950"/>
                </a:moveTo>
                <a:lnTo>
                  <a:pt x="0" y="742950"/>
                </a:lnTo>
                <a:lnTo>
                  <a:pt x="228600" y="990600"/>
                </a:lnTo>
                <a:lnTo>
                  <a:pt x="457200" y="742950"/>
                </a:lnTo>
                <a:close/>
              </a:path>
              <a:path w="457200" h="990600">
                <a:moveTo>
                  <a:pt x="342900" y="0"/>
                </a:moveTo>
                <a:lnTo>
                  <a:pt x="114300" y="0"/>
                </a:lnTo>
                <a:lnTo>
                  <a:pt x="114300" y="742950"/>
                </a:lnTo>
                <a:lnTo>
                  <a:pt x="342900" y="7429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67000" y="3276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0" y="742950"/>
                </a:moveTo>
                <a:lnTo>
                  <a:pt x="114300" y="7429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742950"/>
                </a:lnTo>
                <a:lnTo>
                  <a:pt x="457200" y="742950"/>
                </a:lnTo>
                <a:lnTo>
                  <a:pt x="228600" y="990600"/>
                </a:lnTo>
                <a:lnTo>
                  <a:pt x="0" y="7429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915400" y="3276600"/>
            <a:ext cx="457200" cy="1219200"/>
          </a:xfrm>
          <a:custGeom>
            <a:avLst/>
            <a:gdLst/>
            <a:ahLst/>
            <a:cxnLst/>
            <a:rect l="l" t="t" r="r" b="b"/>
            <a:pathLst>
              <a:path w="457200" h="1219200">
                <a:moveTo>
                  <a:pt x="457200" y="914400"/>
                </a:moveTo>
                <a:lnTo>
                  <a:pt x="0" y="914400"/>
                </a:lnTo>
                <a:lnTo>
                  <a:pt x="228600" y="1219200"/>
                </a:lnTo>
                <a:lnTo>
                  <a:pt x="457200" y="914400"/>
                </a:lnTo>
                <a:close/>
              </a:path>
              <a:path w="457200" h="1219200">
                <a:moveTo>
                  <a:pt x="342900" y="0"/>
                </a:moveTo>
                <a:lnTo>
                  <a:pt x="114300" y="0"/>
                </a:lnTo>
                <a:lnTo>
                  <a:pt x="114300" y="914400"/>
                </a:lnTo>
                <a:lnTo>
                  <a:pt x="342900" y="91440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915400" y="3276600"/>
            <a:ext cx="457200" cy="1219200"/>
          </a:xfrm>
          <a:custGeom>
            <a:avLst/>
            <a:gdLst/>
            <a:ahLst/>
            <a:cxnLst/>
            <a:rect l="l" t="t" r="r" b="b"/>
            <a:pathLst>
              <a:path w="457200" h="1219200">
                <a:moveTo>
                  <a:pt x="0" y="914400"/>
                </a:moveTo>
                <a:lnTo>
                  <a:pt x="114300" y="9144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914400"/>
                </a:lnTo>
                <a:lnTo>
                  <a:pt x="457200" y="914400"/>
                </a:lnTo>
                <a:lnTo>
                  <a:pt x="228600" y="1219200"/>
                </a:lnTo>
                <a:lnTo>
                  <a:pt x="0" y="9144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48200" y="3276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457200" y="742950"/>
                </a:moveTo>
                <a:lnTo>
                  <a:pt x="0" y="742950"/>
                </a:lnTo>
                <a:lnTo>
                  <a:pt x="228600" y="990600"/>
                </a:lnTo>
                <a:lnTo>
                  <a:pt x="457200" y="742950"/>
                </a:lnTo>
                <a:close/>
              </a:path>
              <a:path w="457200" h="990600">
                <a:moveTo>
                  <a:pt x="342900" y="0"/>
                </a:moveTo>
                <a:lnTo>
                  <a:pt x="114300" y="0"/>
                </a:lnTo>
                <a:lnTo>
                  <a:pt x="114300" y="742950"/>
                </a:lnTo>
                <a:lnTo>
                  <a:pt x="342900" y="7429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48200" y="3276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0" y="742950"/>
                </a:moveTo>
                <a:lnTo>
                  <a:pt x="114300" y="7429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742950"/>
                </a:lnTo>
                <a:lnTo>
                  <a:pt x="457200" y="742950"/>
                </a:lnTo>
                <a:lnTo>
                  <a:pt x="228600" y="990600"/>
                </a:lnTo>
                <a:lnTo>
                  <a:pt x="0" y="7429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34200" y="32766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457200" y="285750"/>
                </a:moveTo>
                <a:lnTo>
                  <a:pt x="0" y="285750"/>
                </a:lnTo>
                <a:lnTo>
                  <a:pt x="228600" y="381000"/>
                </a:lnTo>
                <a:lnTo>
                  <a:pt x="457200" y="285750"/>
                </a:lnTo>
                <a:close/>
              </a:path>
              <a:path w="457200" h="381000">
                <a:moveTo>
                  <a:pt x="342900" y="0"/>
                </a:moveTo>
                <a:lnTo>
                  <a:pt x="114300" y="0"/>
                </a:lnTo>
                <a:lnTo>
                  <a:pt x="114300" y="285750"/>
                </a:lnTo>
                <a:lnTo>
                  <a:pt x="342900" y="2857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34200" y="32766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285750"/>
                </a:moveTo>
                <a:lnTo>
                  <a:pt x="114300" y="2857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285750"/>
                </a:lnTo>
                <a:lnTo>
                  <a:pt x="457200" y="285750"/>
                </a:lnTo>
                <a:lnTo>
                  <a:pt x="228600" y="381000"/>
                </a:lnTo>
                <a:lnTo>
                  <a:pt x="0" y="2857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0810" y="1696288"/>
            <a:ext cx="5879465" cy="2044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Bea Perolehan Hak</a:t>
            </a:r>
            <a:r>
              <a:rPr sz="44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Atas  Tanah dan Bangunan  (BPHTB)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2116" y="1071372"/>
            <a:ext cx="3733800" cy="138747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280035" rIns="0" bIns="0" rtlCol="0">
            <a:spAutoFit/>
          </a:bodyPr>
          <a:lstStyle/>
          <a:p>
            <a:pPr marL="283210" marR="205105" indent="17780">
              <a:lnSpc>
                <a:spcPct val="100000"/>
              </a:lnSpc>
              <a:spcBef>
                <a:spcPts val="2205"/>
              </a:spcBef>
            </a:pPr>
            <a:r>
              <a:rPr sz="1800" b="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Surat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yang memuat 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jumlah 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uang 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dengan Harga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Nominal  lebih 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dari Rp.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250.000,-</a:t>
            </a:r>
            <a:r>
              <a:rPr sz="1800" b="0" spc="-9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tetapi  tidaklebih dari</a:t>
            </a:r>
            <a:r>
              <a:rPr sz="1800" b="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Rp.1.000.000,-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4371" y="3572255"/>
            <a:ext cx="3581400" cy="119824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225425">
              <a:lnSpc>
                <a:spcPts val="2155"/>
              </a:lnSpc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memuat</a:t>
            </a:r>
            <a:r>
              <a:rPr sz="18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jumlah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96215" marR="186055" indent="496570">
              <a:lnSpc>
                <a:spcPts val="2170"/>
              </a:lnSpc>
              <a:spcBef>
                <a:spcPts val="6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uang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dengan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Nominal  Tidak lebih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dari Rp.</a:t>
            </a:r>
            <a:r>
              <a:rPr sz="1800" spc="-8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250.000,-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6654" y="251841"/>
            <a:ext cx="2486025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Lanjutan2,…..Obyek,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Tarif</a:t>
            </a:r>
            <a:endParaRPr sz="16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66872" y="3785615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199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399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199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66872" y="3785615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199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199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399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19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72205" y="4082288"/>
            <a:ext cx="143764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Tdk</a:t>
            </a:r>
            <a:r>
              <a:rPr sz="18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terutang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38871" y="1429511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38871" y="1429511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918450" y="1730502"/>
            <a:ext cx="109156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Rp.3.000,-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95871" y="17145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571500" y="0"/>
                </a:moveTo>
                <a:lnTo>
                  <a:pt x="5715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71500" y="228600"/>
                </a:lnTo>
                <a:lnTo>
                  <a:pt x="571500" y="304800"/>
                </a:lnTo>
                <a:lnTo>
                  <a:pt x="762000" y="1524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95871" y="17145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76200"/>
                </a:moveTo>
                <a:lnTo>
                  <a:pt x="571500" y="76200"/>
                </a:lnTo>
                <a:lnTo>
                  <a:pt x="571500" y="0"/>
                </a:lnTo>
                <a:lnTo>
                  <a:pt x="762000" y="152400"/>
                </a:lnTo>
                <a:lnTo>
                  <a:pt x="571500" y="304800"/>
                </a:lnTo>
                <a:lnTo>
                  <a:pt x="5715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81371" y="4072128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571500" y="0"/>
                </a:moveTo>
                <a:lnTo>
                  <a:pt x="5715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71500" y="228600"/>
                </a:lnTo>
                <a:lnTo>
                  <a:pt x="571500" y="304800"/>
                </a:lnTo>
                <a:lnTo>
                  <a:pt x="762000" y="1524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81371" y="4072128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76200"/>
                </a:moveTo>
                <a:lnTo>
                  <a:pt x="571500" y="76200"/>
                </a:lnTo>
                <a:lnTo>
                  <a:pt x="571500" y="0"/>
                </a:lnTo>
                <a:lnTo>
                  <a:pt x="762000" y="152400"/>
                </a:lnTo>
                <a:lnTo>
                  <a:pt x="571500" y="304800"/>
                </a:lnTo>
                <a:lnTo>
                  <a:pt x="5715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0" y="1066800"/>
            <a:ext cx="4800600" cy="86423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229235" marR="290830" algn="ctr">
              <a:lnSpc>
                <a:spcPts val="2150"/>
              </a:lnSpc>
              <a:spcBef>
                <a:spcPts val="355"/>
              </a:spcBef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berharga seperti wesel,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promes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aksep 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harga</a:t>
            </a:r>
            <a:r>
              <a:rPr sz="18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nominalnya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" algn="ctr">
              <a:lnSpc>
                <a:spcPts val="209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lebih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dari Rp.</a:t>
            </a:r>
            <a:r>
              <a:rPr sz="1800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1.000.000,-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6654" y="251841"/>
            <a:ext cx="2486025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mic Sans MS" panose="030F0702030302020204"/>
                <a:cs typeface="Comic Sans MS" panose="030F0702030302020204"/>
              </a:rPr>
              <a:t>Lanjutan3,…..Obyek,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Tarif</a:t>
            </a:r>
            <a:endParaRPr sz="16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400" y="2743200"/>
            <a:ext cx="4800600" cy="112077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473075" marR="290830" indent="-243840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berharga seperti wesel,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promes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aksep 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harga nominalnya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lebih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dari Rp.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250.000,-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tetapi</a:t>
            </a:r>
            <a:r>
              <a:rPr sz="1800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tidak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056640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lebih dari Rp.</a:t>
            </a:r>
            <a:r>
              <a:rPr sz="18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1.000.000,-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25256" y="1071372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25256" y="1071372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04580" y="1373251"/>
            <a:ext cx="10909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dirty="0">
                <a:latin typeface="Arial" panose="020B0604020202020204"/>
                <a:cs typeface="Arial" panose="020B0604020202020204"/>
              </a:rPr>
              <a:t>.6.0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0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</a:t>
            </a:r>
            <a:r>
              <a:rPr sz="1800" dirty="0">
                <a:latin typeface="Arial" panose="020B0604020202020204"/>
                <a:cs typeface="Arial" panose="020B0604020202020204"/>
              </a:rPr>
              <a:t>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39200" y="27432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39200" y="27432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018778" y="3045078"/>
            <a:ext cx="10909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dirty="0">
                <a:latin typeface="Arial" panose="020B0604020202020204"/>
                <a:cs typeface="Arial" panose="020B0604020202020204"/>
              </a:rPr>
              <a:t>.3.0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0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</a:t>
            </a:r>
            <a:r>
              <a:rPr sz="1800" dirty="0">
                <a:latin typeface="Arial" panose="020B0604020202020204"/>
                <a:cs typeface="Arial" panose="020B0604020202020204"/>
              </a:rPr>
              <a:t>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96200" y="29718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571500" y="0"/>
                </a:moveTo>
                <a:lnTo>
                  <a:pt x="5715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71500" y="228600"/>
                </a:lnTo>
                <a:lnTo>
                  <a:pt x="571500" y="304800"/>
                </a:lnTo>
                <a:lnTo>
                  <a:pt x="762000" y="1524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696200" y="29718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76200"/>
                </a:moveTo>
                <a:lnTo>
                  <a:pt x="571500" y="76200"/>
                </a:lnTo>
                <a:lnTo>
                  <a:pt x="571500" y="0"/>
                </a:lnTo>
                <a:lnTo>
                  <a:pt x="762000" y="152400"/>
                </a:lnTo>
                <a:lnTo>
                  <a:pt x="571500" y="304800"/>
                </a:lnTo>
                <a:lnTo>
                  <a:pt x="5715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53884" y="1357883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571500" y="0"/>
                </a:moveTo>
                <a:lnTo>
                  <a:pt x="5715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71500" y="228600"/>
                </a:lnTo>
                <a:lnTo>
                  <a:pt x="571500" y="304800"/>
                </a:lnTo>
                <a:lnTo>
                  <a:pt x="761999" y="1524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453884" y="1357883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76200"/>
                </a:moveTo>
                <a:lnTo>
                  <a:pt x="571500" y="76200"/>
                </a:lnTo>
                <a:lnTo>
                  <a:pt x="571500" y="0"/>
                </a:lnTo>
                <a:lnTo>
                  <a:pt x="761999" y="152400"/>
                </a:lnTo>
                <a:lnTo>
                  <a:pt x="571500" y="304800"/>
                </a:lnTo>
                <a:lnTo>
                  <a:pt x="5715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486400" y="4648200"/>
            <a:ext cx="4800600" cy="97980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R="60325" algn="ctr">
              <a:lnSpc>
                <a:spcPts val="2155"/>
              </a:lnSpc>
              <a:spcBef>
                <a:spcPts val="1180"/>
              </a:spcBef>
            </a:pPr>
            <a:r>
              <a:rPr sz="1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Surat berharga seperti wesel,</a:t>
            </a:r>
            <a:r>
              <a:rPr sz="18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promes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R="116205" algn="ctr">
              <a:lnSpc>
                <a:spcPts val="2155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dan aksep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harga</a:t>
            </a:r>
            <a:r>
              <a:rPr sz="1800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nominalnya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tidak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lebih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dari Rp.</a:t>
            </a:r>
            <a:r>
              <a:rPr sz="1800" spc="-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250.000,-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6000" y="47244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29" y="1515"/>
                </a:lnTo>
                <a:lnTo>
                  <a:pt x="606480" y="5984"/>
                </a:lnTo>
                <a:lnTo>
                  <a:pt x="549939" y="13289"/>
                </a:lnTo>
                <a:lnTo>
                  <a:pt x="495092" y="23311"/>
                </a:lnTo>
                <a:lnTo>
                  <a:pt x="442126" y="35933"/>
                </a:lnTo>
                <a:lnTo>
                  <a:pt x="391227" y="51037"/>
                </a:lnTo>
                <a:lnTo>
                  <a:pt x="342581" y="68505"/>
                </a:lnTo>
                <a:lnTo>
                  <a:pt x="296375" y="88221"/>
                </a:lnTo>
                <a:lnTo>
                  <a:pt x="252794" y="110065"/>
                </a:lnTo>
                <a:lnTo>
                  <a:pt x="212026" y="133921"/>
                </a:lnTo>
                <a:lnTo>
                  <a:pt x="174256" y="159670"/>
                </a:lnTo>
                <a:lnTo>
                  <a:pt x="139671" y="187195"/>
                </a:lnTo>
                <a:lnTo>
                  <a:pt x="108457" y="216379"/>
                </a:lnTo>
                <a:lnTo>
                  <a:pt x="80800" y="247102"/>
                </a:lnTo>
                <a:lnTo>
                  <a:pt x="56888" y="279249"/>
                </a:lnTo>
                <a:lnTo>
                  <a:pt x="36905" y="312700"/>
                </a:lnTo>
                <a:lnTo>
                  <a:pt x="9474" y="383046"/>
                </a:lnTo>
                <a:lnTo>
                  <a:pt x="0" y="457200"/>
                </a:lnTo>
                <a:lnTo>
                  <a:pt x="2399" y="494693"/>
                </a:lnTo>
                <a:lnTo>
                  <a:pt x="21038" y="567061"/>
                </a:lnTo>
                <a:lnTo>
                  <a:pt x="56888" y="635150"/>
                </a:lnTo>
                <a:lnTo>
                  <a:pt x="80800" y="667297"/>
                </a:lnTo>
                <a:lnTo>
                  <a:pt x="108457" y="698020"/>
                </a:lnTo>
                <a:lnTo>
                  <a:pt x="139671" y="727204"/>
                </a:lnTo>
                <a:lnTo>
                  <a:pt x="174256" y="754729"/>
                </a:lnTo>
                <a:lnTo>
                  <a:pt x="212026" y="780478"/>
                </a:lnTo>
                <a:lnTo>
                  <a:pt x="252794" y="804334"/>
                </a:lnTo>
                <a:lnTo>
                  <a:pt x="296375" y="826178"/>
                </a:lnTo>
                <a:lnTo>
                  <a:pt x="342581" y="845894"/>
                </a:lnTo>
                <a:lnTo>
                  <a:pt x="391227" y="863362"/>
                </a:lnTo>
                <a:lnTo>
                  <a:pt x="442126" y="878466"/>
                </a:lnTo>
                <a:lnTo>
                  <a:pt x="495092" y="891088"/>
                </a:lnTo>
                <a:lnTo>
                  <a:pt x="549939" y="901110"/>
                </a:lnTo>
                <a:lnTo>
                  <a:pt x="606480" y="908415"/>
                </a:lnTo>
                <a:lnTo>
                  <a:pt x="664529" y="912884"/>
                </a:lnTo>
                <a:lnTo>
                  <a:pt x="723900" y="914400"/>
                </a:lnTo>
                <a:lnTo>
                  <a:pt x="783270" y="912884"/>
                </a:lnTo>
                <a:lnTo>
                  <a:pt x="841319" y="908415"/>
                </a:lnTo>
                <a:lnTo>
                  <a:pt x="897860" y="901110"/>
                </a:lnTo>
                <a:lnTo>
                  <a:pt x="952707" y="891088"/>
                </a:lnTo>
                <a:lnTo>
                  <a:pt x="1005673" y="878466"/>
                </a:lnTo>
                <a:lnTo>
                  <a:pt x="1056572" y="863362"/>
                </a:lnTo>
                <a:lnTo>
                  <a:pt x="1105218" y="845894"/>
                </a:lnTo>
                <a:lnTo>
                  <a:pt x="1151424" y="826178"/>
                </a:lnTo>
                <a:lnTo>
                  <a:pt x="1195005" y="804334"/>
                </a:lnTo>
                <a:lnTo>
                  <a:pt x="1235773" y="780478"/>
                </a:lnTo>
                <a:lnTo>
                  <a:pt x="1273543" y="754729"/>
                </a:lnTo>
                <a:lnTo>
                  <a:pt x="1308128" y="727204"/>
                </a:lnTo>
                <a:lnTo>
                  <a:pt x="1339342" y="698020"/>
                </a:lnTo>
                <a:lnTo>
                  <a:pt x="1366999" y="667297"/>
                </a:lnTo>
                <a:lnTo>
                  <a:pt x="1390911" y="635150"/>
                </a:lnTo>
                <a:lnTo>
                  <a:pt x="1410894" y="601699"/>
                </a:lnTo>
                <a:lnTo>
                  <a:pt x="1438325" y="531353"/>
                </a:lnTo>
                <a:lnTo>
                  <a:pt x="1447800" y="457200"/>
                </a:lnTo>
                <a:lnTo>
                  <a:pt x="1445400" y="419706"/>
                </a:lnTo>
                <a:lnTo>
                  <a:pt x="1426761" y="347338"/>
                </a:lnTo>
                <a:lnTo>
                  <a:pt x="1390911" y="279249"/>
                </a:lnTo>
                <a:lnTo>
                  <a:pt x="1366999" y="247102"/>
                </a:lnTo>
                <a:lnTo>
                  <a:pt x="1339342" y="216379"/>
                </a:lnTo>
                <a:lnTo>
                  <a:pt x="1308128" y="187195"/>
                </a:lnTo>
                <a:lnTo>
                  <a:pt x="1273543" y="159670"/>
                </a:lnTo>
                <a:lnTo>
                  <a:pt x="1235773" y="133921"/>
                </a:lnTo>
                <a:lnTo>
                  <a:pt x="1195005" y="110065"/>
                </a:lnTo>
                <a:lnTo>
                  <a:pt x="1151424" y="88221"/>
                </a:lnTo>
                <a:lnTo>
                  <a:pt x="1105218" y="68505"/>
                </a:lnTo>
                <a:lnTo>
                  <a:pt x="1056572" y="51037"/>
                </a:lnTo>
                <a:lnTo>
                  <a:pt x="1005673" y="35933"/>
                </a:lnTo>
                <a:lnTo>
                  <a:pt x="952707" y="23311"/>
                </a:lnTo>
                <a:lnTo>
                  <a:pt x="897860" y="13289"/>
                </a:lnTo>
                <a:lnTo>
                  <a:pt x="841319" y="5984"/>
                </a:lnTo>
                <a:lnTo>
                  <a:pt x="783270" y="1515"/>
                </a:lnTo>
                <a:lnTo>
                  <a:pt x="7239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86000" y="47244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457200"/>
                </a:moveTo>
                <a:lnTo>
                  <a:pt x="9474" y="383046"/>
                </a:lnTo>
                <a:lnTo>
                  <a:pt x="36905" y="312700"/>
                </a:lnTo>
                <a:lnTo>
                  <a:pt x="56888" y="279249"/>
                </a:lnTo>
                <a:lnTo>
                  <a:pt x="80800" y="247102"/>
                </a:lnTo>
                <a:lnTo>
                  <a:pt x="108457" y="216379"/>
                </a:lnTo>
                <a:lnTo>
                  <a:pt x="139671" y="187195"/>
                </a:lnTo>
                <a:lnTo>
                  <a:pt x="174256" y="159670"/>
                </a:lnTo>
                <a:lnTo>
                  <a:pt x="212026" y="133921"/>
                </a:lnTo>
                <a:lnTo>
                  <a:pt x="252794" y="110065"/>
                </a:lnTo>
                <a:lnTo>
                  <a:pt x="296375" y="88221"/>
                </a:lnTo>
                <a:lnTo>
                  <a:pt x="342581" y="68505"/>
                </a:lnTo>
                <a:lnTo>
                  <a:pt x="391227" y="51037"/>
                </a:lnTo>
                <a:lnTo>
                  <a:pt x="442126" y="35933"/>
                </a:lnTo>
                <a:lnTo>
                  <a:pt x="495092" y="23311"/>
                </a:lnTo>
                <a:lnTo>
                  <a:pt x="549939" y="13289"/>
                </a:lnTo>
                <a:lnTo>
                  <a:pt x="606480" y="5984"/>
                </a:lnTo>
                <a:lnTo>
                  <a:pt x="664529" y="1515"/>
                </a:lnTo>
                <a:lnTo>
                  <a:pt x="723900" y="0"/>
                </a:lnTo>
                <a:lnTo>
                  <a:pt x="783270" y="1515"/>
                </a:lnTo>
                <a:lnTo>
                  <a:pt x="841319" y="5984"/>
                </a:lnTo>
                <a:lnTo>
                  <a:pt x="897860" y="13289"/>
                </a:lnTo>
                <a:lnTo>
                  <a:pt x="952707" y="23311"/>
                </a:lnTo>
                <a:lnTo>
                  <a:pt x="1005673" y="35933"/>
                </a:lnTo>
                <a:lnTo>
                  <a:pt x="1056572" y="51037"/>
                </a:lnTo>
                <a:lnTo>
                  <a:pt x="1105218" y="68505"/>
                </a:lnTo>
                <a:lnTo>
                  <a:pt x="1151424" y="88221"/>
                </a:lnTo>
                <a:lnTo>
                  <a:pt x="1195005" y="110065"/>
                </a:lnTo>
                <a:lnTo>
                  <a:pt x="1235773" y="133921"/>
                </a:lnTo>
                <a:lnTo>
                  <a:pt x="1273543" y="159670"/>
                </a:lnTo>
                <a:lnTo>
                  <a:pt x="1308128" y="187195"/>
                </a:lnTo>
                <a:lnTo>
                  <a:pt x="1339342" y="216379"/>
                </a:lnTo>
                <a:lnTo>
                  <a:pt x="1366999" y="247102"/>
                </a:lnTo>
                <a:lnTo>
                  <a:pt x="1390911" y="279249"/>
                </a:lnTo>
                <a:lnTo>
                  <a:pt x="1410894" y="312700"/>
                </a:lnTo>
                <a:lnTo>
                  <a:pt x="1438325" y="383046"/>
                </a:lnTo>
                <a:lnTo>
                  <a:pt x="1447800" y="457200"/>
                </a:lnTo>
                <a:lnTo>
                  <a:pt x="1445400" y="494693"/>
                </a:lnTo>
                <a:lnTo>
                  <a:pt x="1426761" y="567061"/>
                </a:lnTo>
                <a:lnTo>
                  <a:pt x="1390911" y="635150"/>
                </a:lnTo>
                <a:lnTo>
                  <a:pt x="1366999" y="667297"/>
                </a:lnTo>
                <a:lnTo>
                  <a:pt x="1339342" y="698020"/>
                </a:lnTo>
                <a:lnTo>
                  <a:pt x="1308128" y="727204"/>
                </a:lnTo>
                <a:lnTo>
                  <a:pt x="1273543" y="754729"/>
                </a:lnTo>
                <a:lnTo>
                  <a:pt x="1235773" y="780478"/>
                </a:lnTo>
                <a:lnTo>
                  <a:pt x="1195005" y="804334"/>
                </a:lnTo>
                <a:lnTo>
                  <a:pt x="1151424" y="826178"/>
                </a:lnTo>
                <a:lnTo>
                  <a:pt x="1105218" y="845894"/>
                </a:lnTo>
                <a:lnTo>
                  <a:pt x="1056572" y="863362"/>
                </a:lnTo>
                <a:lnTo>
                  <a:pt x="1005673" y="878466"/>
                </a:lnTo>
                <a:lnTo>
                  <a:pt x="952707" y="891088"/>
                </a:lnTo>
                <a:lnTo>
                  <a:pt x="897860" y="901110"/>
                </a:lnTo>
                <a:lnTo>
                  <a:pt x="841319" y="908415"/>
                </a:lnTo>
                <a:lnTo>
                  <a:pt x="783270" y="912884"/>
                </a:lnTo>
                <a:lnTo>
                  <a:pt x="723900" y="914400"/>
                </a:lnTo>
                <a:lnTo>
                  <a:pt x="664529" y="912884"/>
                </a:lnTo>
                <a:lnTo>
                  <a:pt x="606480" y="908415"/>
                </a:lnTo>
                <a:lnTo>
                  <a:pt x="549939" y="901110"/>
                </a:lnTo>
                <a:lnTo>
                  <a:pt x="495092" y="891088"/>
                </a:lnTo>
                <a:lnTo>
                  <a:pt x="442126" y="878466"/>
                </a:lnTo>
                <a:lnTo>
                  <a:pt x="391227" y="863362"/>
                </a:lnTo>
                <a:lnTo>
                  <a:pt x="342581" y="845894"/>
                </a:lnTo>
                <a:lnTo>
                  <a:pt x="296375" y="826178"/>
                </a:lnTo>
                <a:lnTo>
                  <a:pt x="252794" y="804334"/>
                </a:lnTo>
                <a:lnTo>
                  <a:pt x="212026" y="780478"/>
                </a:lnTo>
                <a:lnTo>
                  <a:pt x="174256" y="754729"/>
                </a:lnTo>
                <a:lnTo>
                  <a:pt x="139671" y="727204"/>
                </a:lnTo>
                <a:lnTo>
                  <a:pt x="108457" y="698020"/>
                </a:lnTo>
                <a:lnTo>
                  <a:pt x="80800" y="667297"/>
                </a:lnTo>
                <a:lnTo>
                  <a:pt x="56888" y="635150"/>
                </a:lnTo>
                <a:lnTo>
                  <a:pt x="36905" y="601699"/>
                </a:lnTo>
                <a:lnTo>
                  <a:pt x="9474" y="531353"/>
                </a:lnTo>
                <a:lnTo>
                  <a:pt x="0" y="457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290978" y="5020132"/>
            <a:ext cx="143827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Tdk</a:t>
            </a:r>
            <a:r>
              <a:rPr sz="18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terutang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14800" y="50292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571500" y="0"/>
                </a:moveTo>
                <a:lnTo>
                  <a:pt x="571500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71500" y="228600"/>
                </a:lnTo>
                <a:lnTo>
                  <a:pt x="571500" y="304800"/>
                </a:lnTo>
                <a:lnTo>
                  <a:pt x="762000" y="152400"/>
                </a:lnTo>
                <a:lnTo>
                  <a:pt x="571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14800" y="50292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76200"/>
                </a:moveTo>
                <a:lnTo>
                  <a:pt x="571500" y="76200"/>
                </a:lnTo>
                <a:lnTo>
                  <a:pt x="571500" y="0"/>
                </a:lnTo>
                <a:lnTo>
                  <a:pt x="762000" y="152400"/>
                </a:lnTo>
                <a:lnTo>
                  <a:pt x="571500" y="304800"/>
                </a:lnTo>
                <a:lnTo>
                  <a:pt x="571500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6107" y="357581"/>
            <a:ext cx="6342380" cy="1118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18160">
              <a:lnSpc>
                <a:spcPct val="100000"/>
              </a:lnSpc>
              <a:spcBef>
                <a:spcPts val="90"/>
              </a:spcBef>
              <a:tabLst>
                <a:tab pos="4293870" algn="l"/>
              </a:tabLst>
            </a:pPr>
            <a:r>
              <a:rPr sz="3600" spc="-10" dirty="0"/>
              <a:t>BUKAN</a:t>
            </a:r>
            <a:r>
              <a:rPr sz="3600" spc="30" dirty="0"/>
              <a:t> </a:t>
            </a:r>
            <a:r>
              <a:rPr sz="3600" spc="-5" dirty="0"/>
              <a:t>OBJEK/	</a:t>
            </a:r>
            <a:r>
              <a:rPr sz="3600" dirty="0"/>
              <a:t>TIDAK  DIKENAKAN </a:t>
            </a:r>
            <a:r>
              <a:rPr sz="3600" spc="-5" dirty="0"/>
              <a:t>BEA</a:t>
            </a:r>
            <a:r>
              <a:rPr sz="3600" spc="-70" dirty="0"/>
              <a:t> </a:t>
            </a:r>
            <a:r>
              <a:rPr sz="3600" dirty="0"/>
              <a:t>METERAI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913331" y="1469262"/>
            <a:ext cx="7978140" cy="4472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40398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Pasal 4 UU No. 13 Tahun</a:t>
            </a:r>
            <a:r>
              <a:rPr sz="1600" b="1" spc="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1985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R="1320800" algn="ctr">
              <a:lnSpc>
                <a:spcPct val="100000"/>
              </a:lnSpc>
            </a:pP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PP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13/ </a:t>
            </a: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22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Sept 1989, </a:t>
            </a: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PP 7/ 21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April 1995, </a:t>
            </a: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PP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24/ </a:t>
            </a: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20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April</a:t>
            </a:r>
            <a:r>
              <a:rPr sz="1600" b="1" spc="27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b="1" spc="-10" dirty="0">
                <a:latin typeface="Comic Sans MS" panose="030F0702030302020204"/>
                <a:cs typeface="Comic Sans MS" panose="030F0702030302020204"/>
              </a:rPr>
              <a:t>2000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1169035" indent="-609600">
              <a:lnSpc>
                <a:spcPct val="100000"/>
              </a:lnSpc>
              <a:spcBef>
                <a:spcPts val="1390"/>
              </a:spcBef>
              <a:buAutoNum type="arabicPeriod"/>
              <a:tabLst>
                <a:tab pos="1168400" algn="l"/>
                <a:tab pos="116967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Dokumen yang berupa</a:t>
            </a:r>
            <a:r>
              <a:rPr sz="2000" b="1" spc="-7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: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lvl="1" indent="-533400">
              <a:lnSpc>
                <a:spcPct val="100000"/>
              </a:lnSpc>
              <a:spcBef>
                <a:spcPts val="240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Surat Penyimpanan</a:t>
            </a:r>
            <a:r>
              <a:rPr sz="2000" b="1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Barang;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lvl="1" indent="-533400">
              <a:lnSpc>
                <a:spcPct val="100000"/>
              </a:lnSpc>
              <a:spcBef>
                <a:spcPts val="240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Konosemen;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lvl="1" indent="-533400">
              <a:lnSpc>
                <a:spcPct val="100000"/>
              </a:lnSpc>
              <a:spcBef>
                <a:spcPts val="240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Surat angkutan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penumpang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dan</a:t>
            </a:r>
            <a:r>
              <a:rPr sz="2000" b="1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barang;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marR="5080" lvl="1" indent="-533400">
              <a:lnSpc>
                <a:spcPts val="2160"/>
              </a:lnSpc>
              <a:spcBef>
                <a:spcPts val="515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Keterangan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pemindahan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yang dituliskan diatas  dokumen sebagaimana dimaksud dlm huruf a, b &amp;</a:t>
            </a:r>
            <a:r>
              <a:rPr sz="2000" b="1" spc="-1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c;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lvl="1" indent="-533400">
              <a:lnSpc>
                <a:spcPct val="100000"/>
              </a:lnSpc>
              <a:spcBef>
                <a:spcPts val="210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Bukti untuk pengiriman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penerimaan</a:t>
            </a:r>
            <a:r>
              <a:rPr sz="2000" b="1" spc="-8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barang;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lvl="1" indent="-533400">
              <a:lnSpc>
                <a:spcPts val="2280"/>
              </a:lnSpc>
              <a:spcBef>
                <a:spcPts val="240"/>
              </a:spcBef>
              <a:buAutoNum type="alphaLcPeriod"/>
              <a:tabLst>
                <a:tab pos="1549400" algn="l"/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Surat Pengiriman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barang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untuk dijual</a:t>
            </a:r>
            <a:r>
              <a:rPr sz="2000" b="1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atas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>
              <a:lnSpc>
                <a:spcPts val="2280"/>
              </a:lnSpc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tanggungan</a:t>
            </a:r>
            <a:r>
              <a:rPr sz="2000" b="1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pengirim;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1550035" marR="254000" lvl="1" indent="-533400" algn="just">
              <a:lnSpc>
                <a:spcPts val="2160"/>
              </a:lnSpc>
              <a:spcBef>
                <a:spcPts val="510"/>
              </a:spcBef>
              <a:buAutoNum type="alphaLcPeriod" startAt="7"/>
              <a:tabLst>
                <a:tab pos="155067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Surat-surat lainnya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yang dapat disamakan dengan 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surat-surat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sebagaimana dimaksud dalam hurup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  sampai hurup</a:t>
            </a:r>
            <a:r>
              <a:rPr sz="2000" b="1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f.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0382" y="314324"/>
            <a:ext cx="2573655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Lanjutan,….bukan</a:t>
            </a:r>
            <a:r>
              <a:rPr sz="1600" b="1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600" b="1" spc="-5" dirty="0">
                <a:latin typeface="Comic Sans MS" panose="030F0702030302020204"/>
                <a:cs typeface="Comic Sans MS" panose="030F0702030302020204"/>
              </a:rPr>
              <a:t>Obyek…</a:t>
            </a:r>
            <a:endParaRPr sz="16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3644" y="876045"/>
            <a:ext cx="319786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1665" algn="l"/>
              </a:tabLst>
            </a:pPr>
            <a:r>
              <a:rPr sz="2000" dirty="0"/>
              <a:t>2.	</a:t>
            </a:r>
            <a:r>
              <a:rPr sz="2000" spc="-5" dirty="0"/>
              <a:t>Segala bentuk</a:t>
            </a:r>
            <a:r>
              <a:rPr sz="2000" spc="-90" dirty="0"/>
              <a:t> </a:t>
            </a:r>
            <a:r>
              <a:rPr sz="2000" spc="-5" dirty="0"/>
              <a:t>ijasah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593644" y="1180845"/>
            <a:ext cx="7413625" cy="81026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621665" marR="5080" indent="-609600">
              <a:lnSpc>
                <a:spcPts val="1920"/>
              </a:lnSpc>
              <a:spcBef>
                <a:spcPts val="565"/>
              </a:spcBef>
              <a:tabLst>
                <a:tab pos="621665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3.	Tanda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terima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gaji,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uang tunggu, pensiun, uang 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tunjangan,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pembayaran lainnya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ada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kaitannya  dengan hubungan kerja serta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surat-surat</a:t>
            </a:r>
            <a:r>
              <a:rPr sz="2000" b="1" spc="-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yang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3194" y="2461387"/>
            <a:ext cx="415353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kas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pemerintah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daerah dan</a:t>
            </a:r>
            <a:r>
              <a:rPr sz="2000" b="1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bank.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3644" y="1912061"/>
            <a:ext cx="7404734" cy="1183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diserahkan untuk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mendapatkan pembayaran</a:t>
            </a:r>
            <a:r>
              <a:rPr sz="2000" b="1" spc="-114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itu.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621665" indent="-60896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621665" algn="l"/>
                <a:tab pos="62230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Tanda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bukti penerimaan uang negara dari kas</a:t>
            </a:r>
            <a:r>
              <a:rPr sz="2000" b="1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negara,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621665" indent="-608965">
              <a:lnSpc>
                <a:spcPct val="100000"/>
              </a:lnSpc>
              <a:spcBef>
                <a:spcPts val="1920"/>
              </a:spcBef>
              <a:buAutoNum type="arabicPeriod" startAt="4"/>
              <a:tabLst>
                <a:tab pos="621665" algn="l"/>
                <a:tab pos="62230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Kuitansi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untuk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semua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jenis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pajak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dan untuk</a:t>
            </a:r>
            <a:r>
              <a:rPr sz="2000" b="1" spc="-10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penerimaan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3194" y="3010026"/>
            <a:ext cx="6134735" cy="56388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lainnya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yang dapat disamakan dengan itu dari kas  negara, kas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pemerintah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daerah dan</a:t>
            </a:r>
            <a:r>
              <a:rPr sz="2000" b="1" spc="-9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bank.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3194" y="3802760"/>
            <a:ext cx="216408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intern</a:t>
            </a:r>
            <a:r>
              <a:rPr sz="2000" b="1" spc="-8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organisasi.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3644" y="3558362"/>
            <a:ext cx="7534909" cy="875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105"/>
              </a:spcBef>
              <a:buAutoNum type="arabicPeriod" startAt="6"/>
              <a:tabLst>
                <a:tab pos="621665" algn="l"/>
                <a:tab pos="62230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Tanda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penerimaan uang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dibuat untuk</a:t>
            </a:r>
            <a:r>
              <a:rPr sz="2000" b="1" spc="-1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keperluan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621665" indent="-608965">
              <a:lnSpc>
                <a:spcPct val="100000"/>
              </a:lnSpc>
              <a:spcBef>
                <a:spcPts val="1920"/>
              </a:spcBef>
              <a:buAutoNum type="arabicPeriod" startAt="6"/>
              <a:tabLst>
                <a:tab pos="621665" algn="l"/>
                <a:tab pos="62230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Dokumen yang menyebutkan tabungan,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pembayaran</a:t>
            </a:r>
            <a:r>
              <a:rPr sz="2000" b="1" spc="-1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uang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3194" y="4351401"/>
            <a:ext cx="630809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tabungan kepada penabung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oleh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bank, koperasi</a:t>
            </a:r>
            <a:r>
              <a:rPr sz="2000" b="1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dan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3194" y="5144261"/>
            <a:ext cx="132778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pegadaian.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3644" y="4595240"/>
            <a:ext cx="7512050" cy="118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badan-badan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lainnya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yang bergerak di bidang</a:t>
            </a:r>
            <a:r>
              <a:rPr sz="2000" b="1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tersebut.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621665" indent="-608965">
              <a:lnSpc>
                <a:spcPct val="100000"/>
              </a:lnSpc>
              <a:buAutoNum type="arabicPeriod" startAt="8"/>
              <a:tabLst>
                <a:tab pos="621665" algn="l"/>
                <a:tab pos="622300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Surat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gadai yang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diberikan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oleh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perusahaan</a:t>
            </a:r>
            <a:r>
              <a:rPr sz="2000" b="1" spc="-10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umum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621665" indent="-608965">
              <a:lnSpc>
                <a:spcPct val="100000"/>
              </a:lnSpc>
              <a:spcBef>
                <a:spcPts val="1925"/>
              </a:spcBef>
              <a:buAutoNum type="arabicPeriod" startAt="8"/>
              <a:tabLst>
                <a:tab pos="621665" algn="l"/>
                <a:tab pos="622300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Tanda pembagian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keuntungan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atau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bunga dari</a:t>
            </a:r>
            <a:r>
              <a:rPr sz="2000" b="1" spc="-1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efek,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8540" y="5692851"/>
            <a:ext cx="5798820" cy="989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dengan nama dan dalam bentuk</a:t>
            </a:r>
            <a:r>
              <a:rPr sz="2000" b="1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apapun.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9213" y="514553"/>
            <a:ext cx="6745605" cy="1242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SAAT DAN PIHAK </a:t>
            </a:r>
            <a:r>
              <a:rPr sz="4000" dirty="0"/>
              <a:t>YANG  </a:t>
            </a:r>
            <a:r>
              <a:rPr sz="4000" spc="-5" dirty="0"/>
              <a:t>TERUTANG </a:t>
            </a:r>
            <a:r>
              <a:rPr sz="4000" spc="-10" dirty="0"/>
              <a:t>BEA</a:t>
            </a:r>
            <a:r>
              <a:rPr sz="4000" spc="25" dirty="0"/>
              <a:t> </a:t>
            </a:r>
            <a:r>
              <a:rPr sz="4000" spc="-5" dirty="0"/>
              <a:t>METERAI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974594" y="1748154"/>
            <a:ext cx="7463155" cy="436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135">
              <a:lnSpc>
                <a:spcPts val="2040"/>
              </a:lnSpc>
              <a:spcBef>
                <a:spcPts val="100"/>
              </a:spcBef>
            </a:pP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Pasal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5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6 UU No. 13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Tahun</a:t>
            </a:r>
            <a:r>
              <a:rPr sz="1800" b="1" spc="-7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1985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367665" indent="-354965">
              <a:lnSpc>
                <a:spcPts val="3240"/>
              </a:lnSpc>
              <a:buFont typeface="Times New Roman" panose="02020603050405020304"/>
              <a:buAutoNum type="arabicPeriod"/>
              <a:tabLst>
                <a:tab pos="368300" algn="l"/>
              </a:tabLst>
            </a:pP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Saat terutang</a:t>
            </a:r>
            <a:r>
              <a:rPr sz="2800" b="1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:</a:t>
            </a:r>
            <a:endParaRPr sz="2800">
              <a:latin typeface="Comic Sans MS" panose="030F0702030302020204"/>
              <a:cs typeface="Comic Sans MS" panose="030F0702030302020204"/>
            </a:endParaRPr>
          </a:p>
          <a:p>
            <a:pPr marL="756285" marR="274955" lvl="1" indent="-286385">
              <a:lnSpc>
                <a:spcPct val="80000"/>
              </a:lnSpc>
              <a:spcBef>
                <a:spcPts val="590"/>
              </a:spcBef>
              <a:buFont typeface="Wingdings" panose="05000000000000000000"/>
              <a:buChar char=""/>
              <a:tabLst>
                <a:tab pos="756920" algn="l"/>
              </a:tabLst>
            </a:pP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dibuat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oleh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satu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pihak, pada 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saat dokumen</a:t>
            </a:r>
            <a:r>
              <a:rPr sz="2400" b="1" spc="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spc="-10" dirty="0">
                <a:latin typeface="Comic Sans MS" panose="030F0702030302020204"/>
                <a:cs typeface="Comic Sans MS" panose="030F0702030302020204"/>
              </a:rPr>
              <a:t>diserahkan</a:t>
            </a:r>
            <a:endParaRPr sz="2400">
              <a:latin typeface="Comic Sans MS" panose="030F0702030302020204"/>
              <a:cs typeface="Comic Sans MS" panose="030F0702030302020204"/>
            </a:endParaRPr>
          </a:p>
          <a:p>
            <a:pPr marL="756285" marR="83185" lvl="1" indent="-286385">
              <a:lnSpc>
                <a:spcPct val="80000"/>
              </a:lnSpc>
              <a:spcBef>
                <a:spcPts val="575"/>
              </a:spcBef>
              <a:buFont typeface="Wingdings" panose="05000000000000000000"/>
              <a:buChar char=""/>
              <a:tabLst>
                <a:tab pos="756920" algn="l"/>
              </a:tabLst>
            </a:pP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dibuat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oleh lebih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dari satu 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pihak,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pada saat selesainya dokumen</a:t>
            </a:r>
            <a:r>
              <a:rPr sz="2400" b="1" spc="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spc="-10" dirty="0">
                <a:latin typeface="Comic Sans MS" panose="030F0702030302020204"/>
                <a:cs typeface="Comic Sans MS" panose="030F0702030302020204"/>
              </a:rPr>
              <a:t>dibuat.</a:t>
            </a:r>
            <a:endParaRPr sz="2400">
              <a:latin typeface="Comic Sans MS" panose="030F0702030302020204"/>
              <a:cs typeface="Comic Sans MS" panose="030F0702030302020204"/>
            </a:endParaRPr>
          </a:p>
          <a:p>
            <a:pPr marL="756285" marR="530860" lvl="1" indent="-286385">
              <a:lnSpc>
                <a:spcPct val="80000"/>
              </a:lnSpc>
              <a:spcBef>
                <a:spcPts val="580"/>
              </a:spcBef>
              <a:buFont typeface="Wingdings" panose="05000000000000000000"/>
              <a:buChar char=""/>
              <a:tabLst>
                <a:tab pos="756920" algn="l"/>
              </a:tabLst>
            </a:pP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dibuat di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luar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negeri, pada  saat digunakan di</a:t>
            </a:r>
            <a:r>
              <a:rPr sz="2400" b="1" spc="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Indonesia.</a:t>
            </a:r>
            <a:endParaRPr sz="2400">
              <a:latin typeface="Comic Sans MS" panose="030F0702030302020204"/>
              <a:cs typeface="Comic Sans MS" panose="030F0702030302020204"/>
            </a:endParaRPr>
          </a:p>
          <a:p>
            <a:pPr marL="536575" indent="-523875">
              <a:lnSpc>
                <a:spcPts val="3345"/>
              </a:lnSpc>
              <a:buAutoNum type="arabicPeriod"/>
              <a:tabLst>
                <a:tab pos="537210" algn="l"/>
              </a:tabLst>
            </a:pP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Pihak yang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terutang</a:t>
            </a:r>
            <a:r>
              <a:rPr sz="2800" b="1" spc="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:</a:t>
            </a:r>
            <a:endParaRPr sz="2800">
              <a:latin typeface="Comic Sans MS" panose="030F0702030302020204"/>
              <a:cs typeface="Comic Sans MS" panose="030F0702030302020204"/>
            </a:endParaRPr>
          </a:p>
          <a:p>
            <a:pPr marL="756285" lvl="1" indent="-286385">
              <a:lnSpc>
                <a:spcPts val="2595"/>
              </a:lnSpc>
              <a:spcBef>
                <a:spcPts val="15"/>
              </a:spcBef>
              <a:buFont typeface="Wingdings" panose="05000000000000000000"/>
              <a:buChar char=""/>
              <a:tabLst>
                <a:tab pos="756920" algn="l"/>
              </a:tabLst>
            </a:pP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Bea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Meterai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terutang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oleh pihak</a:t>
            </a:r>
            <a:r>
              <a:rPr sz="2400" b="1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yang</a:t>
            </a:r>
            <a:endParaRPr sz="2400">
              <a:latin typeface="Comic Sans MS" panose="030F0702030302020204"/>
              <a:cs typeface="Comic Sans MS" panose="030F0702030302020204"/>
            </a:endParaRPr>
          </a:p>
          <a:p>
            <a:pPr marL="756285">
              <a:lnSpc>
                <a:spcPts val="2305"/>
              </a:lnSpc>
            </a:pPr>
            <a:r>
              <a:rPr sz="2400" b="1" dirty="0">
                <a:latin typeface="Comic Sans MS" panose="030F0702030302020204"/>
                <a:cs typeface="Comic Sans MS" panose="030F0702030302020204"/>
              </a:rPr>
              <a:t>menerima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atau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pihak yang mendapat</a:t>
            </a:r>
            <a:r>
              <a:rPr sz="2400" b="1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manfaat</a:t>
            </a:r>
            <a:endParaRPr sz="2400">
              <a:latin typeface="Comic Sans MS" panose="030F0702030302020204"/>
              <a:cs typeface="Comic Sans MS" panose="030F0702030302020204"/>
            </a:endParaRPr>
          </a:p>
          <a:p>
            <a:pPr marL="756285" marR="869315">
              <a:lnSpc>
                <a:spcPts val="2300"/>
              </a:lnSpc>
              <a:spcBef>
                <a:spcPts val="270"/>
              </a:spcBef>
              <a:tabLst>
                <a:tab pos="4643120" algn="l"/>
              </a:tabLst>
            </a:pP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dari dokumen, 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kecuali pihak-pihak yang 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bersangkutan</a:t>
            </a:r>
            <a:r>
              <a:rPr sz="2400" b="1" spc="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b="1" spc="-5" dirty="0">
                <a:latin typeface="Comic Sans MS" panose="030F0702030302020204"/>
                <a:cs typeface="Comic Sans MS" panose="030F0702030302020204"/>
              </a:rPr>
              <a:t>menentukan	</a:t>
            </a:r>
            <a:r>
              <a:rPr sz="2400" b="1" dirty="0">
                <a:latin typeface="Comic Sans MS" panose="030F0702030302020204"/>
                <a:cs typeface="Comic Sans MS" panose="030F0702030302020204"/>
              </a:rPr>
              <a:t>lain</a:t>
            </a:r>
            <a:endParaRPr sz="24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0400" y="304800"/>
            <a:ext cx="6477000" cy="686435"/>
          </a:xfrm>
          <a:prstGeom prst="rect">
            <a:avLst/>
          </a:prstGeom>
          <a:solidFill>
            <a:srgbClr val="00CC99"/>
          </a:solidFill>
          <a:ln w="12192">
            <a:solidFill>
              <a:srgbClr val="000000"/>
            </a:solidFill>
          </a:ln>
        </p:spPr>
        <p:txBody>
          <a:bodyPr vert="horz" wrap="square" lIns="0" tIns="1327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45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CARA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PELUNASAN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BEA</a:t>
            </a:r>
            <a:r>
              <a:rPr sz="1800" spc="-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METERAI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Pasal 7 ayat (2) UU No.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13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Tahun</a:t>
            </a:r>
            <a:r>
              <a:rPr sz="18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19985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1447800"/>
            <a:ext cx="2895600" cy="990600"/>
          </a:xfrm>
          <a:custGeom>
            <a:avLst/>
            <a:gdLst/>
            <a:ahLst/>
            <a:cxnLst/>
            <a:rect l="l" t="t" r="r" b="b"/>
            <a:pathLst>
              <a:path w="2895600" h="990600">
                <a:moveTo>
                  <a:pt x="2730500" y="0"/>
                </a:moveTo>
                <a:lnTo>
                  <a:pt x="165100" y="0"/>
                </a:lnTo>
                <a:lnTo>
                  <a:pt x="121208" y="5897"/>
                </a:lnTo>
                <a:lnTo>
                  <a:pt x="81769" y="22540"/>
                </a:lnTo>
                <a:lnTo>
                  <a:pt x="48355" y="48355"/>
                </a:lnTo>
                <a:lnTo>
                  <a:pt x="22540" y="81769"/>
                </a:lnTo>
                <a:lnTo>
                  <a:pt x="5897" y="121208"/>
                </a:lnTo>
                <a:lnTo>
                  <a:pt x="0" y="165100"/>
                </a:lnTo>
                <a:lnTo>
                  <a:pt x="0" y="825500"/>
                </a:lnTo>
                <a:lnTo>
                  <a:pt x="5897" y="869391"/>
                </a:lnTo>
                <a:lnTo>
                  <a:pt x="22540" y="908830"/>
                </a:lnTo>
                <a:lnTo>
                  <a:pt x="48355" y="942244"/>
                </a:lnTo>
                <a:lnTo>
                  <a:pt x="81769" y="968059"/>
                </a:lnTo>
                <a:lnTo>
                  <a:pt x="121208" y="984702"/>
                </a:lnTo>
                <a:lnTo>
                  <a:pt x="165100" y="990600"/>
                </a:lnTo>
                <a:lnTo>
                  <a:pt x="2730500" y="990600"/>
                </a:lnTo>
                <a:lnTo>
                  <a:pt x="2774391" y="984702"/>
                </a:lnTo>
                <a:lnTo>
                  <a:pt x="2813830" y="968059"/>
                </a:lnTo>
                <a:lnTo>
                  <a:pt x="2847244" y="942244"/>
                </a:lnTo>
                <a:lnTo>
                  <a:pt x="2873059" y="908830"/>
                </a:lnTo>
                <a:lnTo>
                  <a:pt x="2889702" y="869391"/>
                </a:lnTo>
                <a:lnTo>
                  <a:pt x="2895600" y="825500"/>
                </a:lnTo>
                <a:lnTo>
                  <a:pt x="2895600" y="165100"/>
                </a:lnTo>
                <a:lnTo>
                  <a:pt x="2889702" y="121208"/>
                </a:lnTo>
                <a:lnTo>
                  <a:pt x="2873059" y="81769"/>
                </a:lnTo>
                <a:lnTo>
                  <a:pt x="2847244" y="48355"/>
                </a:lnTo>
                <a:lnTo>
                  <a:pt x="2813830" y="22540"/>
                </a:lnTo>
                <a:lnTo>
                  <a:pt x="2774391" y="5897"/>
                </a:lnTo>
                <a:lnTo>
                  <a:pt x="27305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67000" y="1447800"/>
            <a:ext cx="2895600" cy="990600"/>
          </a:xfrm>
          <a:custGeom>
            <a:avLst/>
            <a:gdLst/>
            <a:ahLst/>
            <a:cxnLst/>
            <a:rect l="l" t="t" r="r" b="b"/>
            <a:pathLst>
              <a:path w="28956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730500" y="0"/>
                </a:lnTo>
                <a:lnTo>
                  <a:pt x="2774391" y="5897"/>
                </a:lnTo>
                <a:lnTo>
                  <a:pt x="2813830" y="22540"/>
                </a:lnTo>
                <a:lnTo>
                  <a:pt x="2847244" y="48355"/>
                </a:lnTo>
                <a:lnTo>
                  <a:pt x="2873059" y="81769"/>
                </a:lnTo>
                <a:lnTo>
                  <a:pt x="2889702" y="121208"/>
                </a:lnTo>
                <a:lnTo>
                  <a:pt x="2895600" y="165100"/>
                </a:lnTo>
                <a:lnTo>
                  <a:pt x="2895600" y="825500"/>
                </a:lnTo>
                <a:lnTo>
                  <a:pt x="2889702" y="869391"/>
                </a:lnTo>
                <a:lnTo>
                  <a:pt x="2873059" y="908830"/>
                </a:lnTo>
                <a:lnTo>
                  <a:pt x="2847244" y="942244"/>
                </a:lnTo>
                <a:lnTo>
                  <a:pt x="2813830" y="968059"/>
                </a:lnTo>
                <a:lnTo>
                  <a:pt x="2774391" y="984702"/>
                </a:lnTo>
                <a:lnTo>
                  <a:pt x="27305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904871" y="1781302"/>
            <a:ext cx="241998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Dengan Benda</a:t>
            </a:r>
            <a:r>
              <a:rPr sz="1800" spc="-1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315200" y="1447800"/>
            <a:ext cx="2819400" cy="990600"/>
          </a:xfrm>
          <a:custGeom>
            <a:avLst/>
            <a:gdLst/>
            <a:ahLst/>
            <a:cxnLst/>
            <a:rect l="l" t="t" r="r" b="b"/>
            <a:pathLst>
              <a:path w="2819400" h="990600">
                <a:moveTo>
                  <a:pt x="2654300" y="0"/>
                </a:moveTo>
                <a:lnTo>
                  <a:pt x="165100" y="0"/>
                </a:lnTo>
                <a:lnTo>
                  <a:pt x="121208" y="5897"/>
                </a:lnTo>
                <a:lnTo>
                  <a:pt x="81769" y="22540"/>
                </a:lnTo>
                <a:lnTo>
                  <a:pt x="48355" y="48355"/>
                </a:lnTo>
                <a:lnTo>
                  <a:pt x="22540" y="81769"/>
                </a:lnTo>
                <a:lnTo>
                  <a:pt x="5897" y="121208"/>
                </a:lnTo>
                <a:lnTo>
                  <a:pt x="0" y="165100"/>
                </a:lnTo>
                <a:lnTo>
                  <a:pt x="0" y="825500"/>
                </a:lnTo>
                <a:lnTo>
                  <a:pt x="5897" y="869391"/>
                </a:lnTo>
                <a:lnTo>
                  <a:pt x="22540" y="908830"/>
                </a:lnTo>
                <a:lnTo>
                  <a:pt x="48355" y="942244"/>
                </a:lnTo>
                <a:lnTo>
                  <a:pt x="81769" y="968059"/>
                </a:lnTo>
                <a:lnTo>
                  <a:pt x="121208" y="984702"/>
                </a:lnTo>
                <a:lnTo>
                  <a:pt x="165100" y="990600"/>
                </a:lnTo>
                <a:lnTo>
                  <a:pt x="2654300" y="990600"/>
                </a:lnTo>
                <a:lnTo>
                  <a:pt x="2698191" y="984702"/>
                </a:lnTo>
                <a:lnTo>
                  <a:pt x="2737630" y="968059"/>
                </a:lnTo>
                <a:lnTo>
                  <a:pt x="2771044" y="942244"/>
                </a:lnTo>
                <a:lnTo>
                  <a:pt x="2796859" y="908830"/>
                </a:lnTo>
                <a:lnTo>
                  <a:pt x="2813502" y="869391"/>
                </a:lnTo>
                <a:lnTo>
                  <a:pt x="2819400" y="825500"/>
                </a:lnTo>
                <a:lnTo>
                  <a:pt x="2819400" y="165100"/>
                </a:lnTo>
                <a:lnTo>
                  <a:pt x="2813502" y="121208"/>
                </a:lnTo>
                <a:lnTo>
                  <a:pt x="2796859" y="81769"/>
                </a:lnTo>
                <a:lnTo>
                  <a:pt x="2771044" y="48355"/>
                </a:lnTo>
                <a:lnTo>
                  <a:pt x="2737630" y="22540"/>
                </a:lnTo>
                <a:lnTo>
                  <a:pt x="2698191" y="5897"/>
                </a:lnTo>
                <a:lnTo>
                  <a:pt x="26543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315200" y="1447800"/>
            <a:ext cx="2819400" cy="990600"/>
          </a:xfrm>
          <a:custGeom>
            <a:avLst/>
            <a:gdLst/>
            <a:ahLst/>
            <a:cxnLst/>
            <a:rect l="l" t="t" r="r" b="b"/>
            <a:pathLst>
              <a:path w="2819400" h="990600">
                <a:moveTo>
                  <a:pt x="0" y="165100"/>
                </a:moveTo>
                <a:lnTo>
                  <a:pt x="5897" y="121208"/>
                </a:lnTo>
                <a:lnTo>
                  <a:pt x="22540" y="81769"/>
                </a:lnTo>
                <a:lnTo>
                  <a:pt x="48355" y="48355"/>
                </a:lnTo>
                <a:lnTo>
                  <a:pt x="81769" y="22540"/>
                </a:lnTo>
                <a:lnTo>
                  <a:pt x="121208" y="5897"/>
                </a:lnTo>
                <a:lnTo>
                  <a:pt x="165100" y="0"/>
                </a:lnTo>
                <a:lnTo>
                  <a:pt x="2654300" y="0"/>
                </a:lnTo>
                <a:lnTo>
                  <a:pt x="2698191" y="5897"/>
                </a:lnTo>
                <a:lnTo>
                  <a:pt x="2737630" y="22540"/>
                </a:lnTo>
                <a:lnTo>
                  <a:pt x="2771044" y="48355"/>
                </a:lnTo>
                <a:lnTo>
                  <a:pt x="2796859" y="81769"/>
                </a:lnTo>
                <a:lnTo>
                  <a:pt x="2813502" y="121208"/>
                </a:lnTo>
                <a:lnTo>
                  <a:pt x="2819400" y="165100"/>
                </a:lnTo>
                <a:lnTo>
                  <a:pt x="2819400" y="825500"/>
                </a:lnTo>
                <a:lnTo>
                  <a:pt x="2813502" y="869391"/>
                </a:lnTo>
                <a:lnTo>
                  <a:pt x="2796859" y="908830"/>
                </a:lnTo>
                <a:lnTo>
                  <a:pt x="2771044" y="942244"/>
                </a:lnTo>
                <a:lnTo>
                  <a:pt x="2737630" y="968059"/>
                </a:lnTo>
                <a:lnTo>
                  <a:pt x="2698191" y="984702"/>
                </a:lnTo>
                <a:lnTo>
                  <a:pt x="2654300" y="990600"/>
                </a:lnTo>
                <a:lnTo>
                  <a:pt x="165100" y="990600"/>
                </a:lnTo>
                <a:lnTo>
                  <a:pt x="121208" y="984702"/>
                </a:lnTo>
                <a:lnTo>
                  <a:pt x="81769" y="968059"/>
                </a:lnTo>
                <a:lnTo>
                  <a:pt x="48355" y="942244"/>
                </a:lnTo>
                <a:lnTo>
                  <a:pt x="22540" y="908830"/>
                </a:lnTo>
                <a:lnTo>
                  <a:pt x="5897" y="869391"/>
                </a:lnTo>
                <a:lnTo>
                  <a:pt x="0" y="825500"/>
                </a:lnTo>
                <a:lnTo>
                  <a:pt x="0" y="1651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603997" y="1644141"/>
            <a:ext cx="224155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Dgn cara</a:t>
            </a:r>
            <a:r>
              <a:rPr sz="18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lain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Ditetapkan</a:t>
            </a:r>
            <a:r>
              <a:rPr sz="1800" spc="-7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MENKEU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9800" y="3124200"/>
            <a:ext cx="4114800" cy="1828800"/>
          </a:xfrm>
          <a:custGeom>
            <a:avLst/>
            <a:gdLst/>
            <a:ahLst/>
            <a:cxnLst/>
            <a:rect l="l" t="t" r="r" b="b"/>
            <a:pathLst>
              <a:path w="4114800" h="1828800">
                <a:moveTo>
                  <a:pt x="3810000" y="0"/>
                </a:moveTo>
                <a:lnTo>
                  <a:pt x="304800" y="0"/>
                </a:lnTo>
                <a:lnTo>
                  <a:pt x="255359" y="3990"/>
                </a:lnTo>
                <a:lnTo>
                  <a:pt x="208458" y="15544"/>
                </a:lnTo>
                <a:lnTo>
                  <a:pt x="164725" y="34032"/>
                </a:lnTo>
                <a:lnTo>
                  <a:pt x="124788" y="58826"/>
                </a:lnTo>
                <a:lnTo>
                  <a:pt x="89273" y="89296"/>
                </a:lnTo>
                <a:lnTo>
                  <a:pt x="58808" y="124815"/>
                </a:lnTo>
                <a:lnTo>
                  <a:pt x="34020" y="164753"/>
                </a:lnTo>
                <a:lnTo>
                  <a:pt x="15538" y="208483"/>
                </a:lnTo>
                <a:lnTo>
                  <a:pt x="3989" y="255374"/>
                </a:lnTo>
                <a:lnTo>
                  <a:pt x="0" y="304800"/>
                </a:lnTo>
                <a:lnTo>
                  <a:pt x="0" y="1524000"/>
                </a:lnTo>
                <a:lnTo>
                  <a:pt x="3989" y="1573425"/>
                </a:lnTo>
                <a:lnTo>
                  <a:pt x="15538" y="1620316"/>
                </a:lnTo>
                <a:lnTo>
                  <a:pt x="34020" y="1664046"/>
                </a:lnTo>
                <a:lnTo>
                  <a:pt x="58808" y="1703984"/>
                </a:lnTo>
                <a:lnTo>
                  <a:pt x="89273" y="1739503"/>
                </a:lnTo>
                <a:lnTo>
                  <a:pt x="124788" y="1769973"/>
                </a:lnTo>
                <a:lnTo>
                  <a:pt x="164725" y="1794767"/>
                </a:lnTo>
                <a:lnTo>
                  <a:pt x="208458" y="1813255"/>
                </a:lnTo>
                <a:lnTo>
                  <a:pt x="255359" y="1824809"/>
                </a:lnTo>
                <a:lnTo>
                  <a:pt x="304800" y="1828800"/>
                </a:lnTo>
                <a:lnTo>
                  <a:pt x="3810000" y="1828800"/>
                </a:lnTo>
                <a:lnTo>
                  <a:pt x="3859425" y="1824809"/>
                </a:lnTo>
                <a:lnTo>
                  <a:pt x="3906316" y="1813255"/>
                </a:lnTo>
                <a:lnTo>
                  <a:pt x="3950046" y="1794767"/>
                </a:lnTo>
                <a:lnTo>
                  <a:pt x="3989984" y="1769973"/>
                </a:lnTo>
                <a:lnTo>
                  <a:pt x="4025503" y="1739503"/>
                </a:lnTo>
                <a:lnTo>
                  <a:pt x="4055973" y="1703984"/>
                </a:lnTo>
                <a:lnTo>
                  <a:pt x="4080767" y="1664046"/>
                </a:lnTo>
                <a:lnTo>
                  <a:pt x="4099255" y="1620316"/>
                </a:lnTo>
                <a:lnTo>
                  <a:pt x="4110809" y="1573425"/>
                </a:lnTo>
                <a:lnTo>
                  <a:pt x="4114800" y="1524000"/>
                </a:lnTo>
                <a:lnTo>
                  <a:pt x="4114800" y="304800"/>
                </a:lnTo>
                <a:lnTo>
                  <a:pt x="4110809" y="255374"/>
                </a:lnTo>
                <a:lnTo>
                  <a:pt x="4099255" y="208483"/>
                </a:lnTo>
                <a:lnTo>
                  <a:pt x="4080767" y="164753"/>
                </a:lnTo>
                <a:lnTo>
                  <a:pt x="4055973" y="124815"/>
                </a:lnTo>
                <a:lnTo>
                  <a:pt x="4025503" y="89296"/>
                </a:lnTo>
                <a:lnTo>
                  <a:pt x="3989984" y="58826"/>
                </a:lnTo>
                <a:lnTo>
                  <a:pt x="3950046" y="34032"/>
                </a:lnTo>
                <a:lnTo>
                  <a:pt x="3906316" y="15544"/>
                </a:lnTo>
                <a:lnTo>
                  <a:pt x="3859425" y="3990"/>
                </a:lnTo>
                <a:lnTo>
                  <a:pt x="3810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9800" y="3124200"/>
            <a:ext cx="4114800" cy="1828800"/>
          </a:xfrm>
          <a:custGeom>
            <a:avLst/>
            <a:gdLst/>
            <a:ahLst/>
            <a:cxnLst/>
            <a:rect l="l" t="t" r="r" b="b"/>
            <a:pathLst>
              <a:path w="4114800" h="1828800">
                <a:moveTo>
                  <a:pt x="0" y="304800"/>
                </a:moveTo>
                <a:lnTo>
                  <a:pt x="3989" y="255374"/>
                </a:lnTo>
                <a:lnTo>
                  <a:pt x="15538" y="208483"/>
                </a:lnTo>
                <a:lnTo>
                  <a:pt x="34020" y="164753"/>
                </a:lnTo>
                <a:lnTo>
                  <a:pt x="58808" y="124815"/>
                </a:lnTo>
                <a:lnTo>
                  <a:pt x="89273" y="89296"/>
                </a:lnTo>
                <a:lnTo>
                  <a:pt x="124788" y="58826"/>
                </a:lnTo>
                <a:lnTo>
                  <a:pt x="164725" y="34032"/>
                </a:lnTo>
                <a:lnTo>
                  <a:pt x="208458" y="15544"/>
                </a:lnTo>
                <a:lnTo>
                  <a:pt x="255359" y="3990"/>
                </a:lnTo>
                <a:lnTo>
                  <a:pt x="304800" y="0"/>
                </a:lnTo>
                <a:lnTo>
                  <a:pt x="3810000" y="0"/>
                </a:lnTo>
                <a:lnTo>
                  <a:pt x="3859425" y="3990"/>
                </a:lnTo>
                <a:lnTo>
                  <a:pt x="3906316" y="15544"/>
                </a:lnTo>
                <a:lnTo>
                  <a:pt x="3950046" y="34032"/>
                </a:lnTo>
                <a:lnTo>
                  <a:pt x="3989984" y="58826"/>
                </a:lnTo>
                <a:lnTo>
                  <a:pt x="4025503" y="89296"/>
                </a:lnTo>
                <a:lnTo>
                  <a:pt x="4055973" y="124815"/>
                </a:lnTo>
                <a:lnTo>
                  <a:pt x="4080767" y="164753"/>
                </a:lnTo>
                <a:lnTo>
                  <a:pt x="4099255" y="208483"/>
                </a:lnTo>
                <a:lnTo>
                  <a:pt x="4110809" y="255374"/>
                </a:lnTo>
                <a:lnTo>
                  <a:pt x="4114800" y="304800"/>
                </a:lnTo>
                <a:lnTo>
                  <a:pt x="4114800" y="1524000"/>
                </a:lnTo>
                <a:lnTo>
                  <a:pt x="4110809" y="1573425"/>
                </a:lnTo>
                <a:lnTo>
                  <a:pt x="4099255" y="1620316"/>
                </a:lnTo>
                <a:lnTo>
                  <a:pt x="4080767" y="1664046"/>
                </a:lnTo>
                <a:lnTo>
                  <a:pt x="4055973" y="1703984"/>
                </a:lnTo>
                <a:lnTo>
                  <a:pt x="4025503" y="1739503"/>
                </a:lnTo>
                <a:lnTo>
                  <a:pt x="3989984" y="1769973"/>
                </a:lnTo>
                <a:lnTo>
                  <a:pt x="3950046" y="1794767"/>
                </a:lnTo>
                <a:lnTo>
                  <a:pt x="3906316" y="1813255"/>
                </a:lnTo>
                <a:lnTo>
                  <a:pt x="3859425" y="1824809"/>
                </a:lnTo>
                <a:lnTo>
                  <a:pt x="3810000" y="1828800"/>
                </a:lnTo>
                <a:lnTo>
                  <a:pt x="304800" y="1828800"/>
                </a:lnTo>
                <a:lnTo>
                  <a:pt x="255359" y="1824809"/>
                </a:lnTo>
                <a:lnTo>
                  <a:pt x="208458" y="1813255"/>
                </a:lnTo>
                <a:lnTo>
                  <a:pt x="164725" y="1794767"/>
                </a:lnTo>
                <a:lnTo>
                  <a:pt x="124788" y="1769973"/>
                </a:lnTo>
                <a:lnTo>
                  <a:pt x="89273" y="1739503"/>
                </a:lnTo>
                <a:lnTo>
                  <a:pt x="58808" y="1703984"/>
                </a:lnTo>
                <a:lnTo>
                  <a:pt x="34020" y="1664046"/>
                </a:lnTo>
                <a:lnTo>
                  <a:pt x="15538" y="1620316"/>
                </a:lnTo>
                <a:lnTo>
                  <a:pt x="3989" y="1573425"/>
                </a:lnTo>
                <a:lnTo>
                  <a:pt x="0" y="152400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377846" y="3328542"/>
            <a:ext cx="396621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1145">
              <a:lnSpc>
                <a:spcPct val="100000"/>
              </a:lnSpc>
              <a:spcBef>
                <a:spcPts val="100"/>
              </a:spcBef>
              <a:buFont typeface="Wingdings" panose="05000000000000000000"/>
              <a:buChar char=""/>
              <a:tabLst>
                <a:tab pos="284480" algn="l"/>
              </a:tabLst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BIASA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575310" lvl="1" indent="-105410">
              <a:lnSpc>
                <a:spcPct val="100000"/>
              </a:lnSpc>
              <a:buSzPct val="94000"/>
              <a:buFont typeface="Wingdings" panose="05000000000000000000"/>
              <a:buChar char=""/>
              <a:tabLst>
                <a:tab pos="575945" algn="l"/>
              </a:tabLst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Tempel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575310" lvl="1" indent="-105410">
              <a:lnSpc>
                <a:spcPct val="100000"/>
              </a:lnSpc>
              <a:buSzPct val="94000"/>
              <a:buFont typeface="Wingdings" panose="05000000000000000000"/>
              <a:buChar char=""/>
              <a:tabLst>
                <a:tab pos="575945" algn="l"/>
              </a:tabLst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Kertas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oleh Wajib</a:t>
            </a:r>
            <a:r>
              <a:rPr sz="180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BEA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283845" indent="-271145">
              <a:lnSpc>
                <a:spcPct val="100000"/>
              </a:lnSpc>
              <a:spcBef>
                <a:spcPts val="2160"/>
              </a:spcBef>
              <a:buFont typeface="Wingdings" panose="05000000000000000000"/>
              <a:buChar char=""/>
              <a:tabLst>
                <a:tab pos="284480" algn="l"/>
              </a:tabLst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PEMETERAIAN</a:t>
            </a:r>
            <a:r>
              <a:rPr sz="18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BIASA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77000" y="3124200"/>
            <a:ext cx="4038600" cy="1828800"/>
          </a:xfrm>
          <a:custGeom>
            <a:avLst/>
            <a:gdLst/>
            <a:ahLst/>
            <a:cxnLst/>
            <a:rect l="l" t="t" r="r" b="b"/>
            <a:pathLst>
              <a:path w="4038600" h="1828800">
                <a:moveTo>
                  <a:pt x="3733800" y="0"/>
                </a:moveTo>
                <a:lnTo>
                  <a:pt x="304800" y="0"/>
                </a:ln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0" y="1524000"/>
                </a:lnTo>
                <a:lnTo>
                  <a:pt x="3990" y="1573425"/>
                </a:lnTo>
                <a:lnTo>
                  <a:pt x="15544" y="1620316"/>
                </a:lnTo>
                <a:lnTo>
                  <a:pt x="34032" y="1664046"/>
                </a:lnTo>
                <a:lnTo>
                  <a:pt x="58826" y="1703984"/>
                </a:lnTo>
                <a:lnTo>
                  <a:pt x="89296" y="1739503"/>
                </a:lnTo>
                <a:lnTo>
                  <a:pt x="124815" y="1769973"/>
                </a:lnTo>
                <a:lnTo>
                  <a:pt x="164753" y="1794767"/>
                </a:lnTo>
                <a:lnTo>
                  <a:pt x="208483" y="1813255"/>
                </a:lnTo>
                <a:lnTo>
                  <a:pt x="255374" y="1824809"/>
                </a:lnTo>
                <a:lnTo>
                  <a:pt x="304800" y="1828800"/>
                </a:lnTo>
                <a:lnTo>
                  <a:pt x="3733800" y="1828800"/>
                </a:lnTo>
                <a:lnTo>
                  <a:pt x="3783225" y="1824809"/>
                </a:lnTo>
                <a:lnTo>
                  <a:pt x="3830116" y="1813255"/>
                </a:lnTo>
                <a:lnTo>
                  <a:pt x="3873846" y="1794767"/>
                </a:lnTo>
                <a:lnTo>
                  <a:pt x="3913784" y="1769973"/>
                </a:lnTo>
                <a:lnTo>
                  <a:pt x="3949303" y="1739503"/>
                </a:lnTo>
                <a:lnTo>
                  <a:pt x="3979773" y="1703984"/>
                </a:lnTo>
                <a:lnTo>
                  <a:pt x="4004567" y="1664046"/>
                </a:lnTo>
                <a:lnTo>
                  <a:pt x="4023055" y="1620316"/>
                </a:lnTo>
                <a:lnTo>
                  <a:pt x="4034609" y="1573425"/>
                </a:lnTo>
                <a:lnTo>
                  <a:pt x="4038600" y="1524000"/>
                </a:lnTo>
                <a:lnTo>
                  <a:pt x="4038600" y="304800"/>
                </a:lnTo>
                <a:lnTo>
                  <a:pt x="4034609" y="255374"/>
                </a:lnTo>
                <a:lnTo>
                  <a:pt x="4023055" y="208483"/>
                </a:lnTo>
                <a:lnTo>
                  <a:pt x="4004567" y="164753"/>
                </a:lnTo>
                <a:lnTo>
                  <a:pt x="3979773" y="124815"/>
                </a:lnTo>
                <a:lnTo>
                  <a:pt x="3949303" y="89296"/>
                </a:lnTo>
                <a:lnTo>
                  <a:pt x="3913784" y="58826"/>
                </a:lnTo>
                <a:lnTo>
                  <a:pt x="3873846" y="34032"/>
                </a:lnTo>
                <a:lnTo>
                  <a:pt x="3830116" y="15544"/>
                </a:lnTo>
                <a:lnTo>
                  <a:pt x="3783225" y="3990"/>
                </a:lnTo>
                <a:lnTo>
                  <a:pt x="3733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77000" y="3124200"/>
            <a:ext cx="4038600" cy="1828800"/>
          </a:xfrm>
          <a:custGeom>
            <a:avLst/>
            <a:gdLst/>
            <a:ahLst/>
            <a:cxnLst/>
            <a:rect l="l" t="t" r="r" b="b"/>
            <a:pathLst>
              <a:path w="4038600" h="18288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3733800" y="0"/>
                </a:lnTo>
                <a:lnTo>
                  <a:pt x="3783225" y="3990"/>
                </a:lnTo>
                <a:lnTo>
                  <a:pt x="3830116" y="15544"/>
                </a:lnTo>
                <a:lnTo>
                  <a:pt x="3873846" y="34032"/>
                </a:lnTo>
                <a:lnTo>
                  <a:pt x="3913784" y="58826"/>
                </a:lnTo>
                <a:lnTo>
                  <a:pt x="3949303" y="89296"/>
                </a:lnTo>
                <a:lnTo>
                  <a:pt x="3979773" y="124815"/>
                </a:lnTo>
                <a:lnTo>
                  <a:pt x="4004567" y="164753"/>
                </a:lnTo>
                <a:lnTo>
                  <a:pt x="4023055" y="208483"/>
                </a:lnTo>
                <a:lnTo>
                  <a:pt x="4034609" y="255374"/>
                </a:lnTo>
                <a:lnTo>
                  <a:pt x="4038600" y="304800"/>
                </a:lnTo>
                <a:lnTo>
                  <a:pt x="4038600" y="1524000"/>
                </a:lnTo>
                <a:lnTo>
                  <a:pt x="4034609" y="1573425"/>
                </a:lnTo>
                <a:lnTo>
                  <a:pt x="4023055" y="1620316"/>
                </a:lnTo>
                <a:lnTo>
                  <a:pt x="4004567" y="1664046"/>
                </a:lnTo>
                <a:lnTo>
                  <a:pt x="3979773" y="1703984"/>
                </a:lnTo>
                <a:lnTo>
                  <a:pt x="3949303" y="1739503"/>
                </a:lnTo>
                <a:lnTo>
                  <a:pt x="3913784" y="1769973"/>
                </a:lnTo>
                <a:lnTo>
                  <a:pt x="3873846" y="1794767"/>
                </a:lnTo>
                <a:lnTo>
                  <a:pt x="3830116" y="1813255"/>
                </a:lnTo>
                <a:lnTo>
                  <a:pt x="3783225" y="1824809"/>
                </a:lnTo>
                <a:lnTo>
                  <a:pt x="3733800" y="1828800"/>
                </a:lnTo>
                <a:lnTo>
                  <a:pt x="304800" y="1828800"/>
                </a:lnTo>
                <a:lnTo>
                  <a:pt x="255374" y="1824809"/>
                </a:lnTo>
                <a:lnTo>
                  <a:pt x="208483" y="1813255"/>
                </a:lnTo>
                <a:lnTo>
                  <a:pt x="164753" y="1794767"/>
                </a:lnTo>
                <a:lnTo>
                  <a:pt x="124815" y="1769973"/>
                </a:lnTo>
                <a:lnTo>
                  <a:pt x="89296" y="1739503"/>
                </a:lnTo>
                <a:lnTo>
                  <a:pt x="58826" y="1703984"/>
                </a:lnTo>
                <a:lnTo>
                  <a:pt x="34032" y="1664046"/>
                </a:lnTo>
                <a:lnTo>
                  <a:pt x="15544" y="1620316"/>
                </a:lnTo>
                <a:lnTo>
                  <a:pt x="3990" y="1573425"/>
                </a:lnTo>
                <a:lnTo>
                  <a:pt x="0" y="152400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645655" y="3191383"/>
            <a:ext cx="3867785" cy="167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00"/>
              </a:spcBef>
              <a:buFont typeface="Wingdings" panose="05000000000000000000"/>
              <a:buChar char=""/>
              <a:tabLst>
                <a:tab pos="284480" algn="l"/>
              </a:tabLst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ALAT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LAIN</a:t>
            </a:r>
            <a:r>
              <a:rPr sz="18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(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SE-11/PJ.3/1986)</a:t>
            </a:r>
            <a:endParaRPr sz="1600">
              <a:latin typeface="Comic Sans MS" panose="030F0702030302020204"/>
              <a:cs typeface="Comic Sans MS" panose="030F0702030302020204"/>
            </a:endParaRPr>
          </a:p>
          <a:p>
            <a:pPr marL="314325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Pencetakan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Tanda</a:t>
            </a:r>
            <a:r>
              <a:rPr sz="18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Lunas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285750">
              <a:lnSpc>
                <a:spcPct val="10000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Bea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oleh PERUM</a:t>
            </a:r>
            <a:r>
              <a:rPr sz="1800" spc="-10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PERURI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285750" marR="591820" indent="-273050">
              <a:lnSpc>
                <a:spcPct val="100000"/>
              </a:lnSpc>
              <a:spcBef>
                <a:spcPts val="2160"/>
              </a:spcBef>
              <a:buFont typeface="Wingdings" panose="05000000000000000000"/>
              <a:buChar char=""/>
              <a:tabLst>
                <a:tab pos="284480" algn="l"/>
              </a:tabLst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MESIN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TERAAN</a:t>
            </a:r>
            <a:r>
              <a:rPr sz="180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 (</a:t>
            </a:r>
            <a:r>
              <a:rPr sz="1600" spc="-5" dirty="0">
                <a:latin typeface="Comic Sans MS" panose="030F0702030302020204"/>
                <a:cs typeface="Comic Sans MS" panose="030F0702030302020204"/>
              </a:rPr>
              <a:t>KMK No.</a:t>
            </a:r>
            <a:r>
              <a:rPr sz="1600" spc="-10" dirty="0">
                <a:latin typeface="Comic Sans MS" panose="030F0702030302020204"/>
                <a:cs typeface="Comic Sans MS" panose="030F0702030302020204"/>
              </a:rPr>
              <a:t> 104/KMK.04/1986)</a:t>
            </a:r>
            <a:endParaRPr sz="16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5200" y="5181600"/>
            <a:ext cx="6172200" cy="1119505"/>
          </a:xfrm>
          <a:prstGeom prst="rect">
            <a:avLst/>
          </a:prstGeom>
          <a:solidFill>
            <a:srgbClr val="00CC99"/>
          </a:solidFill>
          <a:ln w="12192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393700" marR="438150" indent="-19685" algn="ctr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Sebelum diterbitkan izin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penggunaan mesin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teraan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Atau pencetakan TANDA LUNAS BEA</a:t>
            </a:r>
            <a:r>
              <a:rPr sz="1800" spc="-1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METERAI,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63830" marR="160655" algn="ctr">
              <a:lnSpc>
                <a:spcPct val="100000"/>
              </a:lnSpc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BEA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Harus disetor dimuka dgn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menggunakan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SSP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atau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 GIR-5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33800" y="25908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1066800" y="342900"/>
                </a:moveTo>
                <a:lnTo>
                  <a:pt x="0" y="342900"/>
                </a:lnTo>
                <a:lnTo>
                  <a:pt x="533400" y="457200"/>
                </a:lnTo>
                <a:lnTo>
                  <a:pt x="1066800" y="342900"/>
                </a:lnTo>
                <a:close/>
              </a:path>
              <a:path w="1066800" h="457200">
                <a:moveTo>
                  <a:pt x="800100" y="0"/>
                </a:moveTo>
                <a:lnTo>
                  <a:pt x="266700" y="0"/>
                </a:lnTo>
                <a:lnTo>
                  <a:pt x="266700" y="342900"/>
                </a:lnTo>
                <a:lnTo>
                  <a:pt x="800100" y="342900"/>
                </a:lnTo>
                <a:lnTo>
                  <a:pt x="80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33800" y="25908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0" y="342900"/>
                </a:moveTo>
                <a:lnTo>
                  <a:pt x="266700" y="342900"/>
                </a:lnTo>
                <a:lnTo>
                  <a:pt x="266700" y="0"/>
                </a:lnTo>
                <a:lnTo>
                  <a:pt x="800100" y="0"/>
                </a:lnTo>
                <a:lnTo>
                  <a:pt x="800100" y="342900"/>
                </a:lnTo>
                <a:lnTo>
                  <a:pt x="1066800" y="342900"/>
                </a:lnTo>
                <a:lnTo>
                  <a:pt x="533400" y="457200"/>
                </a:lnTo>
                <a:lnTo>
                  <a:pt x="0" y="3429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05800" y="25908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1066800" y="342900"/>
                </a:moveTo>
                <a:lnTo>
                  <a:pt x="0" y="342900"/>
                </a:lnTo>
                <a:lnTo>
                  <a:pt x="533400" y="457200"/>
                </a:lnTo>
                <a:lnTo>
                  <a:pt x="1066800" y="342900"/>
                </a:lnTo>
                <a:close/>
              </a:path>
              <a:path w="1066800" h="457200">
                <a:moveTo>
                  <a:pt x="800100" y="0"/>
                </a:moveTo>
                <a:lnTo>
                  <a:pt x="266700" y="0"/>
                </a:lnTo>
                <a:lnTo>
                  <a:pt x="266700" y="342900"/>
                </a:lnTo>
                <a:lnTo>
                  <a:pt x="800100" y="342900"/>
                </a:lnTo>
                <a:lnTo>
                  <a:pt x="80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05800" y="25908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0" y="342900"/>
                </a:moveTo>
                <a:lnTo>
                  <a:pt x="266700" y="342900"/>
                </a:lnTo>
                <a:lnTo>
                  <a:pt x="266700" y="0"/>
                </a:lnTo>
                <a:lnTo>
                  <a:pt x="800100" y="0"/>
                </a:lnTo>
                <a:lnTo>
                  <a:pt x="800100" y="342900"/>
                </a:lnTo>
                <a:lnTo>
                  <a:pt x="1066800" y="342900"/>
                </a:lnTo>
                <a:lnTo>
                  <a:pt x="533400" y="457200"/>
                </a:lnTo>
                <a:lnTo>
                  <a:pt x="0" y="3429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357250"/>
            <a:ext cx="6783705" cy="122745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373380" marR="366395" algn="ctr">
              <a:lnSpc>
                <a:spcPct val="100000"/>
              </a:lnSpc>
              <a:spcBef>
                <a:spcPts val="210"/>
              </a:spcBef>
            </a:pP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CARA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PELUNASAN BEA METERAI 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DENGAN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METERAI</a:t>
            </a:r>
            <a:r>
              <a:rPr sz="2800" b="1" spc="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TEMPEL</a:t>
            </a:r>
            <a:endParaRPr sz="2800">
              <a:latin typeface="Comic Sans MS" panose="030F0702030302020204"/>
              <a:cs typeface="Comic Sans MS" panose="030F0702030302020204"/>
            </a:endParaRPr>
          </a:p>
          <a:p>
            <a:pPr algn="ctr">
              <a:lnSpc>
                <a:spcPct val="100000"/>
              </a:lnSpc>
              <a:spcBef>
                <a:spcPts val="485"/>
              </a:spcBef>
            </a:pP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Pasal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7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ayat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(3) s/d (6) UU No. 13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Tahun</a:t>
            </a:r>
            <a:r>
              <a:rPr sz="1800" b="1" spc="-8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5" dirty="0">
                <a:latin typeface="Comic Sans MS" panose="030F0702030302020204"/>
                <a:cs typeface="Comic Sans MS" panose="030F0702030302020204"/>
              </a:rPr>
              <a:t>19985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1981200"/>
            <a:ext cx="7772400" cy="4419600"/>
          </a:xfrm>
          <a:custGeom>
            <a:avLst/>
            <a:gdLst/>
            <a:ahLst/>
            <a:cxnLst/>
            <a:rect l="l" t="t" r="r" b="b"/>
            <a:pathLst>
              <a:path w="7772400" h="4419600">
                <a:moveTo>
                  <a:pt x="7035800" y="0"/>
                </a:moveTo>
                <a:lnTo>
                  <a:pt x="736600" y="0"/>
                </a:lnTo>
                <a:lnTo>
                  <a:pt x="688171" y="1566"/>
                </a:lnTo>
                <a:lnTo>
                  <a:pt x="640579" y="6203"/>
                </a:lnTo>
                <a:lnTo>
                  <a:pt x="593920" y="13811"/>
                </a:lnTo>
                <a:lnTo>
                  <a:pt x="548291" y="24294"/>
                </a:lnTo>
                <a:lnTo>
                  <a:pt x="503789" y="37555"/>
                </a:lnTo>
                <a:lnTo>
                  <a:pt x="460512" y="53497"/>
                </a:lnTo>
                <a:lnTo>
                  <a:pt x="418556" y="72022"/>
                </a:lnTo>
                <a:lnTo>
                  <a:pt x="378018" y="93034"/>
                </a:lnTo>
                <a:lnTo>
                  <a:pt x="338996" y="116436"/>
                </a:lnTo>
                <a:lnTo>
                  <a:pt x="301587" y="142130"/>
                </a:lnTo>
                <a:lnTo>
                  <a:pt x="265887" y="170019"/>
                </a:lnTo>
                <a:lnTo>
                  <a:pt x="231995" y="200006"/>
                </a:lnTo>
                <a:lnTo>
                  <a:pt x="200006" y="231995"/>
                </a:lnTo>
                <a:lnTo>
                  <a:pt x="170019" y="265887"/>
                </a:lnTo>
                <a:lnTo>
                  <a:pt x="142130" y="301587"/>
                </a:lnTo>
                <a:lnTo>
                  <a:pt x="116436" y="338996"/>
                </a:lnTo>
                <a:lnTo>
                  <a:pt x="93034" y="378018"/>
                </a:lnTo>
                <a:lnTo>
                  <a:pt x="72022" y="418556"/>
                </a:lnTo>
                <a:lnTo>
                  <a:pt x="53497" y="460512"/>
                </a:lnTo>
                <a:lnTo>
                  <a:pt x="37555" y="503789"/>
                </a:lnTo>
                <a:lnTo>
                  <a:pt x="24294" y="548291"/>
                </a:lnTo>
                <a:lnTo>
                  <a:pt x="13811" y="593920"/>
                </a:lnTo>
                <a:lnTo>
                  <a:pt x="6203" y="640579"/>
                </a:lnTo>
                <a:lnTo>
                  <a:pt x="1566" y="688171"/>
                </a:lnTo>
                <a:lnTo>
                  <a:pt x="0" y="736600"/>
                </a:lnTo>
                <a:lnTo>
                  <a:pt x="0" y="3683000"/>
                </a:lnTo>
                <a:lnTo>
                  <a:pt x="1566" y="3731430"/>
                </a:lnTo>
                <a:lnTo>
                  <a:pt x="6203" y="3779025"/>
                </a:lnTo>
                <a:lnTo>
                  <a:pt x="13811" y="3825686"/>
                </a:lnTo>
                <a:lnTo>
                  <a:pt x="24294" y="3871317"/>
                </a:lnTo>
                <a:lnTo>
                  <a:pt x="37555" y="3915820"/>
                </a:lnTo>
                <a:lnTo>
                  <a:pt x="53497" y="3959098"/>
                </a:lnTo>
                <a:lnTo>
                  <a:pt x="72022" y="4001054"/>
                </a:lnTo>
                <a:lnTo>
                  <a:pt x="93034" y="4041592"/>
                </a:lnTo>
                <a:lnTo>
                  <a:pt x="116436" y="4080614"/>
                </a:lnTo>
                <a:lnTo>
                  <a:pt x="142130" y="4118023"/>
                </a:lnTo>
                <a:lnTo>
                  <a:pt x="170019" y="4153722"/>
                </a:lnTo>
                <a:lnTo>
                  <a:pt x="200006" y="4187614"/>
                </a:lnTo>
                <a:lnTo>
                  <a:pt x="231995" y="4219602"/>
                </a:lnTo>
                <a:lnTo>
                  <a:pt x="265887" y="4249588"/>
                </a:lnTo>
                <a:lnTo>
                  <a:pt x="301587" y="4277477"/>
                </a:lnTo>
                <a:lnTo>
                  <a:pt x="338996" y="4303169"/>
                </a:lnTo>
                <a:lnTo>
                  <a:pt x="378018" y="4326570"/>
                </a:lnTo>
                <a:lnTo>
                  <a:pt x="418556" y="4347581"/>
                </a:lnTo>
                <a:lnTo>
                  <a:pt x="460512" y="4366106"/>
                </a:lnTo>
                <a:lnTo>
                  <a:pt x="503789" y="4382047"/>
                </a:lnTo>
                <a:lnTo>
                  <a:pt x="548291" y="4395307"/>
                </a:lnTo>
                <a:lnTo>
                  <a:pt x="593920" y="4405789"/>
                </a:lnTo>
                <a:lnTo>
                  <a:pt x="640579" y="4413397"/>
                </a:lnTo>
                <a:lnTo>
                  <a:pt x="688171" y="4418033"/>
                </a:lnTo>
                <a:lnTo>
                  <a:pt x="736600" y="4419600"/>
                </a:lnTo>
                <a:lnTo>
                  <a:pt x="7035800" y="4419600"/>
                </a:lnTo>
                <a:lnTo>
                  <a:pt x="7084228" y="4418033"/>
                </a:lnTo>
                <a:lnTo>
                  <a:pt x="7131820" y="4413397"/>
                </a:lnTo>
                <a:lnTo>
                  <a:pt x="7178479" y="4405789"/>
                </a:lnTo>
                <a:lnTo>
                  <a:pt x="7224108" y="4395307"/>
                </a:lnTo>
                <a:lnTo>
                  <a:pt x="7268610" y="4382047"/>
                </a:lnTo>
                <a:lnTo>
                  <a:pt x="7311887" y="4366106"/>
                </a:lnTo>
                <a:lnTo>
                  <a:pt x="7353843" y="4347581"/>
                </a:lnTo>
                <a:lnTo>
                  <a:pt x="7394381" y="4326570"/>
                </a:lnTo>
                <a:lnTo>
                  <a:pt x="7433403" y="4303169"/>
                </a:lnTo>
                <a:lnTo>
                  <a:pt x="7470812" y="4277477"/>
                </a:lnTo>
                <a:lnTo>
                  <a:pt x="7506512" y="4249588"/>
                </a:lnTo>
                <a:lnTo>
                  <a:pt x="7540404" y="4219602"/>
                </a:lnTo>
                <a:lnTo>
                  <a:pt x="7572393" y="4187614"/>
                </a:lnTo>
                <a:lnTo>
                  <a:pt x="7602380" y="4153722"/>
                </a:lnTo>
                <a:lnTo>
                  <a:pt x="7630269" y="4118023"/>
                </a:lnTo>
                <a:lnTo>
                  <a:pt x="7655963" y="4080614"/>
                </a:lnTo>
                <a:lnTo>
                  <a:pt x="7679365" y="4041592"/>
                </a:lnTo>
                <a:lnTo>
                  <a:pt x="7700377" y="4001054"/>
                </a:lnTo>
                <a:lnTo>
                  <a:pt x="7718902" y="3959098"/>
                </a:lnTo>
                <a:lnTo>
                  <a:pt x="7734844" y="3915820"/>
                </a:lnTo>
                <a:lnTo>
                  <a:pt x="7748105" y="3871317"/>
                </a:lnTo>
                <a:lnTo>
                  <a:pt x="7758588" y="3825686"/>
                </a:lnTo>
                <a:lnTo>
                  <a:pt x="7766196" y="3779025"/>
                </a:lnTo>
                <a:lnTo>
                  <a:pt x="7770833" y="3731430"/>
                </a:lnTo>
                <a:lnTo>
                  <a:pt x="7772400" y="3683000"/>
                </a:lnTo>
                <a:lnTo>
                  <a:pt x="7772400" y="736600"/>
                </a:lnTo>
                <a:lnTo>
                  <a:pt x="7770833" y="688171"/>
                </a:lnTo>
                <a:lnTo>
                  <a:pt x="7766196" y="640579"/>
                </a:lnTo>
                <a:lnTo>
                  <a:pt x="7758588" y="593920"/>
                </a:lnTo>
                <a:lnTo>
                  <a:pt x="7748105" y="548291"/>
                </a:lnTo>
                <a:lnTo>
                  <a:pt x="7734844" y="503789"/>
                </a:lnTo>
                <a:lnTo>
                  <a:pt x="7718902" y="460512"/>
                </a:lnTo>
                <a:lnTo>
                  <a:pt x="7700377" y="418556"/>
                </a:lnTo>
                <a:lnTo>
                  <a:pt x="7679365" y="378018"/>
                </a:lnTo>
                <a:lnTo>
                  <a:pt x="7655963" y="338996"/>
                </a:lnTo>
                <a:lnTo>
                  <a:pt x="7630269" y="301587"/>
                </a:lnTo>
                <a:lnTo>
                  <a:pt x="7602380" y="265887"/>
                </a:lnTo>
                <a:lnTo>
                  <a:pt x="7572393" y="231995"/>
                </a:lnTo>
                <a:lnTo>
                  <a:pt x="7540404" y="200006"/>
                </a:lnTo>
                <a:lnTo>
                  <a:pt x="7506512" y="170019"/>
                </a:lnTo>
                <a:lnTo>
                  <a:pt x="7470812" y="142130"/>
                </a:lnTo>
                <a:lnTo>
                  <a:pt x="7433403" y="116436"/>
                </a:lnTo>
                <a:lnTo>
                  <a:pt x="7394381" y="93034"/>
                </a:lnTo>
                <a:lnTo>
                  <a:pt x="7353843" y="72022"/>
                </a:lnTo>
                <a:lnTo>
                  <a:pt x="7311887" y="53497"/>
                </a:lnTo>
                <a:lnTo>
                  <a:pt x="7268610" y="37555"/>
                </a:lnTo>
                <a:lnTo>
                  <a:pt x="7224108" y="24294"/>
                </a:lnTo>
                <a:lnTo>
                  <a:pt x="7178479" y="13811"/>
                </a:lnTo>
                <a:lnTo>
                  <a:pt x="7131820" y="6203"/>
                </a:lnTo>
                <a:lnTo>
                  <a:pt x="7084228" y="1566"/>
                </a:lnTo>
                <a:lnTo>
                  <a:pt x="7035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90800" y="1981200"/>
            <a:ext cx="7772400" cy="4419600"/>
          </a:xfrm>
          <a:custGeom>
            <a:avLst/>
            <a:gdLst/>
            <a:ahLst/>
            <a:cxnLst/>
            <a:rect l="l" t="t" r="r" b="b"/>
            <a:pathLst>
              <a:path w="7772400" h="4419600">
                <a:moveTo>
                  <a:pt x="0" y="736600"/>
                </a:moveTo>
                <a:lnTo>
                  <a:pt x="1566" y="688171"/>
                </a:lnTo>
                <a:lnTo>
                  <a:pt x="6203" y="640579"/>
                </a:lnTo>
                <a:lnTo>
                  <a:pt x="13811" y="593920"/>
                </a:lnTo>
                <a:lnTo>
                  <a:pt x="24294" y="548291"/>
                </a:lnTo>
                <a:lnTo>
                  <a:pt x="37555" y="503789"/>
                </a:lnTo>
                <a:lnTo>
                  <a:pt x="53497" y="460512"/>
                </a:lnTo>
                <a:lnTo>
                  <a:pt x="72022" y="418556"/>
                </a:lnTo>
                <a:lnTo>
                  <a:pt x="93034" y="378018"/>
                </a:lnTo>
                <a:lnTo>
                  <a:pt x="116436" y="338996"/>
                </a:lnTo>
                <a:lnTo>
                  <a:pt x="142130" y="301587"/>
                </a:lnTo>
                <a:lnTo>
                  <a:pt x="170019" y="265887"/>
                </a:lnTo>
                <a:lnTo>
                  <a:pt x="200006" y="231995"/>
                </a:lnTo>
                <a:lnTo>
                  <a:pt x="231995" y="200006"/>
                </a:lnTo>
                <a:lnTo>
                  <a:pt x="265887" y="170019"/>
                </a:lnTo>
                <a:lnTo>
                  <a:pt x="301587" y="142130"/>
                </a:lnTo>
                <a:lnTo>
                  <a:pt x="338996" y="116436"/>
                </a:lnTo>
                <a:lnTo>
                  <a:pt x="378018" y="93034"/>
                </a:lnTo>
                <a:lnTo>
                  <a:pt x="418556" y="72022"/>
                </a:lnTo>
                <a:lnTo>
                  <a:pt x="460512" y="53497"/>
                </a:lnTo>
                <a:lnTo>
                  <a:pt x="503789" y="37555"/>
                </a:lnTo>
                <a:lnTo>
                  <a:pt x="548291" y="24294"/>
                </a:lnTo>
                <a:lnTo>
                  <a:pt x="593920" y="13811"/>
                </a:lnTo>
                <a:lnTo>
                  <a:pt x="640579" y="6203"/>
                </a:lnTo>
                <a:lnTo>
                  <a:pt x="688171" y="1566"/>
                </a:lnTo>
                <a:lnTo>
                  <a:pt x="736600" y="0"/>
                </a:lnTo>
                <a:lnTo>
                  <a:pt x="7035800" y="0"/>
                </a:lnTo>
                <a:lnTo>
                  <a:pt x="7084228" y="1566"/>
                </a:lnTo>
                <a:lnTo>
                  <a:pt x="7131820" y="6203"/>
                </a:lnTo>
                <a:lnTo>
                  <a:pt x="7178479" y="13811"/>
                </a:lnTo>
                <a:lnTo>
                  <a:pt x="7224108" y="24294"/>
                </a:lnTo>
                <a:lnTo>
                  <a:pt x="7268610" y="37555"/>
                </a:lnTo>
                <a:lnTo>
                  <a:pt x="7311887" y="53497"/>
                </a:lnTo>
                <a:lnTo>
                  <a:pt x="7353843" y="72022"/>
                </a:lnTo>
                <a:lnTo>
                  <a:pt x="7394381" y="93034"/>
                </a:lnTo>
                <a:lnTo>
                  <a:pt x="7433403" y="116436"/>
                </a:lnTo>
                <a:lnTo>
                  <a:pt x="7470812" y="142130"/>
                </a:lnTo>
                <a:lnTo>
                  <a:pt x="7506512" y="170019"/>
                </a:lnTo>
                <a:lnTo>
                  <a:pt x="7540404" y="200006"/>
                </a:lnTo>
                <a:lnTo>
                  <a:pt x="7572393" y="231995"/>
                </a:lnTo>
                <a:lnTo>
                  <a:pt x="7602380" y="265887"/>
                </a:lnTo>
                <a:lnTo>
                  <a:pt x="7630269" y="301587"/>
                </a:lnTo>
                <a:lnTo>
                  <a:pt x="7655963" y="338996"/>
                </a:lnTo>
                <a:lnTo>
                  <a:pt x="7679365" y="378018"/>
                </a:lnTo>
                <a:lnTo>
                  <a:pt x="7700377" y="418556"/>
                </a:lnTo>
                <a:lnTo>
                  <a:pt x="7718902" y="460512"/>
                </a:lnTo>
                <a:lnTo>
                  <a:pt x="7734844" y="503789"/>
                </a:lnTo>
                <a:lnTo>
                  <a:pt x="7748105" y="548291"/>
                </a:lnTo>
                <a:lnTo>
                  <a:pt x="7758588" y="593920"/>
                </a:lnTo>
                <a:lnTo>
                  <a:pt x="7766196" y="640579"/>
                </a:lnTo>
                <a:lnTo>
                  <a:pt x="7770833" y="688171"/>
                </a:lnTo>
                <a:lnTo>
                  <a:pt x="7772400" y="736600"/>
                </a:lnTo>
                <a:lnTo>
                  <a:pt x="7772400" y="3683000"/>
                </a:lnTo>
                <a:lnTo>
                  <a:pt x="7770833" y="3731430"/>
                </a:lnTo>
                <a:lnTo>
                  <a:pt x="7766196" y="3779025"/>
                </a:lnTo>
                <a:lnTo>
                  <a:pt x="7758588" y="3825686"/>
                </a:lnTo>
                <a:lnTo>
                  <a:pt x="7748105" y="3871317"/>
                </a:lnTo>
                <a:lnTo>
                  <a:pt x="7734844" y="3915820"/>
                </a:lnTo>
                <a:lnTo>
                  <a:pt x="7718902" y="3959098"/>
                </a:lnTo>
                <a:lnTo>
                  <a:pt x="7700377" y="4001054"/>
                </a:lnTo>
                <a:lnTo>
                  <a:pt x="7679365" y="4041592"/>
                </a:lnTo>
                <a:lnTo>
                  <a:pt x="7655963" y="4080614"/>
                </a:lnTo>
                <a:lnTo>
                  <a:pt x="7630269" y="4118023"/>
                </a:lnTo>
                <a:lnTo>
                  <a:pt x="7602380" y="4153722"/>
                </a:lnTo>
                <a:lnTo>
                  <a:pt x="7572393" y="4187614"/>
                </a:lnTo>
                <a:lnTo>
                  <a:pt x="7540404" y="4219602"/>
                </a:lnTo>
                <a:lnTo>
                  <a:pt x="7506512" y="4249588"/>
                </a:lnTo>
                <a:lnTo>
                  <a:pt x="7470812" y="4277477"/>
                </a:lnTo>
                <a:lnTo>
                  <a:pt x="7433403" y="4303169"/>
                </a:lnTo>
                <a:lnTo>
                  <a:pt x="7394381" y="4326570"/>
                </a:lnTo>
                <a:lnTo>
                  <a:pt x="7353843" y="4347581"/>
                </a:lnTo>
                <a:lnTo>
                  <a:pt x="7311887" y="4366106"/>
                </a:lnTo>
                <a:lnTo>
                  <a:pt x="7268610" y="4382047"/>
                </a:lnTo>
                <a:lnTo>
                  <a:pt x="7224108" y="4395307"/>
                </a:lnTo>
                <a:lnTo>
                  <a:pt x="7178479" y="4405789"/>
                </a:lnTo>
                <a:lnTo>
                  <a:pt x="7131820" y="4413397"/>
                </a:lnTo>
                <a:lnTo>
                  <a:pt x="7084228" y="4418033"/>
                </a:lnTo>
                <a:lnTo>
                  <a:pt x="7035800" y="4419600"/>
                </a:lnTo>
                <a:lnTo>
                  <a:pt x="736600" y="4419600"/>
                </a:lnTo>
                <a:lnTo>
                  <a:pt x="688171" y="4418033"/>
                </a:lnTo>
                <a:lnTo>
                  <a:pt x="640579" y="4413397"/>
                </a:lnTo>
                <a:lnTo>
                  <a:pt x="593920" y="4405789"/>
                </a:lnTo>
                <a:lnTo>
                  <a:pt x="548291" y="4395307"/>
                </a:lnTo>
                <a:lnTo>
                  <a:pt x="503789" y="4382047"/>
                </a:lnTo>
                <a:lnTo>
                  <a:pt x="460512" y="4366106"/>
                </a:lnTo>
                <a:lnTo>
                  <a:pt x="418556" y="4347581"/>
                </a:lnTo>
                <a:lnTo>
                  <a:pt x="378018" y="4326570"/>
                </a:lnTo>
                <a:lnTo>
                  <a:pt x="338996" y="4303169"/>
                </a:lnTo>
                <a:lnTo>
                  <a:pt x="301587" y="4277477"/>
                </a:lnTo>
                <a:lnTo>
                  <a:pt x="265887" y="4249588"/>
                </a:lnTo>
                <a:lnTo>
                  <a:pt x="231995" y="4219602"/>
                </a:lnTo>
                <a:lnTo>
                  <a:pt x="200006" y="4187614"/>
                </a:lnTo>
                <a:lnTo>
                  <a:pt x="170019" y="4153722"/>
                </a:lnTo>
                <a:lnTo>
                  <a:pt x="142130" y="4118023"/>
                </a:lnTo>
                <a:lnTo>
                  <a:pt x="116436" y="4080614"/>
                </a:lnTo>
                <a:lnTo>
                  <a:pt x="93034" y="4041592"/>
                </a:lnTo>
                <a:lnTo>
                  <a:pt x="72022" y="4001054"/>
                </a:lnTo>
                <a:lnTo>
                  <a:pt x="53497" y="3959098"/>
                </a:lnTo>
                <a:lnTo>
                  <a:pt x="37555" y="3915820"/>
                </a:lnTo>
                <a:lnTo>
                  <a:pt x="24294" y="3871317"/>
                </a:lnTo>
                <a:lnTo>
                  <a:pt x="13811" y="3825686"/>
                </a:lnTo>
                <a:lnTo>
                  <a:pt x="6203" y="3779025"/>
                </a:lnTo>
                <a:lnTo>
                  <a:pt x="1566" y="3731430"/>
                </a:lnTo>
                <a:lnTo>
                  <a:pt x="0" y="3683000"/>
                </a:lnTo>
                <a:lnTo>
                  <a:pt x="0" y="7366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885694" y="2336419"/>
            <a:ext cx="7526020" cy="3398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16535" indent="-228600">
              <a:lnSpc>
                <a:spcPct val="100000"/>
              </a:lnSpc>
              <a:spcBef>
                <a:spcPts val="105"/>
              </a:spcBef>
              <a:buSzPct val="90000"/>
              <a:buFont typeface="Wingdings" panose="05000000000000000000"/>
              <a:buChar char=""/>
              <a:tabLst>
                <a:tab pos="261620" algn="l"/>
              </a:tabLst>
            </a:pPr>
            <a:r>
              <a:rPr sz="2000" dirty="0">
                <a:latin typeface="Comic Sans MS" panose="030F0702030302020204"/>
                <a:cs typeface="Comic Sans MS" panose="030F0702030302020204"/>
              </a:rPr>
              <a:t>METERAI TEMPEL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direkatkan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seluruhnya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dng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utuh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dan  tidak rusak di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atas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dokumen yang dikenakan BEA</a:t>
            </a:r>
            <a:r>
              <a:rPr sz="2000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METERAI.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213360" marR="5080" indent="-213360">
              <a:lnSpc>
                <a:spcPct val="100000"/>
              </a:lnSpc>
              <a:buSzPct val="95000"/>
              <a:buFont typeface="Wingdings" panose="05000000000000000000"/>
              <a:buChar char=""/>
              <a:tabLst>
                <a:tab pos="213360" algn="l"/>
              </a:tabLst>
            </a:pPr>
            <a:r>
              <a:rPr sz="2000" dirty="0">
                <a:latin typeface="Comic Sans MS" panose="030F0702030302020204"/>
                <a:cs typeface="Comic Sans MS" panose="030F0702030302020204"/>
              </a:rPr>
              <a:t>METERAI TEMPEL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direkatkan di tempat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dimana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tanda tangan  akan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dibubuhkan.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213995" marR="181610" indent="-213995">
              <a:lnSpc>
                <a:spcPct val="100000"/>
              </a:lnSpc>
              <a:buSzPct val="95000"/>
              <a:buFont typeface="Wingdings" panose="05000000000000000000"/>
              <a:buChar char=""/>
              <a:tabLst>
                <a:tab pos="213995" algn="l"/>
              </a:tabLst>
            </a:pPr>
            <a:r>
              <a:rPr sz="2000" dirty="0">
                <a:latin typeface="Comic Sans MS" panose="030F0702030302020204"/>
                <a:cs typeface="Comic Sans MS" panose="030F0702030302020204"/>
              </a:rPr>
              <a:t>Pembubuhan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tanda tangan disertai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dgn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pencantuman tanggal,  bulan, dan tahun dilakukan dgn tinta atau yang sejenis dgn  itu, sehingga sebagian tanda tangan ada di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atas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kertas dan  sebagian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lagi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di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atas METERAI</a:t>
            </a:r>
            <a:r>
              <a:rPr sz="20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TEMPEL.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213360" marR="854710" indent="-213360">
              <a:lnSpc>
                <a:spcPct val="100000"/>
              </a:lnSpc>
              <a:buSzPct val="95000"/>
              <a:buFont typeface="Wingdings" panose="05000000000000000000"/>
              <a:buChar char=""/>
              <a:tabLst>
                <a:tab pos="213360" algn="l"/>
              </a:tabLst>
            </a:pPr>
            <a:r>
              <a:rPr sz="2000" spc="-5" dirty="0">
                <a:latin typeface="Comic Sans MS" panose="030F0702030302020204"/>
                <a:cs typeface="Comic Sans MS" panose="030F0702030302020204"/>
              </a:rPr>
              <a:t>Jika digunakan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lebih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dari satu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METERAI TEMPEL , 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tanda tangan harus dibubuhkan sebagian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di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atas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semua  METERAI TEMPEL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dan sebagian di </a:t>
            </a:r>
            <a:r>
              <a:rPr sz="2000" dirty="0">
                <a:latin typeface="Comic Sans MS" panose="030F0702030302020204"/>
                <a:cs typeface="Comic Sans MS" panose="030F0702030302020204"/>
              </a:rPr>
              <a:t>atas</a:t>
            </a:r>
            <a:r>
              <a:rPr sz="2000" spc="-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spc="-5" dirty="0">
                <a:latin typeface="Comic Sans MS" panose="030F0702030302020204"/>
                <a:cs typeface="Comic Sans MS" panose="030F0702030302020204"/>
              </a:rPr>
              <a:t>kertas.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4200" y="152400"/>
            <a:ext cx="7315200" cy="1295400"/>
          </a:xfrm>
          <a:custGeom>
            <a:avLst/>
            <a:gdLst/>
            <a:ahLst/>
            <a:cxnLst/>
            <a:rect l="l" t="t" r="r" b="b"/>
            <a:pathLst>
              <a:path w="7315200" h="1295400">
                <a:moveTo>
                  <a:pt x="0" y="1295400"/>
                </a:moveTo>
                <a:lnTo>
                  <a:pt x="7315200" y="1295400"/>
                </a:lnTo>
                <a:lnTo>
                  <a:pt x="73152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24200" y="152400"/>
            <a:ext cx="7315200" cy="1295400"/>
          </a:xfrm>
          <a:custGeom>
            <a:avLst/>
            <a:gdLst/>
            <a:ahLst/>
            <a:cxnLst/>
            <a:rect l="l" t="t" r="r" b="b"/>
            <a:pathLst>
              <a:path w="7315200" h="1295400">
                <a:moveTo>
                  <a:pt x="0" y="1295400"/>
                </a:moveTo>
                <a:lnTo>
                  <a:pt x="7315200" y="1295400"/>
                </a:lnTo>
                <a:lnTo>
                  <a:pt x="73152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22573" y="140919"/>
            <a:ext cx="5803265" cy="1283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Comic Sans MS" panose="030F0702030302020204"/>
                <a:cs typeface="Comic Sans MS" panose="030F0702030302020204"/>
              </a:rPr>
              <a:t>CARA PELUNASAN</a:t>
            </a:r>
            <a:r>
              <a:rPr sz="3200" b="0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b="0" dirty="0">
                <a:latin typeface="Comic Sans MS" panose="030F0702030302020204"/>
                <a:cs typeface="Comic Sans MS" panose="030F0702030302020204"/>
              </a:rPr>
              <a:t>METERAI  DENGAN KERTAS</a:t>
            </a:r>
            <a:r>
              <a:rPr sz="3200" b="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b="0" dirty="0">
                <a:latin typeface="Comic Sans MS" panose="030F0702030302020204"/>
                <a:cs typeface="Comic Sans MS" panose="030F0702030302020204"/>
              </a:rPr>
              <a:t>METERAI</a:t>
            </a:r>
            <a:endParaRPr sz="3200">
              <a:latin typeface="Comic Sans MS" panose="030F0702030302020204"/>
              <a:cs typeface="Comic Sans MS" panose="030F0702030302020204"/>
            </a:endParaRPr>
          </a:p>
          <a:p>
            <a:pPr marL="113665" algn="ctr">
              <a:lnSpc>
                <a:spcPct val="100000"/>
              </a:lnSpc>
              <a:spcBef>
                <a:spcPts val="70"/>
              </a:spcBef>
            </a:pPr>
            <a:r>
              <a:rPr sz="1800" b="0" dirty="0">
                <a:latin typeface="Comic Sans MS" panose="030F0702030302020204"/>
                <a:cs typeface="Comic Sans MS" panose="030F0702030302020204"/>
              </a:rPr>
              <a:t>Pasal 7 UU No. </a:t>
            </a:r>
            <a:r>
              <a:rPr sz="1800" b="0" spc="-5" dirty="0">
                <a:latin typeface="Comic Sans MS" panose="030F0702030302020204"/>
                <a:cs typeface="Comic Sans MS" panose="030F0702030302020204"/>
              </a:rPr>
              <a:t>13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Tahun</a:t>
            </a:r>
            <a:r>
              <a:rPr sz="1800" b="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1985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800" y="1828800"/>
            <a:ext cx="5943600" cy="685800"/>
          </a:xfrm>
          <a:custGeom>
            <a:avLst/>
            <a:gdLst/>
            <a:ahLst/>
            <a:cxnLst/>
            <a:rect l="l" t="t" r="r" b="b"/>
            <a:pathLst>
              <a:path w="5943600" h="685800">
                <a:moveTo>
                  <a:pt x="58293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5829300" y="685800"/>
                </a:lnTo>
                <a:lnTo>
                  <a:pt x="5873787" y="676816"/>
                </a:lnTo>
                <a:lnTo>
                  <a:pt x="5910119" y="652319"/>
                </a:lnTo>
                <a:lnTo>
                  <a:pt x="5934616" y="615987"/>
                </a:lnTo>
                <a:lnTo>
                  <a:pt x="5943600" y="571500"/>
                </a:lnTo>
                <a:lnTo>
                  <a:pt x="5943600" y="114300"/>
                </a:lnTo>
                <a:lnTo>
                  <a:pt x="5934616" y="69812"/>
                </a:lnTo>
                <a:lnTo>
                  <a:pt x="5910119" y="33480"/>
                </a:lnTo>
                <a:lnTo>
                  <a:pt x="5873787" y="8983"/>
                </a:lnTo>
                <a:lnTo>
                  <a:pt x="58293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3800" y="1828800"/>
            <a:ext cx="5943600" cy="685800"/>
          </a:xfrm>
          <a:custGeom>
            <a:avLst/>
            <a:gdLst/>
            <a:ahLst/>
            <a:cxnLst/>
            <a:rect l="l" t="t" r="r" b="b"/>
            <a:pathLst>
              <a:path w="59436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5829300" y="0"/>
                </a:lnTo>
                <a:lnTo>
                  <a:pt x="5873787" y="8983"/>
                </a:lnTo>
                <a:lnTo>
                  <a:pt x="5910119" y="33480"/>
                </a:lnTo>
                <a:lnTo>
                  <a:pt x="5934616" y="69812"/>
                </a:lnTo>
                <a:lnTo>
                  <a:pt x="5943600" y="114300"/>
                </a:lnTo>
                <a:lnTo>
                  <a:pt x="5943600" y="571500"/>
                </a:lnTo>
                <a:lnTo>
                  <a:pt x="5934616" y="615987"/>
                </a:lnTo>
                <a:lnTo>
                  <a:pt x="5910119" y="652319"/>
                </a:lnTo>
                <a:lnTo>
                  <a:pt x="5873787" y="676816"/>
                </a:lnTo>
                <a:lnTo>
                  <a:pt x="58293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79189" y="1872437"/>
            <a:ext cx="498665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Kertas meterai yg sudah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digunakan tidak</a:t>
            </a:r>
            <a:r>
              <a:rPr sz="180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boleh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66675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omic Sans MS" panose="030F0702030302020204"/>
                <a:cs typeface="Comic Sans MS" panose="030F0702030302020204"/>
              </a:rPr>
              <a:t>Digunakan lagi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(ayat</a:t>
            </a:r>
            <a:r>
              <a:rPr sz="18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7)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33800" y="3048000"/>
            <a:ext cx="5943600" cy="1828800"/>
          </a:xfrm>
          <a:custGeom>
            <a:avLst/>
            <a:gdLst/>
            <a:ahLst/>
            <a:cxnLst/>
            <a:rect l="l" t="t" r="r" b="b"/>
            <a:pathLst>
              <a:path w="5943600" h="1828800">
                <a:moveTo>
                  <a:pt x="5638800" y="0"/>
                </a:moveTo>
                <a:lnTo>
                  <a:pt x="304800" y="0"/>
                </a:ln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0" y="1524000"/>
                </a:lnTo>
                <a:lnTo>
                  <a:pt x="3990" y="1573425"/>
                </a:lnTo>
                <a:lnTo>
                  <a:pt x="15544" y="1620316"/>
                </a:lnTo>
                <a:lnTo>
                  <a:pt x="34032" y="1664046"/>
                </a:lnTo>
                <a:lnTo>
                  <a:pt x="58826" y="1703984"/>
                </a:lnTo>
                <a:lnTo>
                  <a:pt x="89296" y="1739503"/>
                </a:lnTo>
                <a:lnTo>
                  <a:pt x="124815" y="1769973"/>
                </a:lnTo>
                <a:lnTo>
                  <a:pt x="164753" y="1794767"/>
                </a:lnTo>
                <a:lnTo>
                  <a:pt x="208483" y="1813255"/>
                </a:lnTo>
                <a:lnTo>
                  <a:pt x="255374" y="1824809"/>
                </a:lnTo>
                <a:lnTo>
                  <a:pt x="304800" y="1828800"/>
                </a:lnTo>
                <a:lnTo>
                  <a:pt x="5638800" y="1828800"/>
                </a:lnTo>
                <a:lnTo>
                  <a:pt x="5688225" y="1824809"/>
                </a:lnTo>
                <a:lnTo>
                  <a:pt x="5735116" y="1813255"/>
                </a:lnTo>
                <a:lnTo>
                  <a:pt x="5778846" y="1794767"/>
                </a:lnTo>
                <a:lnTo>
                  <a:pt x="5818784" y="1769973"/>
                </a:lnTo>
                <a:lnTo>
                  <a:pt x="5854303" y="1739503"/>
                </a:lnTo>
                <a:lnTo>
                  <a:pt x="5884773" y="1703984"/>
                </a:lnTo>
                <a:lnTo>
                  <a:pt x="5909567" y="1664046"/>
                </a:lnTo>
                <a:lnTo>
                  <a:pt x="5928055" y="1620316"/>
                </a:lnTo>
                <a:lnTo>
                  <a:pt x="5939609" y="1573425"/>
                </a:lnTo>
                <a:lnTo>
                  <a:pt x="5943600" y="1524000"/>
                </a:lnTo>
                <a:lnTo>
                  <a:pt x="5943600" y="304800"/>
                </a:lnTo>
                <a:lnTo>
                  <a:pt x="5939609" y="255374"/>
                </a:lnTo>
                <a:lnTo>
                  <a:pt x="5928055" y="208483"/>
                </a:lnTo>
                <a:lnTo>
                  <a:pt x="5909567" y="164753"/>
                </a:lnTo>
                <a:lnTo>
                  <a:pt x="5884773" y="124815"/>
                </a:lnTo>
                <a:lnTo>
                  <a:pt x="5854303" y="89296"/>
                </a:lnTo>
                <a:lnTo>
                  <a:pt x="5818784" y="58826"/>
                </a:lnTo>
                <a:lnTo>
                  <a:pt x="5778846" y="34032"/>
                </a:lnTo>
                <a:lnTo>
                  <a:pt x="5735116" y="15544"/>
                </a:lnTo>
                <a:lnTo>
                  <a:pt x="5688225" y="3990"/>
                </a:lnTo>
                <a:lnTo>
                  <a:pt x="5638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33800" y="3048000"/>
            <a:ext cx="5943600" cy="1828800"/>
          </a:xfrm>
          <a:custGeom>
            <a:avLst/>
            <a:gdLst/>
            <a:ahLst/>
            <a:cxnLst/>
            <a:rect l="l" t="t" r="r" b="b"/>
            <a:pathLst>
              <a:path w="5943600" h="1828800">
                <a:moveTo>
                  <a:pt x="0" y="304800"/>
                </a:moveTo>
                <a:lnTo>
                  <a:pt x="3990" y="255374"/>
                </a:lnTo>
                <a:lnTo>
                  <a:pt x="15544" y="208483"/>
                </a:lnTo>
                <a:lnTo>
                  <a:pt x="34032" y="164753"/>
                </a:lnTo>
                <a:lnTo>
                  <a:pt x="58826" y="124815"/>
                </a:lnTo>
                <a:lnTo>
                  <a:pt x="89296" y="89296"/>
                </a:lnTo>
                <a:lnTo>
                  <a:pt x="124815" y="58826"/>
                </a:lnTo>
                <a:lnTo>
                  <a:pt x="164753" y="34032"/>
                </a:lnTo>
                <a:lnTo>
                  <a:pt x="208483" y="15544"/>
                </a:lnTo>
                <a:lnTo>
                  <a:pt x="255374" y="3990"/>
                </a:lnTo>
                <a:lnTo>
                  <a:pt x="304800" y="0"/>
                </a:lnTo>
                <a:lnTo>
                  <a:pt x="5638800" y="0"/>
                </a:lnTo>
                <a:lnTo>
                  <a:pt x="5688225" y="3990"/>
                </a:lnTo>
                <a:lnTo>
                  <a:pt x="5735116" y="15544"/>
                </a:lnTo>
                <a:lnTo>
                  <a:pt x="5778846" y="34032"/>
                </a:lnTo>
                <a:lnTo>
                  <a:pt x="5818784" y="58826"/>
                </a:lnTo>
                <a:lnTo>
                  <a:pt x="5854303" y="89296"/>
                </a:lnTo>
                <a:lnTo>
                  <a:pt x="5884773" y="124815"/>
                </a:lnTo>
                <a:lnTo>
                  <a:pt x="5909567" y="164753"/>
                </a:lnTo>
                <a:lnTo>
                  <a:pt x="5928055" y="208483"/>
                </a:lnTo>
                <a:lnTo>
                  <a:pt x="5939609" y="255374"/>
                </a:lnTo>
                <a:lnTo>
                  <a:pt x="5943600" y="304800"/>
                </a:lnTo>
                <a:lnTo>
                  <a:pt x="5943600" y="1524000"/>
                </a:lnTo>
                <a:lnTo>
                  <a:pt x="5939609" y="1573425"/>
                </a:lnTo>
                <a:lnTo>
                  <a:pt x="5928055" y="1620316"/>
                </a:lnTo>
                <a:lnTo>
                  <a:pt x="5909567" y="1664046"/>
                </a:lnTo>
                <a:lnTo>
                  <a:pt x="5884773" y="1703984"/>
                </a:lnTo>
                <a:lnTo>
                  <a:pt x="5854303" y="1739503"/>
                </a:lnTo>
                <a:lnTo>
                  <a:pt x="5818784" y="1769973"/>
                </a:lnTo>
                <a:lnTo>
                  <a:pt x="5778846" y="1794767"/>
                </a:lnTo>
                <a:lnTo>
                  <a:pt x="5735116" y="1813255"/>
                </a:lnTo>
                <a:lnTo>
                  <a:pt x="5688225" y="1824809"/>
                </a:lnTo>
                <a:lnTo>
                  <a:pt x="5638800" y="1828800"/>
                </a:lnTo>
                <a:lnTo>
                  <a:pt x="304800" y="1828800"/>
                </a:lnTo>
                <a:lnTo>
                  <a:pt x="255374" y="1824809"/>
                </a:lnTo>
                <a:lnTo>
                  <a:pt x="208483" y="1813255"/>
                </a:lnTo>
                <a:lnTo>
                  <a:pt x="164753" y="1794767"/>
                </a:lnTo>
                <a:lnTo>
                  <a:pt x="124815" y="1769973"/>
                </a:lnTo>
                <a:lnTo>
                  <a:pt x="89296" y="1739503"/>
                </a:lnTo>
                <a:lnTo>
                  <a:pt x="58826" y="1703984"/>
                </a:lnTo>
                <a:lnTo>
                  <a:pt x="34032" y="1664046"/>
                </a:lnTo>
                <a:lnTo>
                  <a:pt x="15544" y="1620316"/>
                </a:lnTo>
                <a:lnTo>
                  <a:pt x="3990" y="1573425"/>
                </a:lnTo>
                <a:lnTo>
                  <a:pt x="0" y="152400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3800" y="5257800"/>
            <a:ext cx="5943600" cy="1219200"/>
          </a:xfrm>
          <a:custGeom>
            <a:avLst/>
            <a:gdLst/>
            <a:ahLst/>
            <a:cxnLst/>
            <a:rect l="l" t="t" r="r" b="b"/>
            <a:pathLst>
              <a:path w="5943600" h="1219200">
                <a:moveTo>
                  <a:pt x="5740400" y="0"/>
                </a:moveTo>
                <a:lnTo>
                  <a:pt x="203200" y="0"/>
                </a:lnTo>
                <a:lnTo>
                  <a:pt x="156594" y="5364"/>
                </a:lnTo>
                <a:lnTo>
                  <a:pt x="113818" y="20645"/>
                </a:lnTo>
                <a:lnTo>
                  <a:pt x="76090" y="44626"/>
                </a:lnTo>
                <a:lnTo>
                  <a:pt x="44626" y="76090"/>
                </a:lnTo>
                <a:lnTo>
                  <a:pt x="20645" y="113818"/>
                </a:lnTo>
                <a:lnTo>
                  <a:pt x="5364" y="156594"/>
                </a:lnTo>
                <a:lnTo>
                  <a:pt x="0" y="203200"/>
                </a:lnTo>
                <a:lnTo>
                  <a:pt x="0" y="1016000"/>
                </a:lnTo>
                <a:lnTo>
                  <a:pt x="5365" y="1062593"/>
                </a:lnTo>
                <a:lnTo>
                  <a:pt x="20649" y="1105364"/>
                </a:lnTo>
                <a:lnTo>
                  <a:pt x="44632" y="1143093"/>
                </a:lnTo>
                <a:lnTo>
                  <a:pt x="76096" y="1174561"/>
                </a:lnTo>
                <a:lnTo>
                  <a:pt x="113824" y="1198547"/>
                </a:lnTo>
                <a:lnTo>
                  <a:pt x="156600" y="1213833"/>
                </a:lnTo>
                <a:lnTo>
                  <a:pt x="203200" y="1219200"/>
                </a:lnTo>
                <a:lnTo>
                  <a:pt x="5740400" y="1219200"/>
                </a:lnTo>
                <a:lnTo>
                  <a:pt x="5787007" y="1213832"/>
                </a:lnTo>
                <a:lnTo>
                  <a:pt x="5829784" y="1198545"/>
                </a:lnTo>
                <a:lnTo>
                  <a:pt x="5867513" y="1174557"/>
                </a:lnTo>
                <a:lnTo>
                  <a:pt x="5898976" y="1143088"/>
                </a:lnTo>
                <a:lnTo>
                  <a:pt x="5922956" y="1105359"/>
                </a:lnTo>
                <a:lnTo>
                  <a:pt x="5938236" y="1062589"/>
                </a:lnTo>
                <a:lnTo>
                  <a:pt x="5943600" y="1016000"/>
                </a:lnTo>
                <a:lnTo>
                  <a:pt x="5943600" y="203200"/>
                </a:lnTo>
                <a:lnTo>
                  <a:pt x="5938235" y="156594"/>
                </a:lnTo>
                <a:lnTo>
                  <a:pt x="5922954" y="113818"/>
                </a:lnTo>
                <a:lnTo>
                  <a:pt x="5898973" y="76090"/>
                </a:lnTo>
                <a:lnTo>
                  <a:pt x="5867509" y="44626"/>
                </a:lnTo>
                <a:lnTo>
                  <a:pt x="5829781" y="20645"/>
                </a:lnTo>
                <a:lnTo>
                  <a:pt x="5787005" y="5364"/>
                </a:lnTo>
                <a:lnTo>
                  <a:pt x="57404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33800" y="5257800"/>
            <a:ext cx="5943600" cy="1219200"/>
          </a:xfrm>
          <a:custGeom>
            <a:avLst/>
            <a:gdLst/>
            <a:ahLst/>
            <a:cxnLst/>
            <a:rect l="l" t="t" r="r" b="b"/>
            <a:pathLst>
              <a:path w="5943600" h="1219200">
                <a:moveTo>
                  <a:pt x="0" y="203200"/>
                </a:moveTo>
                <a:lnTo>
                  <a:pt x="5364" y="156594"/>
                </a:lnTo>
                <a:lnTo>
                  <a:pt x="20645" y="113818"/>
                </a:lnTo>
                <a:lnTo>
                  <a:pt x="44626" y="76090"/>
                </a:lnTo>
                <a:lnTo>
                  <a:pt x="76090" y="44626"/>
                </a:lnTo>
                <a:lnTo>
                  <a:pt x="113818" y="20645"/>
                </a:lnTo>
                <a:lnTo>
                  <a:pt x="156594" y="5364"/>
                </a:lnTo>
                <a:lnTo>
                  <a:pt x="203200" y="0"/>
                </a:lnTo>
                <a:lnTo>
                  <a:pt x="5740400" y="0"/>
                </a:lnTo>
                <a:lnTo>
                  <a:pt x="5787005" y="5364"/>
                </a:lnTo>
                <a:lnTo>
                  <a:pt x="5829781" y="20645"/>
                </a:lnTo>
                <a:lnTo>
                  <a:pt x="5867509" y="44626"/>
                </a:lnTo>
                <a:lnTo>
                  <a:pt x="5898973" y="76090"/>
                </a:lnTo>
                <a:lnTo>
                  <a:pt x="5922954" y="113818"/>
                </a:lnTo>
                <a:lnTo>
                  <a:pt x="5938235" y="156594"/>
                </a:lnTo>
                <a:lnTo>
                  <a:pt x="5943600" y="203200"/>
                </a:lnTo>
                <a:lnTo>
                  <a:pt x="5943600" y="1016000"/>
                </a:lnTo>
                <a:lnTo>
                  <a:pt x="5938235" y="1062593"/>
                </a:lnTo>
                <a:lnTo>
                  <a:pt x="5922954" y="1105364"/>
                </a:lnTo>
                <a:lnTo>
                  <a:pt x="5898973" y="1143093"/>
                </a:lnTo>
                <a:lnTo>
                  <a:pt x="5867509" y="1174561"/>
                </a:lnTo>
                <a:lnTo>
                  <a:pt x="5829781" y="1198547"/>
                </a:lnTo>
                <a:lnTo>
                  <a:pt x="5787005" y="1213833"/>
                </a:lnTo>
                <a:lnTo>
                  <a:pt x="5740400" y="1219200"/>
                </a:lnTo>
                <a:lnTo>
                  <a:pt x="203200" y="1219200"/>
                </a:lnTo>
                <a:lnTo>
                  <a:pt x="156594" y="1213832"/>
                </a:lnTo>
                <a:lnTo>
                  <a:pt x="113818" y="1198545"/>
                </a:lnTo>
                <a:lnTo>
                  <a:pt x="76090" y="1174557"/>
                </a:lnTo>
                <a:lnTo>
                  <a:pt x="44626" y="1143088"/>
                </a:lnTo>
                <a:lnTo>
                  <a:pt x="20645" y="1105359"/>
                </a:lnTo>
                <a:lnTo>
                  <a:pt x="5364" y="1062589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288540" y="3115183"/>
            <a:ext cx="7352665" cy="359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25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Jika isi dokumen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dikenakan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BEA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terlalu  Panjang untuk dimuat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seluruhnya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atas</a:t>
            </a:r>
            <a:r>
              <a:rPr sz="18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KERTAS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2193290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digunakan (ayat</a:t>
            </a:r>
            <a:r>
              <a:rPr sz="18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8),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415415" algn="ctr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MAKA: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519555" marR="31750" algn="ctr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Untuk bagian isi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masih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tertinggal dapat</a:t>
            </a:r>
            <a:r>
              <a:rPr sz="1800" spc="-9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digunakan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Kertas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tidak</a:t>
            </a:r>
            <a:r>
              <a:rPr sz="1800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bermeterai.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 panose="02020603050405020304"/>
              <a:cs typeface="Times New Roman" panose="02020603050405020304"/>
            </a:endParaRPr>
          </a:p>
          <a:p>
            <a:pPr marL="1962785" marR="518795" indent="-22860" algn="ctr">
              <a:lnSpc>
                <a:spcPct val="100000"/>
              </a:lnSpc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Bila ketentuan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penggunaan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dan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cara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pelunasan 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BEA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METERAI tidak dipenuhi, dokumen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yang  Bersangkutan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dianggap 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TIDAK BERMETERAI  </a:t>
            </a:r>
            <a:r>
              <a:rPr sz="1800" spc="-5" dirty="0">
                <a:latin typeface="Comic Sans MS" panose="030F0702030302020204"/>
                <a:cs typeface="Comic Sans MS" panose="030F0702030302020204"/>
              </a:rPr>
              <a:t>(ayat</a:t>
            </a:r>
            <a:r>
              <a:rPr sz="1800" dirty="0">
                <a:latin typeface="Comic Sans MS" panose="030F0702030302020204"/>
                <a:cs typeface="Comic Sans MS" panose="030F0702030302020204"/>
              </a:rPr>
              <a:t> 9)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00800" y="266700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457200" y="171450"/>
                </a:moveTo>
                <a:lnTo>
                  <a:pt x="0" y="171450"/>
                </a:lnTo>
                <a:lnTo>
                  <a:pt x="228600" y="228600"/>
                </a:lnTo>
                <a:lnTo>
                  <a:pt x="457200" y="171450"/>
                </a:lnTo>
                <a:close/>
              </a:path>
              <a:path w="457200" h="228600">
                <a:moveTo>
                  <a:pt x="342900" y="0"/>
                </a:moveTo>
                <a:lnTo>
                  <a:pt x="114300" y="0"/>
                </a:lnTo>
                <a:lnTo>
                  <a:pt x="114300" y="171450"/>
                </a:lnTo>
                <a:lnTo>
                  <a:pt x="342900" y="1714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00800" y="266700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0" y="171450"/>
                </a:moveTo>
                <a:lnTo>
                  <a:pt x="114300" y="1714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171450"/>
                </a:lnTo>
                <a:lnTo>
                  <a:pt x="457200" y="171450"/>
                </a:lnTo>
                <a:lnTo>
                  <a:pt x="228600" y="228600"/>
                </a:lnTo>
                <a:lnTo>
                  <a:pt x="0" y="1714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77000" y="495300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457200" y="171450"/>
                </a:moveTo>
                <a:lnTo>
                  <a:pt x="0" y="171450"/>
                </a:lnTo>
                <a:lnTo>
                  <a:pt x="228600" y="228600"/>
                </a:lnTo>
                <a:lnTo>
                  <a:pt x="457200" y="171450"/>
                </a:lnTo>
                <a:close/>
              </a:path>
              <a:path w="457200" h="228600">
                <a:moveTo>
                  <a:pt x="342900" y="0"/>
                </a:moveTo>
                <a:lnTo>
                  <a:pt x="114300" y="0"/>
                </a:lnTo>
                <a:lnTo>
                  <a:pt x="114300" y="171450"/>
                </a:lnTo>
                <a:lnTo>
                  <a:pt x="342900" y="171450"/>
                </a:lnTo>
                <a:lnTo>
                  <a:pt x="3429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77000" y="4953000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0" y="171450"/>
                </a:moveTo>
                <a:lnTo>
                  <a:pt x="114300" y="17145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171450"/>
                </a:lnTo>
                <a:lnTo>
                  <a:pt x="457200" y="171450"/>
                </a:lnTo>
                <a:lnTo>
                  <a:pt x="228600" y="228600"/>
                </a:lnTo>
                <a:lnTo>
                  <a:pt x="0" y="17145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1662176"/>
            <a:ext cx="0" cy="4424680"/>
          </a:xfrm>
          <a:custGeom>
            <a:avLst/>
            <a:gdLst/>
            <a:ahLst/>
            <a:cxnLst/>
            <a:rect l="l" t="t" r="r" b="b"/>
            <a:pathLst>
              <a:path h="4424680">
                <a:moveTo>
                  <a:pt x="0" y="0"/>
                </a:moveTo>
                <a:lnTo>
                  <a:pt x="0" y="442429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96500" y="1662176"/>
            <a:ext cx="0" cy="4424680"/>
          </a:xfrm>
          <a:custGeom>
            <a:avLst/>
            <a:gdLst/>
            <a:ahLst/>
            <a:cxnLst/>
            <a:rect l="l" t="t" r="r" b="b"/>
            <a:pathLst>
              <a:path h="4424680">
                <a:moveTo>
                  <a:pt x="0" y="0"/>
                </a:moveTo>
                <a:lnTo>
                  <a:pt x="0" y="442429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81375" y="1676400"/>
            <a:ext cx="7229475" cy="0"/>
          </a:xfrm>
          <a:custGeom>
            <a:avLst/>
            <a:gdLst/>
            <a:ahLst/>
            <a:cxnLst/>
            <a:rect l="l" t="t" r="r" b="b"/>
            <a:pathLst>
              <a:path w="7229475">
                <a:moveTo>
                  <a:pt x="0" y="0"/>
                </a:moveTo>
                <a:lnTo>
                  <a:pt x="722934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81375" y="6072187"/>
            <a:ext cx="7229475" cy="0"/>
          </a:xfrm>
          <a:custGeom>
            <a:avLst/>
            <a:gdLst/>
            <a:ahLst/>
            <a:cxnLst/>
            <a:rect l="l" t="t" r="r" b="b"/>
            <a:pathLst>
              <a:path w="7229475">
                <a:moveTo>
                  <a:pt x="0" y="0"/>
                </a:moveTo>
                <a:lnTo>
                  <a:pt x="722934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7000" y="228600"/>
            <a:ext cx="7467600" cy="1219200"/>
          </a:xfrm>
          <a:custGeom>
            <a:avLst/>
            <a:gdLst/>
            <a:ahLst/>
            <a:cxnLst/>
            <a:rect l="l" t="t" r="r" b="b"/>
            <a:pathLst>
              <a:path w="7467600" h="1219200">
                <a:moveTo>
                  <a:pt x="0" y="1219200"/>
                </a:moveTo>
                <a:lnTo>
                  <a:pt x="7467600" y="1219200"/>
                </a:lnTo>
                <a:lnTo>
                  <a:pt x="74676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7000" y="228600"/>
            <a:ext cx="7467600" cy="1219200"/>
          </a:xfrm>
          <a:custGeom>
            <a:avLst/>
            <a:gdLst/>
            <a:ahLst/>
            <a:cxnLst/>
            <a:rect l="l" t="t" r="r" b="b"/>
            <a:pathLst>
              <a:path w="7467600" h="1219200">
                <a:moveTo>
                  <a:pt x="0" y="1219200"/>
                </a:moveTo>
                <a:lnTo>
                  <a:pt x="7467600" y="1219200"/>
                </a:lnTo>
                <a:lnTo>
                  <a:pt x="74676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78277" y="179019"/>
            <a:ext cx="6729095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Comic Sans MS" panose="030F0702030302020204"/>
                <a:cs typeface="Comic Sans MS" panose="030F0702030302020204"/>
              </a:rPr>
              <a:t>CARA PELUNASAN BEA</a:t>
            </a:r>
            <a:r>
              <a:rPr sz="3200" b="0" spc="-9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b="0" dirty="0">
                <a:latin typeface="Comic Sans MS" panose="030F0702030302020204"/>
                <a:cs typeface="Comic Sans MS" panose="030F0702030302020204"/>
              </a:rPr>
              <a:t>METERAI</a:t>
            </a:r>
            <a:endParaRPr sz="32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87777" y="667257"/>
            <a:ext cx="7230109" cy="5238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omic Sans MS" panose="030F0702030302020204"/>
                <a:cs typeface="Comic Sans MS" panose="030F0702030302020204"/>
              </a:rPr>
              <a:t>DENGAN MESIN TERAAN</a:t>
            </a:r>
            <a:r>
              <a:rPr sz="32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dirty="0">
                <a:latin typeface="Comic Sans MS" panose="030F0702030302020204"/>
                <a:cs typeface="Comic Sans MS" panose="030F0702030302020204"/>
              </a:rPr>
              <a:t>METERAI</a:t>
            </a:r>
            <a:endParaRPr sz="3200">
              <a:latin typeface="Comic Sans MS" panose="030F0702030302020204"/>
              <a:cs typeface="Comic Sans MS" panose="030F0702030302020204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800" spc="-5" dirty="0">
                <a:latin typeface="Comic Sans MS" panose="030F0702030302020204"/>
                <a:cs typeface="Comic Sans MS" panose="030F0702030302020204"/>
              </a:rPr>
              <a:t>SE-11/PJ.3/1986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732790" marR="443230" indent="-533400">
              <a:lnSpc>
                <a:spcPct val="100000"/>
              </a:lnSpc>
              <a:spcBef>
                <a:spcPts val="2035"/>
              </a:spcBef>
              <a:buAutoNum type="arabicPeriod"/>
              <a:tabLst>
                <a:tab pos="732790" algn="l"/>
                <a:tab pos="733425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Pengusaha harus mengajukan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permohonan</a:t>
            </a:r>
            <a:r>
              <a:rPr sz="2000" b="1" spc="-1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tertulis  kepada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direktur PPN dan PTLL atau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kepala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KPP,  untuk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memperoleh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izin menggunakan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MESIN  TERAAN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732790" marR="338455" indent="-5334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32790" algn="l"/>
                <a:tab pos="733425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MESIN TERAAN yang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digunakan adalah MESIN 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TERAAN yang tidak dapat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melampui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jumlah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angka  pembilang sesuai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dengan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jumlah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penyetoran BEA  METERAI.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732790" marR="254000" indent="-533400" algn="just">
              <a:lnSpc>
                <a:spcPct val="100000"/>
              </a:lnSpc>
              <a:spcBef>
                <a:spcPts val="485"/>
              </a:spcBef>
              <a:buAutoNum type="arabicPeriod"/>
              <a:tabLst>
                <a:tab pos="733425" algn="l"/>
              </a:tabLst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Perusahaan harus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menyetor dimuka BEA</a:t>
            </a:r>
            <a:r>
              <a:rPr sz="2000" b="1" spc="-1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METERAI  sebesar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Rp.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5.000.000,- sebelum dikeluarkan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izin 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penggunaan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MESIN TERAAN</a:t>
            </a:r>
            <a:r>
              <a:rPr sz="2000" b="1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METERAI.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 marL="732790" marR="666750" indent="-5334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32790" algn="l"/>
                <a:tab pos="733425" algn="l"/>
                <a:tab pos="4157345" algn="l"/>
              </a:tabLst>
            </a:pP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Sebelum</a:t>
            </a:r>
            <a:r>
              <a:rPr sz="2000" b="1" spc="-1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MESIN</a:t>
            </a:r>
            <a:r>
              <a:rPr sz="2000" b="1" spc="1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TERAAN	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digunakan</a:t>
            </a:r>
            <a:r>
              <a:rPr sz="2000" b="1" spc="-8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dilakukan 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pemasangan</a:t>
            </a:r>
            <a:r>
              <a:rPr sz="2000" b="1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segel.</a:t>
            </a:r>
            <a:endParaRPr sz="2000">
              <a:latin typeface="Comic Sans MS" panose="030F0702030302020204"/>
              <a:cs typeface="Comic Sans MS" panose="030F070203030202020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52800" y="228600"/>
            <a:ext cx="6629400" cy="1371600"/>
          </a:xfrm>
          <a:custGeom>
            <a:avLst/>
            <a:gdLst/>
            <a:ahLst/>
            <a:cxnLst/>
            <a:rect l="l" t="t" r="r" b="b"/>
            <a:pathLst>
              <a:path w="6629400" h="1371600">
                <a:moveTo>
                  <a:pt x="3973869" y="1358900"/>
                </a:moveTo>
                <a:lnTo>
                  <a:pt x="2655530" y="1358900"/>
                </a:lnTo>
                <a:lnTo>
                  <a:pt x="2726812" y="1371600"/>
                </a:lnTo>
                <a:lnTo>
                  <a:pt x="3902587" y="1371600"/>
                </a:lnTo>
                <a:lnTo>
                  <a:pt x="3973869" y="1358900"/>
                </a:lnTo>
                <a:close/>
              </a:path>
              <a:path w="6629400" h="1371600">
                <a:moveTo>
                  <a:pt x="4253339" y="1346200"/>
                </a:moveTo>
                <a:lnTo>
                  <a:pt x="2376060" y="1346200"/>
                </a:lnTo>
                <a:lnTo>
                  <a:pt x="2445044" y="1358900"/>
                </a:lnTo>
                <a:lnTo>
                  <a:pt x="4184355" y="1358900"/>
                </a:lnTo>
                <a:lnTo>
                  <a:pt x="4253339" y="1346200"/>
                </a:lnTo>
                <a:close/>
              </a:path>
              <a:path w="6629400" h="1371600">
                <a:moveTo>
                  <a:pt x="4456509" y="1333500"/>
                </a:moveTo>
                <a:lnTo>
                  <a:pt x="2172890" y="1333500"/>
                </a:lnTo>
                <a:lnTo>
                  <a:pt x="2239966" y="1346200"/>
                </a:lnTo>
                <a:lnTo>
                  <a:pt x="4389433" y="1346200"/>
                </a:lnTo>
                <a:lnTo>
                  <a:pt x="4456509" y="1333500"/>
                </a:lnTo>
                <a:close/>
              </a:path>
              <a:path w="6629400" h="1371600">
                <a:moveTo>
                  <a:pt x="4588631" y="1320800"/>
                </a:moveTo>
                <a:lnTo>
                  <a:pt x="2040768" y="1320800"/>
                </a:lnTo>
                <a:lnTo>
                  <a:pt x="2106485" y="1333500"/>
                </a:lnTo>
                <a:lnTo>
                  <a:pt x="4522914" y="1333500"/>
                </a:lnTo>
                <a:lnTo>
                  <a:pt x="4588631" y="1320800"/>
                </a:lnTo>
                <a:close/>
              </a:path>
              <a:path w="6629400" h="1371600">
                <a:moveTo>
                  <a:pt x="4717927" y="1308100"/>
                </a:moveTo>
                <a:lnTo>
                  <a:pt x="1911472" y="1308100"/>
                </a:lnTo>
                <a:lnTo>
                  <a:pt x="1975758" y="1320800"/>
                </a:lnTo>
                <a:lnTo>
                  <a:pt x="4653641" y="1320800"/>
                </a:lnTo>
                <a:lnTo>
                  <a:pt x="4717927" y="1308100"/>
                </a:lnTo>
                <a:close/>
              </a:path>
              <a:path w="6629400" h="1371600">
                <a:moveTo>
                  <a:pt x="4844260" y="1295400"/>
                </a:moveTo>
                <a:lnTo>
                  <a:pt x="1785139" y="1295400"/>
                </a:lnTo>
                <a:lnTo>
                  <a:pt x="1847926" y="1308100"/>
                </a:lnTo>
                <a:lnTo>
                  <a:pt x="4781473" y="1308100"/>
                </a:lnTo>
                <a:lnTo>
                  <a:pt x="4844260" y="1295400"/>
                </a:lnTo>
                <a:close/>
              </a:path>
              <a:path w="6629400" h="1371600">
                <a:moveTo>
                  <a:pt x="4967487" y="1282700"/>
                </a:moveTo>
                <a:lnTo>
                  <a:pt x="1661912" y="1282700"/>
                </a:lnTo>
                <a:lnTo>
                  <a:pt x="1723129" y="1295400"/>
                </a:lnTo>
                <a:lnTo>
                  <a:pt x="4906270" y="1295400"/>
                </a:lnTo>
                <a:lnTo>
                  <a:pt x="4967487" y="1282700"/>
                </a:lnTo>
                <a:close/>
              </a:path>
              <a:path w="6629400" h="1371600">
                <a:moveTo>
                  <a:pt x="5087468" y="1270000"/>
                </a:moveTo>
                <a:lnTo>
                  <a:pt x="1541931" y="1270000"/>
                </a:lnTo>
                <a:lnTo>
                  <a:pt x="1601507" y="1282700"/>
                </a:lnTo>
                <a:lnTo>
                  <a:pt x="5027892" y="1282700"/>
                </a:lnTo>
                <a:lnTo>
                  <a:pt x="5087468" y="1270000"/>
                </a:lnTo>
                <a:close/>
              </a:path>
              <a:path w="6629400" h="1371600">
                <a:moveTo>
                  <a:pt x="5261049" y="1244600"/>
                </a:moveTo>
                <a:lnTo>
                  <a:pt x="1368350" y="1244600"/>
                </a:lnTo>
                <a:lnTo>
                  <a:pt x="1483201" y="1270000"/>
                </a:lnTo>
                <a:lnTo>
                  <a:pt x="5146198" y="1270000"/>
                </a:lnTo>
                <a:lnTo>
                  <a:pt x="5261049" y="1244600"/>
                </a:lnTo>
                <a:close/>
              </a:path>
              <a:path w="6629400" h="1371600">
                <a:moveTo>
                  <a:pt x="5479821" y="1206500"/>
                </a:moveTo>
                <a:lnTo>
                  <a:pt x="1149578" y="1206500"/>
                </a:lnTo>
                <a:lnTo>
                  <a:pt x="1312265" y="1244600"/>
                </a:lnTo>
                <a:lnTo>
                  <a:pt x="5317134" y="1244600"/>
                </a:lnTo>
                <a:lnTo>
                  <a:pt x="5479821" y="1206500"/>
                </a:lnTo>
                <a:close/>
              </a:path>
              <a:path w="6629400" h="1371600">
                <a:moveTo>
                  <a:pt x="5731347" y="1155700"/>
                </a:moveTo>
                <a:lnTo>
                  <a:pt x="898052" y="1155700"/>
                </a:lnTo>
                <a:lnTo>
                  <a:pt x="946313" y="1168400"/>
                </a:lnTo>
                <a:lnTo>
                  <a:pt x="1097264" y="1206500"/>
                </a:lnTo>
                <a:lnTo>
                  <a:pt x="5532135" y="1206500"/>
                </a:lnTo>
                <a:lnTo>
                  <a:pt x="5683086" y="1168400"/>
                </a:lnTo>
                <a:lnTo>
                  <a:pt x="5731347" y="1155700"/>
                </a:lnTo>
                <a:close/>
              </a:path>
              <a:path w="6629400" h="1371600">
                <a:moveTo>
                  <a:pt x="5778552" y="228600"/>
                </a:moveTo>
                <a:lnTo>
                  <a:pt x="850847" y="228600"/>
                </a:lnTo>
                <a:lnTo>
                  <a:pt x="804717" y="241300"/>
                </a:lnTo>
                <a:lnTo>
                  <a:pt x="715750" y="266700"/>
                </a:lnTo>
                <a:lnTo>
                  <a:pt x="631292" y="292100"/>
                </a:lnTo>
                <a:lnTo>
                  <a:pt x="551482" y="317500"/>
                </a:lnTo>
                <a:lnTo>
                  <a:pt x="513364" y="330200"/>
                </a:lnTo>
                <a:lnTo>
                  <a:pt x="476461" y="342900"/>
                </a:lnTo>
                <a:lnTo>
                  <a:pt x="406370" y="368300"/>
                </a:lnTo>
                <a:lnTo>
                  <a:pt x="341348" y="393700"/>
                </a:lnTo>
                <a:lnTo>
                  <a:pt x="281536" y="419100"/>
                </a:lnTo>
                <a:lnTo>
                  <a:pt x="227075" y="444500"/>
                </a:lnTo>
                <a:lnTo>
                  <a:pt x="178104" y="469900"/>
                </a:lnTo>
                <a:lnTo>
                  <a:pt x="134764" y="495300"/>
                </a:lnTo>
                <a:lnTo>
                  <a:pt x="97195" y="520700"/>
                </a:lnTo>
                <a:lnTo>
                  <a:pt x="80619" y="546100"/>
                </a:lnTo>
                <a:lnTo>
                  <a:pt x="65538" y="558800"/>
                </a:lnTo>
                <a:lnTo>
                  <a:pt x="29443" y="596900"/>
                </a:lnTo>
                <a:lnTo>
                  <a:pt x="13179" y="635000"/>
                </a:lnTo>
                <a:lnTo>
                  <a:pt x="7439" y="647700"/>
                </a:lnTo>
                <a:lnTo>
                  <a:pt x="3318" y="660400"/>
                </a:lnTo>
                <a:lnTo>
                  <a:pt x="832" y="673100"/>
                </a:lnTo>
                <a:lnTo>
                  <a:pt x="0" y="685800"/>
                </a:lnTo>
                <a:lnTo>
                  <a:pt x="832" y="711200"/>
                </a:lnTo>
                <a:lnTo>
                  <a:pt x="3318" y="723900"/>
                </a:lnTo>
                <a:lnTo>
                  <a:pt x="7439" y="736600"/>
                </a:lnTo>
                <a:lnTo>
                  <a:pt x="13179" y="749300"/>
                </a:lnTo>
                <a:lnTo>
                  <a:pt x="20520" y="774700"/>
                </a:lnTo>
                <a:lnTo>
                  <a:pt x="51970" y="812800"/>
                </a:lnTo>
                <a:lnTo>
                  <a:pt x="80619" y="838200"/>
                </a:lnTo>
                <a:lnTo>
                  <a:pt x="97195" y="863600"/>
                </a:lnTo>
                <a:lnTo>
                  <a:pt x="134764" y="889000"/>
                </a:lnTo>
                <a:lnTo>
                  <a:pt x="178104" y="914400"/>
                </a:lnTo>
                <a:lnTo>
                  <a:pt x="227075" y="939800"/>
                </a:lnTo>
                <a:lnTo>
                  <a:pt x="281536" y="965200"/>
                </a:lnTo>
                <a:lnTo>
                  <a:pt x="341348" y="990600"/>
                </a:lnTo>
                <a:lnTo>
                  <a:pt x="406370" y="1016000"/>
                </a:lnTo>
                <a:lnTo>
                  <a:pt x="476461" y="1041400"/>
                </a:lnTo>
                <a:lnTo>
                  <a:pt x="513364" y="1054100"/>
                </a:lnTo>
                <a:lnTo>
                  <a:pt x="551482" y="1066800"/>
                </a:lnTo>
                <a:lnTo>
                  <a:pt x="590797" y="1079500"/>
                </a:lnTo>
                <a:lnTo>
                  <a:pt x="672949" y="1104900"/>
                </a:lnTo>
                <a:lnTo>
                  <a:pt x="759679" y="1130300"/>
                </a:lnTo>
                <a:lnTo>
                  <a:pt x="850847" y="1155700"/>
                </a:lnTo>
                <a:lnTo>
                  <a:pt x="5778552" y="1155700"/>
                </a:lnTo>
                <a:lnTo>
                  <a:pt x="5869720" y="1130300"/>
                </a:lnTo>
                <a:lnTo>
                  <a:pt x="5956450" y="1104900"/>
                </a:lnTo>
                <a:lnTo>
                  <a:pt x="6038602" y="1079500"/>
                </a:lnTo>
                <a:lnTo>
                  <a:pt x="6077917" y="1066800"/>
                </a:lnTo>
                <a:lnTo>
                  <a:pt x="6116035" y="1054100"/>
                </a:lnTo>
                <a:lnTo>
                  <a:pt x="6152938" y="1041400"/>
                </a:lnTo>
                <a:lnTo>
                  <a:pt x="6223029" y="1016000"/>
                </a:lnTo>
                <a:lnTo>
                  <a:pt x="6288051" y="990600"/>
                </a:lnTo>
                <a:lnTo>
                  <a:pt x="6347863" y="965200"/>
                </a:lnTo>
                <a:lnTo>
                  <a:pt x="6402324" y="939800"/>
                </a:lnTo>
                <a:lnTo>
                  <a:pt x="6451295" y="914400"/>
                </a:lnTo>
                <a:lnTo>
                  <a:pt x="6494635" y="889000"/>
                </a:lnTo>
                <a:lnTo>
                  <a:pt x="6532204" y="863600"/>
                </a:lnTo>
                <a:lnTo>
                  <a:pt x="6548780" y="838200"/>
                </a:lnTo>
                <a:lnTo>
                  <a:pt x="6563861" y="825500"/>
                </a:lnTo>
                <a:lnTo>
                  <a:pt x="6599956" y="787400"/>
                </a:lnTo>
                <a:lnTo>
                  <a:pt x="6616220" y="749300"/>
                </a:lnTo>
                <a:lnTo>
                  <a:pt x="6621960" y="736600"/>
                </a:lnTo>
                <a:lnTo>
                  <a:pt x="6626081" y="723900"/>
                </a:lnTo>
                <a:lnTo>
                  <a:pt x="6628567" y="711200"/>
                </a:lnTo>
                <a:lnTo>
                  <a:pt x="6629400" y="685800"/>
                </a:lnTo>
                <a:lnTo>
                  <a:pt x="6628567" y="673100"/>
                </a:lnTo>
                <a:lnTo>
                  <a:pt x="6626081" y="660400"/>
                </a:lnTo>
                <a:lnTo>
                  <a:pt x="6621960" y="647700"/>
                </a:lnTo>
                <a:lnTo>
                  <a:pt x="6616220" y="635000"/>
                </a:lnTo>
                <a:lnTo>
                  <a:pt x="6608879" y="609600"/>
                </a:lnTo>
                <a:lnTo>
                  <a:pt x="6577429" y="571500"/>
                </a:lnTo>
                <a:lnTo>
                  <a:pt x="6548780" y="546100"/>
                </a:lnTo>
                <a:lnTo>
                  <a:pt x="6532204" y="520700"/>
                </a:lnTo>
                <a:lnTo>
                  <a:pt x="6494635" y="495300"/>
                </a:lnTo>
                <a:lnTo>
                  <a:pt x="6451295" y="469900"/>
                </a:lnTo>
                <a:lnTo>
                  <a:pt x="6402324" y="444500"/>
                </a:lnTo>
                <a:lnTo>
                  <a:pt x="6347863" y="419100"/>
                </a:lnTo>
                <a:lnTo>
                  <a:pt x="6288051" y="393700"/>
                </a:lnTo>
                <a:lnTo>
                  <a:pt x="6223029" y="368300"/>
                </a:lnTo>
                <a:lnTo>
                  <a:pt x="6152938" y="342900"/>
                </a:lnTo>
                <a:lnTo>
                  <a:pt x="6116035" y="330200"/>
                </a:lnTo>
                <a:lnTo>
                  <a:pt x="6077917" y="317500"/>
                </a:lnTo>
                <a:lnTo>
                  <a:pt x="5998107" y="292100"/>
                </a:lnTo>
                <a:lnTo>
                  <a:pt x="5913649" y="266700"/>
                </a:lnTo>
                <a:lnTo>
                  <a:pt x="5824682" y="241300"/>
                </a:lnTo>
                <a:lnTo>
                  <a:pt x="5778552" y="228600"/>
                </a:lnTo>
                <a:close/>
              </a:path>
              <a:path w="6629400" h="1371600">
                <a:moveTo>
                  <a:pt x="5532135" y="177800"/>
                </a:moveTo>
                <a:lnTo>
                  <a:pt x="1097264" y="177800"/>
                </a:lnTo>
                <a:lnTo>
                  <a:pt x="1045937" y="190500"/>
                </a:lnTo>
                <a:lnTo>
                  <a:pt x="898052" y="228600"/>
                </a:lnTo>
                <a:lnTo>
                  <a:pt x="5731347" y="228600"/>
                </a:lnTo>
                <a:lnTo>
                  <a:pt x="5583462" y="190500"/>
                </a:lnTo>
                <a:lnTo>
                  <a:pt x="5532135" y="177800"/>
                </a:lnTo>
                <a:close/>
              </a:path>
              <a:path w="6629400" h="1371600">
                <a:moveTo>
                  <a:pt x="5317134" y="139700"/>
                </a:moveTo>
                <a:lnTo>
                  <a:pt x="1312265" y="139700"/>
                </a:lnTo>
                <a:lnTo>
                  <a:pt x="1149578" y="177800"/>
                </a:lnTo>
                <a:lnTo>
                  <a:pt x="5479821" y="177800"/>
                </a:lnTo>
                <a:lnTo>
                  <a:pt x="5317134" y="139700"/>
                </a:lnTo>
                <a:close/>
              </a:path>
              <a:path w="6629400" h="1371600">
                <a:moveTo>
                  <a:pt x="5146198" y="114300"/>
                </a:moveTo>
                <a:lnTo>
                  <a:pt x="1483201" y="114300"/>
                </a:lnTo>
                <a:lnTo>
                  <a:pt x="1368350" y="139700"/>
                </a:lnTo>
                <a:lnTo>
                  <a:pt x="5261049" y="139700"/>
                </a:lnTo>
                <a:lnTo>
                  <a:pt x="5146198" y="114300"/>
                </a:lnTo>
                <a:close/>
              </a:path>
              <a:path w="6629400" h="1371600">
                <a:moveTo>
                  <a:pt x="5027892" y="101600"/>
                </a:moveTo>
                <a:lnTo>
                  <a:pt x="1601507" y="101600"/>
                </a:lnTo>
                <a:lnTo>
                  <a:pt x="1541931" y="114300"/>
                </a:lnTo>
                <a:lnTo>
                  <a:pt x="5087468" y="114300"/>
                </a:lnTo>
                <a:lnTo>
                  <a:pt x="5027892" y="101600"/>
                </a:lnTo>
                <a:close/>
              </a:path>
              <a:path w="6629400" h="1371600">
                <a:moveTo>
                  <a:pt x="4906270" y="88900"/>
                </a:moveTo>
                <a:lnTo>
                  <a:pt x="1723129" y="88900"/>
                </a:lnTo>
                <a:lnTo>
                  <a:pt x="1661912" y="101600"/>
                </a:lnTo>
                <a:lnTo>
                  <a:pt x="4967487" y="101600"/>
                </a:lnTo>
                <a:lnTo>
                  <a:pt x="4906270" y="88900"/>
                </a:lnTo>
                <a:close/>
              </a:path>
              <a:path w="6629400" h="1371600">
                <a:moveTo>
                  <a:pt x="4781473" y="76200"/>
                </a:moveTo>
                <a:lnTo>
                  <a:pt x="1847926" y="76200"/>
                </a:lnTo>
                <a:lnTo>
                  <a:pt x="1785139" y="88900"/>
                </a:lnTo>
                <a:lnTo>
                  <a:pt x="4844260" y="88900"/>
                </a:lnTo>
                <a:lnTo>
                  <a:pt x="4781473" y="76200"/>
                </a:lnTo>
                <a:close/>
              </a:path>
              <a:path w="6629400" h="1371600">
                <a:moveTo>
                  <a:pt x="4653641" y="63500"/>
                </a:moveTo>
                <a:lnTo>
                  <a:pt x="1975758" y="63500"/>
                </a:lnTo>
                <a:lnTo>
                  <a:pt x="1911472" y="76200"/>
                </a:lnTo>
                <a:lnTo>
                  <a:pt x="4717927" y="76200"/>
                </a:lnTo>
                <a:lnTo>
                  <a:pt x="4653641" y="63500"/>
                </a:lnTo>
                <a:close/>
              </a:path>
              <a:path w="6629400" h="1371600">
                <a:moveTo>
                  <a:pt x="4522914" y="50800"/>
                </a:moveTo>
                <a:lnTo>
                  <a:pt x="2106485" y="50800"/>
                </a:lnTo>
                <a:lnTo>
                  <a:pt x="2040768" y="63500"/>
                </a:lnTo>
                <a:lnTo>
                  <a:pt x="4588631" y="63500"/>
                </a:lnTo>
                <a:lnTo>
                  <a:pt x="4522914" y="50800"/>
                </a:lnTo>
                <a:close/>
              </a:path>
              <a:path w="6629400" h="1371600">
                <a:moveTo>
                  <a:pt x="4389433" y="38100"/>
                </a:moveTo>
                <a:lnTo>
                  <a:pt x="2239966" y="38100"/>
                </a:lnTo>
                <a:lnTo>
                  <a:pt x="2172890" y="50800"/>
                </a:lnTo>
                <a:lnTo>
                  <a:pt x="4456509" y="50800"/>
                </a:lnTo>
                <a:lnTo>
                  <a:pt x="4389433" y="38100"/>
                </a:lnTo>
                <a:close/>
              </a:path>
              <a:path w="6629400" h="1371600">
                <a:moveTo>
                  <a:pt x="4184355" y="25400"/>
                </a:moveTo>
                <a:lnTo>
                  <a:pt x="2445044" y="25400"/>
                </a:lnTo>
                <a:lnTo>
                  <a:pt x="2376060" y="38100"/>
                </a:lnTo>
                <a:lnTo>
                  <a:pt x="4253339" y="38100"/>
                </a:lnTo>
                <a:lnTo>
                  <a:pt x="4184355" y="25400"/>
                </a:lnTo>
                <a:close/>
              </a:path>
              <a:path w="6629400" h="1371600">
                <a:moveTo>
                  <a:pt x="3902587" y="12700"/>
                </a:moveTo>
                <a:lnTo>
                  <a:pt x="2726812" y="12700"/>
                </a:lnTo>
                <a:lnTo>
                  <a:pt x="2655530" y="25400"/>
                </a:lnTo>
                <a:lnTo>
                  <a:pt x="3973869" y="25400"/>
                </a:lnTo>
                <a:lnTo>
                  <a:pt x="3902587" y="12700"/>
                </a:lnTo>
                <a:close/>
              </a:path>
              <a:path w="6629400" h="1371600">
                <a:moveTo>
                  <a:pt x="3314700" y="0"/>
                </a:moveTo>
                <a:lnTo>
                  <a:pt x="3239663" y="12700"/>
                </a:lnTo>
                <a:lnTo>
                  <a:pt x="3389736" y="12700"/>
                </a:lnTo>
                <a:lnTo>
                  <a:pt x="33147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52800" y="228600"/>
            <a:ext cx="6629400" cy="1371600"/>
          </a:xfrm>
          <a:custGeom>
            <a:avLst/>
            <a:gdLst/>
            <a:ahLst/>
            <a:cxnLst/>
            <a:rect l="l" t="t" r="r" b="b"/>
            <a:pathLst>
              <a:path w="6629400" h="1371600">
                <a:moveTo>
                  <a:pt x="0" y="685800"/>
                </a:moveTo>
                <a:lnTo>
                  <a:pt x="7439" y="639488"/>
                </a:lnTo>
                <a:lnTo>
                  <a:pt x="29443" y="594000"/>
                </a:lnTo>
                <a:lnTo>
                  <a:pt x="65538" y="549435"/>
                </a:lnTo>
                <a:lnTo>
                  <a:pt x="97195" y="520285"/>
                </a:lnTo>
                <a:lnTo>
                  <a:pt x="134764" y="491617"/>
                </a:lnTo>
                <a:lnTo>
                  <a:pt x="178104" y="463461"/>
                </a:lnTo>
                <a:lnTo>
                  <a:pt x="227075" y="435846"/>
                </a:lnTo>
                <a:lnTo>
                  <a:pt x="281536" y="408800"/>
                </a:lnTo>
                <a:lnTo>
                  <a:pt x="341348" y="382352"/>
                </a:lnTo>
                <a:lnTo>
                  <a:pt x="406370" y="356532"/>
                </a:lnTo>
                <a:lnTo>
                  <a:pt x="476461" y="331369"/>
                </a:lnTo>
                <a:lnTo>
                  <a:pt x="513364" y="319043"/>
                </a:lnTo>
                <a:lnTo>
                  <a:pt x="551482" y="306892"/>
                </a:lnTo>
                <a:lnTo>
                  <a:pt x="590797" y="294919"/>
                </a:lnTo>
                <a:lnTo>
                  <a:pt x="631292" y="283129"/>
                </a:lnTo>
                <a:lnTo>
                  <a:pt x="672949" y="271525"/>
                </a:lnTo>
                <a:lnTo>
                  <a:pt x="715750" y="260111"/>
                </a:lnTo>
                <a:lnTo>
                  <a:pt x="759679" y="248889"/>
                </a:lnTo>
                <a:lnTo>
                  <a:pt x="804717" y="237865"/>
                </a:lnTo>
                <a:lnTo>
                  <a:pt x="850847" y="227041"/>
                </a:lnTo>
                <a:lnTo>
                  <a:pt x="898052" y="216421"/>
                </a:lnTo>
                <a:lnTo>
                  <a:pt x="946313" y="206009"/>
                </a:lnTo>
                <a:lnTo>
                  <a:pt x="995614" y="195808"/>
                </a:lnTo>
                <a:lnTo>
                  <a:pt x="1045937" y="185822"/>
                </a:lnTo>
                <a:lnTo>
                  <a:pt x="1097264" y="176055"/>
                </a:lnTo>
                <a:lnTo>
                  <a:pt x="1149578" y="166510"/>
                </a:lnTo>
                <a:lnTo>
                  <a:pt x="1202861" y="157192"/>
                </a:lnTo>
                <a:lnTo>
                  <a:pt x="1257096" y="148102"/>
                </a:lnTo>
                <a:lnTo>
                  <a:pt x="1312265" y="139246"/>
                </a:lnTo>
                <a:lnTo>
                  <a:pt x="1368350" y="130627"/>
                </a:lnTo>
                <a:lnTo>
                  <a:pt x="1425335" y="122248"/>
                </a:lnTo>
                <a:lnTo>
                  <a:pt x="1483201" y="114113"/>
                </a:lnTo>
                <a:lnTo>
                  <a:pt x="1541931" y="106226"/>
                </a:lnTo>
                <a:lnTo>
                  <a:pt x="1601507" y="98590"/>
                </a:lnTo>
                <a:lnTo>
                  <a:pt x="1661912" y="91209"/>
                </a:lnTo>
                <a:lnTo>
                  <a:pt x="1723129" y="84087"/>
                </a:lnTo>
                <a:lnTo>
                  <a:pt x="1785139" y="77227"/>
                </a:lnTo>
                <a:lnTo>
                  <a:pt x="1847926" y="70633"/>
                </a:lnTo>
                <a:lnTo>
                  <a:pt x="1911472" y="64308"/>
                </a:lnTo>
                <a:lnTo>
                  <a:pt x="1975758" y="58256"/>
                </a:lnTo>
                <a:lnTo>
                  <a:pt x="2040768" y="52482"/>
                </a:lnTo>
                <a:lnTo>
                  <a:pt x="2106485" y="46987"/>
                </a:lnTo>
                <a:lnTo>
                  <a:pt x="2172890" y="41777"/>
                </a:lnTo>
                <a:lnTo>
                  <a:pt x="2239966" y="36854"/>
                </a:lnTo>
                <a:lnTo>
                  <a:pt x="2307695" y="32222"/>
                </a:lnTo>
                <a:lnTo>
                  <a:pt x="2376060" y="27886"/>
                </a:lnTo>
                <a:lnTo>
                  <a:pt x="2445044" y="23848"/>
                </a:lnTo>
                <a:lnTo>
                  <a:pt x="2514629" y="20112"/>
                </a:lnTo>
                <a:lnTo>
                  <a:pt x="2584797" y="16682"/>
                </a:lnTo>
                <a:lnTo>
                  <a:pt x="2655530" y="13561"/>
                </a:lnTo>
                <a:lnTo>
                  <a:pt x="2726812" y="10754"/>
                </a:lnTo>
                <a:lnTo>
                  <a:pt x="2798625" y="8263"/>
                </a:lnTo>
                <a:lnTo>
                  <a:pt x="2870951" y="6092"/>
                </a:lnTo>
                <a:lnTo>
                  <a:pt x="2943772" y="4246"/>
                </a:lnTo>
                <a:lnTo>
                  <a:pt x="3017072" y="2727"/>
                </a:lnTo>
                <a:lnTo>
                  <a:pt x="3090832" y="1539"/>
                </a:lnTo>
                <a:lnTo>
                  <a:pt x="3165035" y="686"/>
                </a:lnTo>
                <a:lnTo>
                  <a:pt x="3239663" y="172"/>
                </a:lnTo>
                <a:lnTo>
                  <a:pt x="3314700" y="0"/>
                </a:lnTo>
                <a:lnTo>
                  <a:pt x="3389736" y="172"/>
                </a:lnTo>
                <a:lnTo>
                  <a:pt x="3464364" y="686"/>
                </a:lnTo>
                <a:lnTo>
                  <a:pt x="3538567" y="1539"/>
                </a:lnTo>
                <a:lnTo>
                  <a:pt x="3612327" y="2727"/>
                </a:lnTo>
                <a:lnTo>
                  <a:pt x="3685627" y="4246"/>
                </a:lnTo>
                <a:lnTo>
                  <a:pt x="3758448" y="6092"/>
                </a:lnTo>
                <a:lnTo>
                  <a:pt x="3830774" y="8263"/>
                </a:lnTo>
                <a:lnTo>
                  <a:pt x="3902587" y="10754"/>
                </a:lnTo>
                <a:lnTo>
                  <a:pt x="3973869" y="13561"/>
                </a:lnTo>
                <a:lnTo>
                  <a:pt x="4044602" y="16682"/>
                </a:lnTo>
                <a:lnTo>
                  <a:pt x="4114770" y="20112"/>
                </a:lnTo>
                <a:lnTo>
                  <a:pt x="4184355" y="23848"/>
                </a:lnTo>
                <a:lnTo>
                  <a:pt x="4253339" y="27886"/>
                </a:lnTo>
                <a:lnTo>
                  <a:pt x="4321704" y="32222"/>
                </a:lnTo>
                <a:lnTo>
                  <a:pt x="4389433" y="36854"/>
                </a:lnTo>
                <a:lnTo>
                  <a:pt x="4456509" y="41777"/>
                </a:lnTo>
                <a:lnTo>
                  <a:pt x="4522914" y="46987"/>
                </a:lnTo>
                <a:lnTo>
                  <a:pt x="4588631" y="52482"/>
                </a:lnTo>
                <a:lnTo>
                  <a:pt x="4653641" y="58256"/>
                </a:lnTo>
                <a:lnTo>
                  <a:pt x="4717927" y="64308"/>
                </a:lnTo>
                <a:lnTo>
                  <a:pt x="4781473" y="70633"/>
                </a:lnTo>
                <a:lnTo>
                  <a:pt x="4844260" y="77227"/>
                </a:lnTo>
                <a:lnTo>
                  <a:pt x="4906270" y="84087"/>
                </a:lnTo>
                <a:lnTo>
                  <a:pt x="4967487" y="91209"/>
                </a:lnTo>
                <a:lnTo>
                  <a:pt x="5027892" y="98590"/>
                </a:lnTo>
                <a:lnTo>
                  <a:pt x="5087468" y="106226"/>
                </a:lnTo>
                <a:lnTo>
                  <a:pt x="5146198" y="114113"/>
                </a:lnTo>
                <a:lnTo>
                  <a:pt x="5204064" y="122248"/>
                </a:lnTo>
                <a:lnTo>
                  <a:pt x="5261049" y="130627"/>
                </a:lnTo>
                <a:lnTo>
                  <a:pt x="5317134" y="139246"/>
                </a:lnTo>
                <a:lnTo>
                  <a:pt x="5372303" y="148102"/>
                </a:lnTo>
                <a:lnTo>
                  <a:pt x="5426538" y="157192"/>
                </a:lnTo>
                <a:lnTo>
                  <a:pt x="5479821" y="166510"/>
                </a:lnTo>
                <a:lnTo>
                  <a:pt x="5532135" y="176055"/>
                </a:lnTo>
                <a:lnTo>
                  <a:pt x="5583462" y="185822"/>
                </a:lnTo>
                <a:lnTo>
                  <a:pt x="5633785" y="195808"/>
                </a:lnTo>
                <a:lnTo>
                  <a:pt x="5683086" y="206009"/>
                </a:lnTo>
                <a:lnTo>
                  <a:pt x="5731347" y="216421"/>
                </a:lnTo>
                <a:lnTo>
                  <a:pt x="5778552" y="227041"/>
                </a:lnTo>
                <a:lnTo>
                  <a:pt x="5824682" y="237865"/>
                </a:lnTo>
                <a:lnTo>
                  <a:pt x="5869720" y="248889"/>
                </a:lnTo>
                <a:lnTo>
                  <a:pt x="5913649" y="260111"/>
                </a:lnTo>
                <a:lnTo>
                  <a:pt x="5956450" y="271525"/>
                </a:lnTo>
                <a:lnTo>
                  <a:pt x="5998107" y="283129"/>
                </a:lnTo>
                <a:lnTo>
                  <a:pt x="6038602" y="294919"/>
                </a:lnTo>
                <a:lnTo>
                  <a:pt x="6077917" y="306892"/>
                </a:lnTo>
                <a:lnTo>
                  <a:pt x="6116035" y="319043"/>
                </a:lnTo>
                <a:lnTo>
                  <a:pt x="6152938" y="331369"/>
                </a:lnTo>
                <a:lnTo>
                  <a:pt x="6223029" y="356532"/>
                </a:lnTo>
                <a:lnTo>
                  <a:pt x="6288051" y="382352"/>
                </a:lnTo>
                <a:lnTo>
                  <a:pt x="6347863" y="408800"/>
                </a:lnTo>
                <a:lnTo>
                  <a:pt x="6402324" y="435846"/>
                </a:lnTo>
                <a:lnTo>
                  <a:pt x="6451295" y="463461"/>
                </a:lnTo>
                <a:lnTo>
                  <a:pt x="6494635" y="491617"/>
                </a:lnTo>
                <a:lnTo>
                  <a:pt x="6532204" y="520285"/>
                </a:lnTo>
                <a:lnTo>
                  <a:pt x="6563861" y="549435"/>
                </a:lnTo>
                <a:lnTo>
                  <a:pt x="6589466" y="579038"/>
                </a:lnTo>
                <a:lnTo>
                  <a:pt x="6616220" y="624229"/>
                </a:lnTo>
                <a:lnTo>
                  <a:pt x="6628567" y="670277"/>
                </a:lnTo>
                <a:lnTo>
                  <a:pt x="6629400" y="685800"/>
                </a:lnTo>
                <a:lnTo>
                  <a:pt x="6628567" y="701322"/>
                </a:lnTo>
                <a:lnTo>
                  <a:pt x="6616220" y="747370"/>
                </a:lnTo>
                <a:lnTo>
                  <a:pt x="6589466" y="792561"/>
                </a:lnTo>
                <a:lnTo>
                  <a:pt x="6563861" y="822164"/>
                </a:lnTo>
                <a:lnTo>
                  <a:pt x="6532204" y="851314"/>
                </a:lnTo>
                <a:lnTo>
                  <a:pt x="6494635" y="879982"/>
                </a:lnTo>
                <a:lnTo>
                  <a:pt x="6451295" y="908138"/>
                </a:lnTo>
                <a:lnTo>
                  <a:pt x="6402324" y="935753"/>
                </a:lnTo>
                <a:lnTo>
                  <a:pt x="6347863" y="962799"/>
                </a:lnTo>
                <a:lnTo>
                  <a:pt x="6288051" y="989247"/>
                </a:lnTo>
                <a:lnTo>
                  <a:pt x="6223029" y="1015067"/>
                </a:lnTo>
                <a:lnTo>
                  <a:pt x="6152938" y="1040230"/>
                </a:lnTo>
                <a:lnTo>
                  <a:pt x="6116035" y="1052556"/>
                </a:lnTo>
                <a:lnTo>
                  <a:pt x="6077917" y="1064707"/>
                </a:lnTo>
                <a:lnTo>
                  <a:pt x="6038602" y="1076680"/>
                </a:lnTo>
                <a:lnTo>
                  <a:pt x="5998107" y="1088470"/>
                </a:lnTo>
                <a:lnTo>
                  <a:pt x="5956450" y="1100074"/>
                </a:lnTo>
                <a:lnTo>
                  <a:pt x="5913649" y="1111488"/>
                </a:lnTo>
                <a:lnTo>
                  <a:pt x="5869720" y="1122710"/>
                </a:lnTo>
                <a:lnTo>
                  <a:pt x="5824682" y="1133734"/>
                </a:lnTo>
                <a:lnTo>
                  <a:pt x="5778552" y="1144558"/>
                </a:lnTo>
                <a:lnTo>
                  <a:pt x="5731347" y="1155178"/>
                </a:lnTo>
                <a:lnTo>
                  <a:pt x="5683086" y="1165590"/>
                </a:lnTo>
                <a:lnTo>
                  <a:pt x="5633785" y="1175791"/>
                </a:lnTo>
                <a:lnTo>
                  <a:pt x="5583462" y="1185777"/>
                </a:lnTo>
                <a:lnTo>
                  <a:pt x="5532135" y="1195544"/>
                </a:lnTo>
                <a:lnTo>
                  <a:pt x="5479821" y="1205089"/>
                </a:lnTo>
                <a:lnTo>
                  <a:pt x="5426538" y="1214407"/>
                </a:lnTo>
                <a:lnTo>
                  <a:pt x="5372303" y="1223497"/>
                </a:lnTo>
                <a:lnTo>
                  <a:pt x="5317134" y="1232353"/>
                </a:lnTo>
                <a:lnTo>
                  <a:pt x="5261049" y="1240972"/>
                </a:lnTo>
                <a:lnTo>
                  <a:pt x="5204064" y="1249351"/>
                </a:lnTo>
                <a:lnTo>
                  <a:pt x="5146198" y="1257486"/>
                </a:lnTo>
                <a:lnTo>
                  <a:pt x="5087468" y="1265373"/>
                </a:lnTo>
                <a:lnTo>
                  <a:pt x="5027892" y="1273009"/>
                </a:lnTo>
                <a:lnTo>
                  <a:pt x="4967487" y="1280390"/>
                </a:lnTo>
                <a:lnTo>
                  <a:pt x="4906270" y="1287512"/>
                </a:lnTo>
                <a:lnTo>
                  <a:pt x="4844260" y="1294372"/>
                </a:lnTo>
                <a:lnTo>
                  <a:pt x="4781473" y="1300966"/>
                </a:lnTo>
                <a:lnTo>
                  <a:pt x="4717927" y="1307291"/>
                </a:lnTo>
                <a:lnTo>
                  <a:pt x="4653641" y="1313343"/>
                </a:lnTo>
                <a:lnTo>
                  <a:pt x="4588631" y="1319117"/>
                </a:lnTo>
                <a:lnTo>
                  <a:pt x="4522914" y="1324612"/>
                </a:lnTo>
                <a:lnTo>
                  <a:pt x="4456509" y="1329822"/>
                </a:lnTo>
                <a:lnTo>
                  <a:pt x="4389433" y="1334745"/>
                </a:lnTo>
                <a:lnTo>
                  <a:pt x="4321704" y="1339377"/>
                </a:lnTo>
                <a:lnTo>
                  <a:pt x="4253339" y="1343713"/>
                </a:lnTo>
                <a:lnTo>
                  <a:pt x="4184355" y="1347751"/>
                </a:lnTo>
                <a:lnTo>
                  <a:pt x="4114770" y="1351487"/>
                </a:lnTo>
                <a:lnTo>
                  <a:pt x="4044602" y="1354917"/>
                </a:lnTo>
                <a:lnTo>
                  <a:pt x="3973869" y="1358038"/>
                </a:lnTo>
                <a:lnTo>
                  <a:pt x="3902587" y="1360845"/>
                </a:lnTo>
                <a:lnTo>
                  <a:pt x="3830774" y="1363336"/>
                </a:lnTo>
                <a:lnTo>
                  <a:pt x="3758448" y="1365507"/>
                </a:lnTo>
                <a:lnTo>
                  <a:pt x="3685627" y="1367353"/>
                </a:lnTo>
                <a:lnTo>
                  <a:pt x="3612327" y="1368872"/>
                </a:lnTo>
                <a:lnTo>
                  <a:pt x="3538567" y="1370060"/>
                </a:lnTo>
                <a:lnTo>
                  <a:pt x="3464364" y="1370913"/>
                </a:lnTo>
                <a:lnTo>
                  <a:pt x="3389736" y="1371427"/>
                </a:lnTo>
                <a:lnTo>
                  <a:pt x="3314700" y="1371600"/>
                </a:lnTo>
                <a:lnTo>
                  <a:pt x="3239663" y="1371427"/>
                </a:lnTo>
                <a:lnTo>
                  <a:pt x="3165035" y="1370913"/>
                </a:lnTo>
                <a:lnTo>
                  <a:pt x="3090832" y="1370060"/>
                </a:lnTo>
                <a:lnTo>
                  <a:pt x="3017072" y="1368872"/>
                </a:lnTo>
                <a:lnTo>
                  <a:pt x="2943772" y="1367353"/>
                </a:lnTo>
                <a:lnTo>
                  <a:pt x="2870951" y="1365507"/>
                </a:lnTo>
                <a:lnTo>
                  <a:pt x="2798625" y="1363336"/>
                </a:lnTo>
                <a:lnTo>
                  <a:pt x="2726812" y="1360845"/>
                </a:lnTo>
                <a:lnTo>
                  <a:pt x="2655530" y="1358038"/>
                </a:lnTo>
                <a:lnTo>
                  <a:pt x="2584797" y="1354917"/>
                </a:lnTo>
                <a:lnTo>
                  <a:pt x="2514629" y="1351487"/>
                </a:lnTo>
                <a:lnTo>
                  <a:pt x="2445044" y="1347751"/>
                </a:lnTo>
                <a:lnTo>
                  <a:pt x="2376060" y="1343713"/>
                </a:lnTo>
                <a:lnTo>
                  <a:pt x="2307695" y="1339377"/>
                </a:lnTo>
                <a:lnTo>
                  <a:pt x="2239966" y="1334745"/>
                </a:lnTo>
                <a:lnTo>
                  <a:pt x="2172890" y="1329822"/>
                </a:lnTo>
                <a:lnTo>
                  <a:pt x="2106485" y="1324612"/>
                </a:lnTo>
                <a:lnTo>
                  <a:pt x="2040768" y="1319117"/>
                </a:lnTo>
                <a:lnTo>
                  <a:pt x="1975758" y="1313343"/>
                </a:lnTo>
                <a:lnTo>
                  <a:pt x="1911472" y="1307291"/>
                </a:lnTo>
                <a:lnTo>
                  <a:pt x="1847926" y="1300966"/>
                </a:lnTo>
                <a:lnTo>
                  <a:pt x="1785139" y="1294372"/>
                </a:lnTo>
                <a:lnTo>
                  <a:pt x="1723129" y="1287512"/>
                </a:lnTo>
                <a:lnTo>
                  <a:pt x="1661912" y="1280390"/>
                </a:lnTo>
                <a:lnTo>
                  <a:pt x="1601507" y="1273009"/>
                </a:lnTo>
                <a:lnTo>
                  <a:pt x="1541931" y="1265373"/>
                </a:lnTo>
                <a:lnTo>
                  <a:pt x="1483201" y="1257486"/>
                </a:lnTo>
                <a:lnTo>
                  <a:pt x="1425335" y="1249351"/>
                </a:lnTo>
                <a:lnTo>
                  <a:pt x="1368350" y="1240972"/>
                </a:lnTo>
                <a:lnTo>
                  <a:pt x="1312265" y="1232353"/>
                </a:lnTo>
                <a:lnTo>
                  <a:pt x="1257096" y="1223497"/>
                </a:lnTo>
                <a:lnTo>
                  <a:pt x="1202861" y="1214407"/>
                </a:lnTo>
                <a:lnTo>
                  <a:pt x="1149578" y="1205089"/>
                </a:lnTo>
                <a:lnTo>
                  <a:pt x="1097264" y="1195544"/>
                </a:lnTo>
                <a:lnTo>
                  <a:pt x="1045937" y="1185777"/>
                </a:lnTo>
                <a:lnTo>
                  <a:pt x="995614" y="1175791"/>
                </a:lnTo>
                <a:lnTo>
                  <a:pt x="946313" y="1165590"/>
                </a:lnTo>
                <a:lnTo>
                  <a:pt x="898052" y="1155178"/>
                </a:lnTo>
                <a:lnTo>
                  <a:pt x="850847" y="1144558"/>
                </a:lnTo>
                <a:lnTo>
                  <a:pt x="804717" y="1133734"/>
                </a:lnTo>
                <a:lnTo>
                  <a:pt x="759679" y="1122710"/>
                </a:lnTo>
                <a:lnTo>
                  <a:pt x="715750" y="1111488"/>
                </a:lnTo>
                <a:lnTo>
                  <a:pt x="672949" y="1100074"/>
                </a:lnTo>
                <a:lnTo>
                  <a:pt x="631292" y="1088470"/>
                </a:lnTo>
                <a:lnTo>
                  <a:pt x="590797" y="1076680"/>
                </a:lnTo>
                <a:lnTo>
                  <a:pt x="551482" y="1064707"/>
                </a:lnTo>
                <a:lnTo>
                  <a:pt x="513364" y="1052556"/>
                </a:lnTo>
                <a:lnTo>
                  <a:pt x="476461" y="1040230"/>
                </a:lnTo>
                <a:lnTo>
                  <a:pt x="406370" y="1015067"/>
                </a:lnTo>
                <a:lnTo>
                  <a:pt x="341348" y="989247"/>
                </a:lnTo>
                <a:lnTo>
                  <a:pt x="281536" y="962799"/>
                </a:lnTo>
                <a:lnTo>
                  <a:pt x="227075" y="935753"/>
                </a:lnTo>
                <a:lnTo>
                  <a:pt x="178104" y="908138"/>
                </a:lnTo>
                <a:lnTo>
                  <a:pt x="134764" y="879982"/>
                </a:lnTo>
                <a:lnTo>
                  <a:pt x="97195" y="851314"/>
                </a:lnTo>
                <a:lnTo>
                  <a:pt x="65538" y="822164"/>
                </a:lnTo>
                <a:lnTo>
                  <a:pt x="39933" y="792561"/>
                </a:lnTo>
                <a:lnTo>
                  <a:pt x="13179" y="747370"/>
                </a:lnTo>
                <a:lnTo>
                  <a:pt x="832" y="701322"/>
                </a:lnTo>
                <a:lnTo>
                  <a:pt x="0" y="685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1021080"/>
          </a:xfrm>
          <a:prstGeom prst="rect">
            <a:avLst/>
          </a:prstGeom>
        </p:spPr>
        <p:txBody>
          <a:bodyPr vert="horz" wrap="square" lIns="0" tIns="243967" rIns="0" bIns="0" rtlCol="0">
            <a:spAutoFit/>
          </a:bodyPr>
          <a:lstStyle/>
          <a:p>
            <a:pPr marL="1146810" algn="ctr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Comic Sans MS" panose="030F0702030302020204"/>
                <a:cs typeface="Comic Sans MS" panose="030F0702030302020204"/>
              </a:rPr>
              <a:t>PEMETERAIAN</a:t>
            </a:r>
            <a:r>
              <a:rPr sz="3200" b="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200" b="0" dirty="0">
                <a:latin typeface="Comic Sans MS" panose="030F0702030302020204"/>
                <a:cs typeface="Comic Sans MS" panose="030F0702030302020204"/>
              </a:rPr>
              <a:t>KEMUDIAN</a:t>
            </a:r>
            <a:endParaRPr sz="3200">
              <a:latin typeface="Comic Sans MS" panose="030F0702030302020204"/>
              <a:cs typeface="Comic Sans MS" panose="030F0702030302020204"/>
            </a:endParaRPr>
          </a:p>
          <a:p>
            <a:pPr marL="1146810" algn="ctr">
              <a:lnSpc>
                <a:spcPct val="100000"/>
              </a:lnSpc>
              <a:spcBef>
                <a:spcPts val="65"/>
              </a:spcBef>
            </a:pPr>
            <a:r>
              <a:rPr sz="1800" b="0" dirty="0">
                <a:latin typeface="Comic Sans MS" panose="030F0702030302020204"/>
                <a:cs typeface="Comic Sans MS" panose="030F0702030302020204"/>
              </a:rPr>
              <a:t>Pasal 10 UU No. 13 Tahun</a:t>
            </a:r>
            <a:r>
              <a:rPr sz="1800" b="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0" dirty="0">
                <a:latin typeface="Comic Sans MS" panose="030F0702030302020204"/>
                <a:cs typeface="Comic Sans MS" panose="030F0702030302020204"/>
              </a:rPr>
              <a:t>1985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4200" y="2590800"/>
            <a:ext cx="5972810" cy="2981325"/>
          </a:xfrm>
          <a:custGeom>
            <a:avLst/>
            <a:gdLst/>
            <a:ahLst/>
            <a:cxnLst/>
            <a:rect l="l" t="t" r="r" b="b"/>
            <a:pathLst>
              <a:path w="5972809" h="2981325">
                <a:moveTo>
                  <a:pt x="5475732" y="0"/>
                </a:moveTo>
                <a:lnTo>
                  <a:pt x="496824" y="0"/>
                </a:lnTo>
                <a:lnTo>
                  <a:pt x="448967" y="2273"/>
                </a:lnTo>
                <a:lnTo>
                  <a:pt x="402399" y="8956"/>
                </a:lnTo>
                <a:lnTo>
                  <a:pt x="357329" y="19839"/>
                </a:lnTo>
                <a:lnTo>
                  <a:pt x="313963" y="34716"/>
                </a:lnTo>
                <a:lnTo>
                  <a:pt x="272510" y="53377"/>
                </a:lnTo>
                <a:lnTo>
                  <a:pt x="233179" y="75615"/>
                </a:lnTo>
                <a:lnTo>
                  <a:pt x="196176" y="101222"/>
                </a:lnTo>
                <a:lnTo>
                  <a:pt x="161710" y="129990"/>
                </a:lnTo>
                <a:lnTo>
                  <a:pt x="129990" y="161710"/>
                </a:lnTo>
                <a:lnTo>
                  <a:pt x="101222" y="196176"/>
                </a:lnTo>
                <a:lnTo>
                  <a:pt x="75615" y="233179"/>
                </a:lnTo>
                <a:lnTo>
                  <a:pt x="53377" y="272510"/>
                </a:lnTo>
                <a:lnTo>
                  <a:pt x="34716" y="313963"/>
                </a:lnTo>
                <a:lnTo>
                  <a:pt x="19839" y="357329"/>
                </a:lnTo>
                <a:lnTo>
                  <a:pt x="8956" y="402399"/>
                </a:lnTo>
                <a:lnTo>
                  <a:pt x="2273" y="448967"/>
                </a:lnTo>
                <a:lnTo>
                  <a:pt x="0" y="496824"/>
                </a:lnTo>
                <a:lnTo>
                  <a:pt x="0" y="2484120"/>
                </a:lnTo>
                <a:lnTo>
                  <a:pt x="2273" y="2531976"/>
                </a:lnTo>
                <a:lnTo>
                  <a:pt x="8956" y="2578544"/>
                </a:lnTo>
                <a:lnTo>
                  <a:pt x="19839" y="2623614"/>
                </a:lnTo>
                <a:lnTo>
                  <a:pt x="34716" y="2666980"/>
                </a:lnTo>
                <a:lnTo>
                  <a:pt x="53377" y="2708433"/>
                </a:lnTo>
                <a:lnTo>
                  <a:pt x="75615" y="2747764"/>
                </a:lnTo>
                <a:lnTo>
                  <a:pt x="101222" y="2784767"/>
                </a:lnTo>
                <a:lnTo>
                  <a:pt x="129990" y="2819233"/>
                </a:lnTo>
                <a:lnTo>
                  <a:pt x="161710" y="2850953"/>
                </a:lnTo>
                <a:lnTo>
                  <a:pt x="196176" y="2879721"/>
                </a:lnTo>
                <a:lnTo>
                  <a:pt x="233179" y="2905328"/>
                </a:lnTo>
                <a:lnTo>
                  <a:pt x="272510" y="2927566"/>
                </a:lnTo>
                <a:lnTo>
                  <a:pt x="313963" y="2946227"/>
                </a:lnTo>
                <a:lnTo>
                  <a:pt x="357329" y="2961104"/>
                </a:lnTo>
                <a:lnTo>
                  <a:pt x="402399" y="2971987"/>
                </a:lnTo>
                <a:lnTo>
                  <a:pt x="448967" y="2978670"/>
                </a:lnTo>
                <a:lnTo>
                  <a:pt x="496824" y="2980944"/>
                </a:lnTo>
                <a:lnTo>
                  <a:pt x="5475732" y="2980944"/>
                </a:lnTo>
                <a:lnTo>
                  <a:pt x="5523588" y="2978670"/>
                </a:lnTo>
                <a:lnTo>
                  <a:pt x="5570156" y="2971987"/>
                </a:lnTo>
                <a:lnTo>
                  <a:pt x="5615226" y="2961104"/>
                </a:lnTo>
                <a:lnTo>
                  <a:pt x="5658592" y="2946227"/>
                </a:lnTo>
                <a:lnTo>
                  <a:pt x="5700045" y="2927566"/>
                </a:lnTo>
                <a:lnTo>
                  <a:pt x="5739376" y="2905328"/>
                </a:lnTo>
                <a:lnTo>
                  <a:pt x="5776379" y="2879721"/>
                </a:lnTo>
                <a:lnTo>
                  <a:pt x="5810845" y="2850953"/>
                </a:lnTo>
                <a:lnTo>
                  <a:pt x="5842565" y="2819233"/>
                </a:lnTo>
                <a:lnTo>
                  <a:pt x="5871333" y="2784767"/>
                </a:lnTo>
                <a:lnTo>
                  <a:pt x="5896940" y="2747764"/>
                </a:lnTo>
                <a:lnTo>
                  <a:pt x="5919178" y="2708433"/>
                </a:lnTo>
                <a:lnTo>
                  <a:pt x="5937839" y="2666980"/>
                </a:lnTo>
                <a:lnTo>
                  <a:pt x="5952716" y="2623614"/>
                </a:lnTo>
                <a:lnTo>
                  <a:pt x="5963599" y="2578544"/>
                </a:lnTo>
                <a:lnTo>
                  <a:pt x="5970282" y="2531976"/>
                </a:lnTo>
                <a:lnTo>
                  <a:pt x="5972556" y="2484120"/>
                </a:lnTo>
                <a:lnTo>
                  <a:pt x="5972556" y="496824"/>
                </a:lnTo>
                <a:lnTo>
                  <a:pt x="5970282" y="448967"/>
                </a:lnTo>
                <a:lnTo>
                  <a:pt x="5963599" y="402399"/>
                </a:lnTo>
                <a:lnTo>
                  <a:pt x="5952716" y="357329"/>
                </a:lnTo>
                <a:lnTo>
                  <a:pt x="5937839" y="313963"/>
                </a:lnTo>
                <a:lnTo>
                  <a:pt x="5919178" y="272510"/>
                </a:lnTo>
                <a:lnTo>
                  <a:pt x="5896940" y="233179"/>
                </a:lnTo>
                <a:lnTo>
                  <a:pt x="5871333" y="196176"/>
                </a:lnTo>
                <a:lnTo>
                  <a:pt x="5842565" y="161710"/>
                </a:lnTo>
                <a:lnTo>
                  <a:pt x="5810845" y="129990"/>
                </a:lnTo>
                <a:lnTo>
                  <a:pt x="5776379" y="101222"/>
                </a:lnTo>
                <a:lnTo>
                  <a:pt x="5739376" y="75615"/>
                </a:lnTo>
                <a:lnTo>
                  <a:pt x="5700045" y="53377"/>
                </a:lnTo>
                <a:lnTo>
                  <a:pt x="5658592" y="34716"/>
                </a:lnTo>
                <a:lnTo>
                  <a:pt x="5615226" y="19839"/>
                </a:lnTo>
                <a:lnTo>
                  <a:pt x="5570156" y="8956"/>
                </a:lnTo>
                <a:lnTo>
                  <a:pt x="5523588" y="2273"/>
                </a:lnTo>
                <a:lnTo>
                  <a:pt x="5475732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24200" y="2590800"/>
            <a:ext cx="5972810" cy="2981325"/>
          </a:xfrm>
          <a:custGeom>
            <a:avLst/>
            <a:gdLst/>
            <a:ahLst/>
            <a:cxnLst/>
            <a:rect l="l" t="t" r="r" b="b"/>
            <a:pathLst>
              <a:path w="5972809" h="2981325">
                <a:moveTo>
                  <a:pt x="0" y="496824"/>
                </a:moveTo>
                <a:lnTo>
                  <a:pt x="2273" y="448967"/>
                </a:lnTo>
                <a:lnTo>
                  <a:pt x="8956" y="402399"/>
                </a:lnTo>
                <a:lnTo>
                  <a:pt x="19839" y="357329"/>
                </a:lnTo>
                <a:lnTo>
                  <a:pt x="34716" y="313963"/>
                </a:lnTo>
                <a:lnTo>
                  <a:pt x="53377" y="272510"/>
                </a:lnTo>
                <a:lnTo>
                  <a:pt x="75615" y="233179"/>
                </a:lnTo>
                <a:lnTo>
                  <a:pt x="101222" y="196176"/>
                </a:lnTo>
                <a:lnTo>
                  <a:pt x="129990" y="161710"/>
                </a:lnTo>
                <a:lnTo>
                  <a:pt x="161710" y="129990"/>
                </a:lnTo>
                <a:lnTo>
                  <a:pt x="196176" y="101222"/>
                </a:lnTo>
                <a:lnTo>
                  <a:pt x="233179" y="75615"/>
                </a:lnTo>
                <a:lnTo>
                  <a:pt x="272510" y="53377"/>
                </a:lnTo>
                <a:lnTo>
                  <a:pt x="313963" y="34716"/>
                </a:lnTo>
                <a:lnTo>
                  <a:pt x="357329" y="19839"/>
                </a:lnTo>
                <a:lnTo>
                  <a:pt x="402399" y="8956"/>
                </a:lnTo>
                <a:lnTo>
                  <a:pt x="448967" y="2273"/>
                </a:lnTo>
                <a:lnTo>
                  <a:pt x="496824" y="0"/>
                </a:lnTo>
                <a:lnTo>
                  <a:pt x="5475732" y="0"/>
                </a:lnTo>
                <a:lnTo>
                  <a:pt x="5523588" y="2273"/>
                </a:lnTo>
                <a:lnTo>
                  <a:pt x="5570156" y="8956"/>
                </a:lnTo>
                <a:lnTo>
                  <a:pt x="5615226" y="19839"/>
                </a:lnTo>
                <a:lnTo>
                  <a:pt x="5658592" y="34716"/>
                </a:lnTo>
                <a:lnTo>
                  <a:pt x="5700045" y="53377"/>
                </a:lnTo>
                <a:lnTo>
                  <a:pt x="5739376" y="75615"/>
                </a:lnTo>
                <a:lnTo>
                  <a:pt x="5776379" y="101222"/>
                </a:lnTo>
                <a:lnTo>
                  <a:pt x="5810845" y="129990"/>
                </a:lnTo>
                <a:lnTo>
                  <a:pt x="5842565" y="161710"/>
                </a:lnTo>
                <a:lnTo>
                  <a:pt x="5871333" y="196176"/>
                </a:lnTo>
                <a:lnTo>
                  <a:pt x="5896940" y="233179"/>
                </a:lnTo>
                <a:lnTo>
                  <a:pt x="5919178" y="272510"/>
                </a:lnTo>
                <a:lnTo>
                  <a:pt x="5937839" y="313963"/>
                </a:lnTo>
                <a:lnTo>
                  <a:pt x="5952716" y="357329"/>
                </a:lnTo>
                <a:lnTo>
                  <a:pt x="5963599" y="402399"/>
                </a:lnTo>
                <a:lnTo>
                  <a:pt x="5970282" y="448967"/>
                </a:lnTo>
                <a:lnTo>
                  <a:pt x="5972556" y="496824"/>
                </a:lnTo>
                <a:lnTo>
                  <a:pt x="5972556" y="2484120"/>
                </a:lnTo>
                <a:lnTo>
                  <a:pt x="5970282" y="2531976"/>
                </a:lnTo>
                <a:lnTo>
                  <a:pt x="5963599" y="2578544"/>
                </a:lnTo>
                <a:lnTo>
                  <a:pt x="5952716" y="2623614"/>
                </a:lnTo>
                <a:lnTo>
                  <a:pt x="5937839" y="2666980"/>
                </a:lnTo>
                <a:lnTo>
                  <a:pt x="5919178" y="2708433"/>
                </a:lnTo>
                <a:lnTo>
                  <a:pt x="5896940" y="2747764"/>
                </a:lnTo>
                <a:lnTo>
                  <a:pt x="5871333" y="2784767"/>
                </a:lnTo>
                <a:lnTo>
                  <a:pt x="5842565" y="2819233"/>
                </a:lnTo>
                <a:lnTo>
                  <a:pt x="5810845" y="2850953"/>
                </a:lnTo>
                <a:lnTo>
                  <a:pt x="5776379" y="2879721"/>
                </a:lnTo>
                <a:lnTo>
                  <a:pt x="5739376" y="2905328"/>
                </a:lnTo>
                <a:lnTo>
                  <a:pt x="5700045" y="2927566"/>
                </a:lnTo>
                <a:lnTo>
                  <a:pt x="5658592" y="2946227"/>
                </a:lnTo>
                <a:lnTo>
                  <a:pt x="5615226" y="2961104"/>
                </a:lnTo>
                <a:lnTo>
                  <a:pt x="5570156" y="2971987"/>
                </a:lnTo>
                <a:lnTo>
                  <a:pt x="5523588" y="2978670"/>
                </a:lnTo>
                <a:lnTo>
                  <a:pt x="5475732" y="2980944"/>
                </a:lnTo>
                <a:lnTo>
                  <a:pt x="496824" y="2980944"/>
                </a:lnTo>
                <a:lnTo>
                  <a:pt x="448967" y="2978670"/>
                </a:lnTo>
                <a:lnTo>
                  <a:pt x="402399" y="2971987"/>
                </a:lnTo>
                <a:lnTo>
                  <a:pt x="357329" y="2961104"/>
                </a:lnTo>
                <a:lnTo>
                  <a:pt x="313963" y="2946227"/>
                </a:lnTo>
                <a:lnTo>
                  <a:pt x="272510" y="2927566"/>
                </a:lnTo>
                <a:lnTo>
                  <a:pt x="233179" y="2905328"/>
                </a:lnTo>
                <a:lnTo>
                  <a:pt x="196176" y="2879721"/>
                </a:lnTo>
                <a:lnTo>
                  <a:pt x="161710" y="2850953"/>
                </a:lnTo>
                <a:lnTo>
                  <a:pt x="129990" y="2819233"/>
                </a:lnTo>
                <a:lnTo>
                  <a:pt x="101222" y="2784767"/>
                </a:lnTo>
                <a:lnTo>
                  <a:pt x="75615" y="2747764"/>
                </a:lnTo>
                <a:lnTo>
                  <a:pt x="53377" y="2708433"/>
                </a:lnTo>
                <a:lnTo>
                  <a:pt x="34716" y="2666980"/>
                </a:lnTo>
                <a:lnTo>
                  <a:pt x="19839" y="2623614"/>
                </a:lnTo>
                <a:lnTo>
                  <a:pt x="8956" y="2578544"/>
                </a:lnTo>
                <a:lnTo>
                  <a:pt x="2273" y="2531976"/>
                </a:lnTo>
                <a:lnTo>
                  <a:pt x="0" y="2484120"/>
                </a:lnTo>
                <a:lnTo>
                  <a:pt x="0" y="4968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98394" y="2077338"/>
            <a:ext cx="5732145" cy="302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omic Sans MS" panose="030F0702030302020204"/>
                <a:cs typeface="Comic Sans MS" panose="030F0702030302020204"/>
              </a:rPr>
              <a:t>Dilakukan </a:t>
            </a:r>
            <a:r>
              <a:rPr sz="2000" b="1" spc="-5" dirty="0">
                <a:latin typeface="Comic Sans MS" panose="030F0702030302020204"/>
                <a:cs typeface="Comic Sans MS" panose="030F0702030302020204"/>
              </a:rPr>
              <a:t>Terhadap</a:t>
            </a:r>
            <a:r>
              <a:rPr sz="2000" b="1" spc="-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000" b="1" dirty="0">
                <a:latin typeface="Comic Sans MS" panose="030F0702030302020204"/>
                <a:cs typeface="Comic Sans MS" panose="030F0702030302020204"/>
              </a:rPr>
              <a:t>:</a:t>
            </a:r>
            <a:endParaRPr sz="20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758825" marR="288925" indent="-296545">
              <a:lnSpc>
                <a:spcPct val="100000"/>
              </a:lnSpc>
            </a:pP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Dokumen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yang akan digunakan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sebagai</a:t>
            </a:r>
            <a:r>
              <a:rPr sz="1800" b="1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alat  pembuktian di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muka</a:t>
            </a:r>
            <a:r>
              <a:rPr sz="1800" b="1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PENGADILAN.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758825" marR="5080" indent="-296545">
              <a:lnSpc>
                <a:spcPts val="2150"/>
              </a:lnSpc>
            </a:pP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Dokumen yang BEA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METERAINYA tidak</a:t>
            </a:r>
            <a:r>
              <a:rPr sz="1800" b="1" spc="-10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10" dirty="0">
                <a:latin typeface="Comic Sans MS" panose="030F0702030302020204"/>
                <a:cs typeface="Comic Sans MS" panose="030F0702030302020204"/>
              </a:rPr>
              <a:t>atau 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kurang dilunasi ditambah</a:t>
            </a:r>
            <a:r>
              <a:rPr sz="1800" b="1" spc="-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denda.</a:t>
            </a:r>
            <a:endParaRPr sz="1800">
              <a:latin typeface="Comic Sans MS" panose="030F0702030302020204"/>
              <a:cs typeface="Comic Sans MS" panose="030F0702030302020204"/>
            </a:endParaRPr>
          </a:p>
          <a:p>
            <a:pPr marL="758825" marR="208280" indent="-296545">
              <a:lnSpc>
                <a:spcPts val="2150"/>
              </a:lnSpc>
              <a:spcBef>
                <a:spcPts val="2180"/>
              </a:spcBef>
            </a:pP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Dokumen yang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dibuat di </a:t>
            </a:r>
            <a:r>
              <a:rPr sz="1800" b="1" dirty="0">
                <a:latin typeface="Comic Sans MS" panose="030F0702030302020204"/>
                <a:cs typeface="Comic Sans MS" panose="030F0702030302020204"/>
              </a:rPr>
              <a:t>LUAR NEGERI</a:t>
            </a:r>
            <a:r>
              <a:rPr sz="1800" b="1" spc="-1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dan  digunakan di</a:t>
            </a:r>
            <a:r>
              <a:rPr sz="1800" b="1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1800" b="1" spc="-5" dirty="0">
                <a:latin typeface="Comic Sans MS" panose="030F0702030302020204"/>
                <a:cs typeface="Comic Sans MS" panose="030F0702030302020204"/>
              </a:rPr>
              <a:t>INDONESIA</a:t>
            </a:r>
            <a:endParaRPr sz="1800">
              <a:latin typeface="Comic Sans MS" panose="030F0702030302020204"/>
              <a:cs typeface="Comic Sans MS" panose="030F07020303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8642" y="125349"/>
            <a:ext cx="8352155" cy="6188075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Dasar</a:t>
            </a:r>
            <a:r>
              <a:rPr sz="2400" b="1" spc="-25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Hukum</a:t>
            </a:r>
            <a:endParaRPr sz="2400">
              <a:latin typeface="Trebuchet MS" panose="020B0603020202020204"/>
              <a:cs typeface="Trebuchet MS" panose="020B0603020202020204"/>
            </a:endParaRPr>
          </a:p>
          <a:p>
            <a:pPr marL="414655" marR="621665" indent="-402590">
              <a:lnSpc>
                <a:spcPct val="100000"/>
              </a:lnSpc>
              <a:spcBef>
                <a:spcPts val="1455"/>
              </a:spcBef>
            </a:pPr>
            <a:r>
              <a:rPr sz="24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21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1997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sebagaimana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telah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diubah </a:t>
            </a:r>
            <a:r>
              <a:rPr sz="2400" b="1" spc="28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20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55" dirty="0">
                <a:latin typeface="Times New Roman" panose="02020603050405020304"/>
                <a:cs typeface="Times New Roman" panose="02020603050405020304"/>
              </a:rPr>
              <a:t>2000.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Namun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demikian seiring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semangat otonomi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daerah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seperti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halnya PBB,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maka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BPHTB pun pada tahun 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2011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menjadi pajak daerah 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diberlakukannya  UU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No.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28 </a:t>
            </a:r>
            <a:r>
              <a:rPr sz="2400" b="1" spc="-50" dirty="0">
                <a:latin typeface="Times New Roman" panose="02020603050405020304"/>
                <a:cs typeface="Times New Roman" panose="02020603050405020304"/>
              </a:rPr>
              <a:t>Tahun</a:t>
            </a:r>
            <a:r>
              <a:rPr sz="24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2009.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3820">
              <a:lnSpc>
                <a:spcPct val="100000"/>
              </a:lnSpc>
              <a:spcBef>
                <a:spcPts val="2050"/>
              </a:spcBef>
            </a:pPr>
            <a:r>
              <a:rPr sz="2400" b="1" spc="-5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Pengertian: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83820">
              <a:lnSpc>
                <a:spcPct val="100000"/>
              </a:lnSpc>
              <a:spcBef>
                <a:spcPts val="1455"/>
              </a:spcBef>
            </a:pPr>
            <a:r>
              <a:rPr sz="2400" b="1" spc="204" dirty="0">
                <a:latin typeface="Times New Roman" panose="02020603050405020304"/>
                <a:cs typeface="Times New Roman" panose="02020603050405020304"/>
              </a:rPr>
              <a:t>BPHTB</a:t>
            </a:r>
            <a:r>
              <a:rPr sz="2400" spc="204" dirty="0">
                <a:latin typeface="Arial" panose="020B0604020202020204"/>
                <a:cs typeface="Arial" panose="020B0604020202020204"/>
              </a:rPr>
              <a:t>:</a:t>
            </a:r>
            <a:r>
              <a:rPr sz="2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200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0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dikenakan</a:t>
            </a:r>
            <a:r>
              <a:rPr sz="24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Perolehan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>
              <a:lnSpc>
                <a:spcPct val="100000"/>
              </a:lnSpc>
            </a:pP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 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400" b="1" spc="-2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Bangunan”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 marR="9525" indent="-1143635">
              <a:lnSpc>
                <a:spcPct val="100000"/>
              </a:lnSpc>
              <a:spcBef>
                <a:spcPts val="1440"/>
              </a:spcBef>
            </a:pP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Perolehan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spc="254" dirty="0">
                <a:latin typeface="Arial" panose="020B0604020202020204"/>
                <a:cs typeface="Arial" panose="020B0604020202020204"/>
              </a:rPr>
              <a:t>:  </a:t>
            </a:r>
            <a:r>
              <a:rPr sz="2400" spc="245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perbuatan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peristiwa </a:t>
            </a:r>
            <a:r>
              <a:rPr sz="2400" b="1" spc="295" dirty="0">
                <a:latin typeface="Times New Roman" panose="02020603050405020304"/>
                <a:cs typeface="Times New Roman" panose="02020603050405020304"/>
              </a:rPr>
              <a:t>hukum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mengakibatkan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diperolehnya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hak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tanah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912620">
              <a:lnSpc>
                <a:spcPct val="100000"/>
              </a:lnSpc>
            </a:pPr>
            <a:r>
              <a:rPr sz="2400" b="1" spc="235" dirty="0">
                <a:latin typeface="Times New Roman" panose="02020603050405020304"/>
                <a:cs typeface="Times New Roman" panose="02020603050405020304"/>
              </a:rPr>
              <a:t>dan/atau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oleh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0" dirty="0">
                <a:latin typeface="Times New Roman" panose="02020603050405020304"/>
                <a:cs typeface="Times New Roman" panose="02020603050405020304"/>
              </a:rPr>
              <a:t>OP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10" dirty="0">
                <a:latin typeface="Times New Roman" panose="02020603050405020304"/>
                <a:cs typeface="Times New Roman" panose="02020603050405020304"/>
              </a:rPr>
              <a:t>badan”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1042670"/>
          </a:xfrm>
          <a:prstGeom prst="rect">
            <a:avLst/>
          </a:prstGeom>
        </p:spPr>
        <p:txBody>
          <a:bodyPr vert="horz" wrap="square" lIns="0" tIns="150749" rIns="0" bIns="0" rtlCol="0">
            <a:spAutoFit/>
          </a:bodyPr>
          <a:lstStyle/>
          <a:p>
            <a:pPr marL="1270" marR="5080" indent="144780">
              <a:lnSpc>
                <a:spcPct val="100000"/>
              </a:lnSpc>
              <a:spcBef>
                <a:spcPts val="105"/>
              </a:spcBef>
            </a:pPr>
            <a:r>
              <a:rPr dirty="0"/>
              <a:t>DENDA ADMINISTRASI DAN  KEWAJIBAN PEMENUHAN</a:t>
            </a:r>
            <a:r>
              <a:rPr spc="-60" dirty="0"/>
              <a:t> </a:t>
            </a:r>
            <a:r>
              <a:rPr dirty="0"/>
              <a:t>BEA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74594" y="1383283"/>
            <a:ext cx="6852284" cy="4364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0945">
              <a:lnSpc>
                <a:spcPct val="100000"/>
              </a:lnSpc>
              <a:spcBef>
                <a:spcPts val="105"/>
              </a:spcBef>
            </a:pPr>
            <a:r>
              <a:rPr sz="2900" b="1" dirty="0">
                <a:latin typeface="Comic Sans MS" panose="030F0702030302020204"/>
                <a:cs typeface="Comic Sans MS" panose="030F0702030302020204"/>
              </a:rPr>
              <a:t>METERAI</a:t>
            </a:r>
            <a:endParaRPr sz="2900">
              <a:latin typeface="Comic Sans MS" panose="030F0702030302020204"/>
              <a:cs typeface="Comic Sans MS" panose="030F0702030302020204"/>
            </a:endParaRPr>
          </a:p>
          <a:p>
            <a:pPr marL="622300" marR="5080" indent="-609600">
              <a:lnSpc>
                <a:spcPct val="90000"/>
              </a:lnSpc>
              <a:spcBef>
                <a:spcPts val="2565"/>
              </a:spcBef>
              <a:tabLst>
                <a:tab pos="545465" algn="l"/>
              </a:tabLst>
            </a:pPr>
            <a:r>
              <a:rPr sz="2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Dokumen yang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terutang Bea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Meterai 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tetapi Bea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Meterainya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tidak atau  kurang dilunasi sebagaimana  mestinya dikenakan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denda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sebesar  200% dari Bea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Meterai yang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tidak  atau kurang</a:t>
            </a:r>
            <a:r>
              <a:rPr sz="2800" b="1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dibayar.</a:t>
            </a:r>
            <a:endParaRPr sz="2800">
              <a:latin typeface="Comic Sans MS" panose="030F0702030302020204"/>
              <a:cs typeface="Comic Sans MS" panose="030F0702030302020204"/>
            </a:endParaRPr>
          </a:p>
          <a:p>
            <a:pPr marL="622300" marR="332105" indent="-609600">
              <a:lnSpc>
                <a:spcPct val="90000"/>
              </a:lnSpc>
              <a:spcBef>
                <a:spcPts val="705"/>
              </a:spcBef>
              <a:tabLst>
                <a:tab pos="545465" algn="l"/>
              </a:tabLst>
            </a:pPr>
            <a:r>
              <a:rPr sz="2800" spc="-5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Pelunasan Bea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Meterai yang 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terutang berikut dendanya dengan  </a:t>
            </a:r>
            <a:r>
              <a:rPr sz="2800" b="1" spc="-5" dirty="0">
                <a:latin typeface="Comic Sans MS" panose="030F0702030302020204"/>
                <a:cs typeface="Comic Sans MS" panose="030F0702030302020204"/>
              </a:rPr>
              <a:t>cara pemeteraian</a:t>
            </a:r>
            <a:r>
              <a:rPr sz="2800" b="1" spc="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800" b="1" spc="-10" dirty="0">
                <a:latin typeface="Comic Sans MS" panose="030F0702030302020204"/>
                <a:cs typeface="Comic Sans MS" panose="030F0702030302020204"/>
              </a:rPr>
              <a:t>kemudian.</a:t>
            </a:r>
            <a:endParaRPr sz="28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8540" y="6428943"/>
            <a:ext cx="985519" cy="22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Bea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Materai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2194" y="452373"/>
            <a:ext cx="6369050" cy="532257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b="1" spc="-5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Subjek Pajak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350520" marR="116840" indent="-338455">
              <a:lnSpc>
                <a:spcPct val="100000"/>
              </a:lnSpc>
              <a:spcBef>
                <a:spcPts val="1435"/>
              </a:spcBef>
            </a:pPr>
            <a:r>
              <a:rPr sz="24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29" dirty="0">
                <a:latin typeface="Times New Roman" panose="02020603050405020304"/>
                <a:cs typeface="Times New Roman" panose="02020603050405020304"/>
              </a:rPr>
              <a:t>Orang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Pribadi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badan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  memperoleh</a:t>
            </a:r>
            <a:r>
              <a:rPr sz="2400" b="1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hak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tanah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35" dirty="0">
                <a:latin typeface="Times New Roman" panose="02020603050405020304"/>
                <a:cs typeface="Times New Roman" panose="02020603050405020304"/>
              </a:rPr>
              <a:t>dan/atau  </a:t>
            </a:r>
            <a:r>
              <a:rPr sz="2400" b="1" spc="240" dirty="0">
                <a:latin typeface="Times New Roman" panose="02020603050405020304"/>
                <a:cs typeface="Times New Roman" panose="02020603050405020304"/>
              </a:rPr>
              <a:t>bangunan”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imes New Roman" panose="02020603050405020304"/>
              <a:cs typeface="Times New Roman" panose="02020603050405020304"/>
            </a:endParaRPr>
          </a:p>
          <a:p>
            <a:pPr marL="165100">
              <a:lnSpc>
                <a:spcPct val="100000"/>
              </a:lnSpc>
            </a:pPr>
            <a:r>
              <a:rPr sz="2400" b="1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Objek</a:t>
            </a:r>
            <a:r>
              <a:rPr sz="2400" b="1" spc="-30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Pajak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22300" marR="184785" indent="-457200">
              <a:lnSpc>
                <a:spcPct val="100000"/>
              </a:lnSpc>
              <a:spcBef>
                <a:spcPts val="1450"/>
              </a:spcBef>
              <a:tabLst>
                <a:tab pos="621665" algn="l"/>
              </a:tabLst>
            </a:pPr>
            <a:r>
              <a:rPr sz="24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Perolehan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hak</a:t>
            </a:r>
            <a:r>
              <a:rPr sz="24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tanah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35" dirty="0">
                <a:latin typeface="Times New Roman" panose="02020603050405020304"/>
                <a:cs typeface="Times New Roman" panose="02020603050405020304"/>
              </a:rPr>
              <a:t>dan/atau 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dapat</a:t>
            </a:r>
            <a:r>
              <a:rPr sz="2400" b="1" spc="-3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195" dirty="0">
                <a:latin typeface="Times New Roman" panose="02020603050405020304"/>
                <a:cs typeface="Times New Roman" panose="02020603050405020304"/>
              </a:rPr>
              <a:t>berupa: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indent="-457200">
              <a:lnSpc>
                <a:spcPct val="100000"/>
              </a:lnSpc>
              <a:spcBef>
                <a:spcPts val="1445"/>
              </a:spcBef>
              <a:buAutoNum type="alphaLcParenR"/>
              <a:tabLst>
                <a:tab pos="621665" algn="l"/>
                <a:tab pos="622300" algn="l"/>
              </a:tabLst>
            </a:pP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Tanah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termasuk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tanaman</a:t>
            </a:r>
            <a:r>
              <a:rPr sz="2400" b="1" spc="-2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diatasnya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indent="-457200">
              <a:lnSpc>
                <a:spcPct val="100000"/>
              </a:lnSpc>
              <a:spcBef>
                <a:spcPts val="1440"/>
              </a:spcBef>
              <a:buAutoNum type="alphaLcParenR"/>
              <a:tabLst>
                <a:tab pos="621665" algn="l"/>
                <a:tab pos="622300" algn="l"/>
              </a:tabLst>
            </a:pP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4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bangunan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indent="-457200">
              <a:lnSpc>
                <a:spcPct val="100000"/>
              </a:lnSpc>
              <a:spcBef>
                <a:spcPts val="1440"/>
              </a:spcBef>
              <a:buAutoNum type="alphaLcParenR"/>
              <a:tabLst>
                <a:tab pos="621665" algn="l"/>
                <a:tab pos="622300" algn="l"/>
              </a:tabLst>
            </a:pPr>
            <a:r>
              <a:rPr sz="2400" b="1" spc="285" dirty="0">
                <a:latin typeface="Times New Roman" panose="02020603050405020304"/>
                <a:cs typeface="Times New Roman" panose="02020603050405020304"/>
              </a:rPr>
              <a:t>Bangunan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5886" y="143382"/>
            <a:ext cx="3593465" cy="884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/>
                <a:cs typeface="Times New Roman" panose="02020603050405020304"/>
              </a:rPr>
              <a:t>OBJEK</a:t>
            </a:r>
            <a:r>
              <a:rPr sz="40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BPHTB</a:t>
            </a:r>
            <a:endParaRPr sz="40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sz="1600" spc="-5" dirty="0">
                <a:latin typeface="Times New Roman" panose="02020603050405020304"/>
                <a:cs typeface="Times New Roman" panose="02020603050405020304"/>
              </a:rPr>
              <a:t>(UU BPHTB ps.</a:t>
            </a:r>
            <a:r>
              <a:rPr sz="1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spc="-5" dirty="0">
                <a:latin typeface="Times New Roman" panose="02020603050405020304"/>
                <a:cs typeface="Times New Roman" panose="02020603050405020304"/>
              </a:rPr>
              <a:t>2)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56300" y="1890014"/>
            <a:ext cx="199390" cy="71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"/>
              </a:lnSpc>
            </a:pPr>
            <a:r>
              <a:rPr sz="1400" dirty="0">
                <a:latin typeface="Arial" panose="020B0604020202020204"/>
                <a:cs typeface="Arial" panose="020B0604020202020204"/>
              </a:rPr>
              <a:t>181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8800" y="1295400"/>
            <a:ext cx="8534400" cy="754380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latin typeface="Tahoma" panose="020B0604030504040204"/>
                <a:cs typeface="Tahoma" panose="020B0604030504040204"/>
              </a:rPr>
              <a:t>BPHTB adalah pajak </a:t>
            </a:r>
            <a:r>
              <a:rPr sz="2200" spc="-15" dirty="0">
                <a:latin typeface="Tahoma" panose="020B0604030504040204"/>
                <a:cs typeface="Tahoma" panose="020B0604030504040204"/>
              </a:rPr>
              <a:t>yang </a:t>
            </a:r>
            <a:r>
              <a:rPr sz="2200" spc="-10" dirty="0">
                <a:latin typeface="Tahoma" panose="020B0604030504040204"/>
                <a:cs typeface="Tahoma" panose="020B0604030504040204"/>
              </a:rPr>
              <a:t>dikenakan </a:t>
            </a:r>
            <a:r>
              <a:rPr sz="2200" spc="-5" dirty="0">
                <a:latin typeface="Tahoma" panose="020B0604030504040204"/>
                <a:cs typeface="Tahoma" panose="020B0604030504040204"/>
              </a:rPr>
              <a:t>atas perolehan hak</a:t>
            </a:r>
            <a:r>
              <a:rPr sz="2200" spc="95" dirty="0">
                <a:latin typeface="Tahoma" panose="020B0604030504040204"/>
                <a:cs typeface="Tahoma" panose="020B0604030504040204"/>
              </a:rPr>
              <a:t> </a:t>
            </a:r>
            <a:r>
              <a:rPr sz="2200" spc="-5" dirty="0">
                <a:latin typeface="Tahoma" panose="020B0604030504040204"/>
                <a:cs typeface="Tahoma" panose="020B0604030504040204"/>
              </a:rPr>
              <a:t>atas</a:t>
            </a:r>
            <a:endParaRPr sz="2200">
              <a:latin typeface="Tahoma" panose="020B0604030504040204"/>
              <a:cs typeface="Tahoma" panose="020B0604030504040204"/>
            </a:endParaRPr>
          </a:p>
          <a:p>
            <a:pPr marL="635" algn="ctr">
              <a:lnSpc>
                <a:spcPct val="100000"/>
              </a:lnSpc>
              <a:spcBef>
                <a:spcPts val="265"/>
              </a:spcBef>
            </a:pPr>
            <a:r>
              <a:rPr sz="2200" b="1" spc="-5" dirty="0">
                <a:solidFill>
                  <a:srgbClr val="CC0000"/>
                </a:solidFill>
                <a:latin typeface="Tahoma" panose="020B0604030504040204"/>
                <a:cs typeface="Tahoma" panose="020B0604030504040204"/>
              </a:rPr>
              <a:t>Tanah </a:t>
            </a:r>
            <a:r>
              <a:rPr sz="2200" spc="-5" dirty="0">
                <a:latin typeface="Tahoma" panose="020B0604030504040204"/>
                <a:cs typeface="Tahoma" panose="020B0604030504040204"/>
              </a:rPr>
              <a:t>dan</a:t>
            </a:r>
            <a:r>
              <a:rPr sz="2200" spc="40" dirty="0">
                <a:latin typeface="Tahoma" panose="020B0604030504040204"/>
                <a:cs typeface="Tahoma" panose="020B0604030504040204"/>
              </a:rPr>
              <a:t> </a:t>
            </a:r>
            <a:r>
              <a:rPr sz="2200" b="1" spc="-10" dirty="0">
                <a:solidFill>
                  <a:srgbClr val="CC0000"/>
                </a:solidFill>
                <a:latin typeface="Tahoma" panose="020B0604030504040204"/>
                <a:cs typeface="Tahoma" panose="020B0604030504040204"/>
              </a:rPr>
              <a:t>Bangunan</a:t>
            </a:r>
            <a:endParaRPr sz="22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8800" y="2514600"/>
            <a:ext cx="4114800" cy="321310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343025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Perolehan </a:t>
            </a:r>
            <a:r>
              <a:rPr sz="1800" dirty="0">
                <a:latin typeface="Tahoma" panose="020B0604030504040204"/>
                <a:cs typeface="Tahoma" panose="020B0604030504040204"/>
              </a:rPr>
              <a:t>hak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8400" y="2514600"/>
            <a:ext cx="4114800" cy="321310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045210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Pemberian </a:t>
            </a:r>
            <a:r>
              <a:rPr sz="1800" dirty="0">
                <a:latin typeface="Tahoma" panose="020B0604030504040204"/>
                <a:cs typeface="Tahoma" panose="020B0604030504040204"/>
              </a:rPr>
              <a:t>hak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 baru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29811" y="2134361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0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0" y="266700"/>
                </a:lnTo>
                <a:close/>
              </a:path>
              <a:path w="114300" h="381000">
                <a:moveTo>
                  <a:pt x="76200" y="0"/>
                </a:moveTo>
                <a:lnTo>
                  <a:pt x="38100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200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0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828800" y="3276600"/>
            <a:ext cx="1905000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Jual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beli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8600" y="3276600"/>
            <a:ext cx="1905000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350"/>
              </a:spcBef>
            </a:pPr>
            <a:r>
              <a:rPr sz="1800" spc="-35" dirty="0">
                <a:latin typeface="Tahoma" panose="020B0604030504040204"/>
                <a:cs typeface="Tahoma" panose="020B0604030504040204"/>
              </a:rPr>
              <a:t>Tukar </a:t>
            </a:r>
            <a:r>
              <a:rPr sz="1800" dirty="0">
                <a:latin typeface="Tahoma" panose="020B0604030504040204"/>
                <a:cs typeface="Tahoma" panose="020B0604030504040204"/>
              </a:rPr>
              <a:t>menukar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8800" y="38100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8800" y="38100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78430" y="3842384"/>
            <a:ext cx="60515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H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i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bah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38600" y="38100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38600" y="38100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333494" y="3842384"/>
            <a:ext cx="131635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Hibah</a:t>
            </a:r>
            <a:r>
              <a:rPr sz="1800" spc="-6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wasiat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28800" y="43434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28800" y="43434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92146" y="4375784"/>
            <a:ext cx="57912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latin typeface="Tahoma" panose="020B0604030504040204"/>
                <a:cs typeface="Tahoma" panose="020B0604030504040204"/>
              </a:rPr>
              <a:t>W</a:t>
            </a:r>
            <a:r>
              <a:rPr sz="1800" dirty="0">
                <a:latin typeface="Tahoma" panose="020B0604030504040204"/>
                <a:cs typeface="Tahoma" panose="020B0604030504040204"/>
              </a:rPr>
              <a:t>aris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8800" y="5410200"/>
            <a:ext cx="4114800" cy="436245"/>
          </a:xfrm>
          <a:custGeom>
            <a:avLst/>
            <a:gdLst/>
            <a:ahLst/>
            <a:cxnLst/>
            <a:rect l="l" t="t" r="r" b="b"/>
            <a:pathLst>
              <a:path w="4114800" h="436245">
                <a:moveTo>
                  <a:pt x="0" y="435863"/>
                </a:moveTo>
                <a:lnTo>
                  <a:pt x="4114800" y="435863"/>
                </a:lnTo>
                <a:lnTo>
                  <a:pt x="41148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28800" y="5410200"/>
            <a:ext cx="4114800" cy="436245"/>
          </a:xfrm>
          <a:custGeom>
            <a:avLst/>
            <a:gdLst/>
            <a:ahLst/>
            <a:cxnLst/>
            <a:rect l="l" t="t" r="r" b="b"/>
            <a:pathLst>
              <a:path w="4114800" h="436245">
                <a:moveTo>
                  <a:pt x="0" y="435863"/>
                </a:moveTo>
                <a:lnTo>
                  <a:pt x="4114800" y="435863"/>
                </a:lnTo>
                <a:lnTo>
                  <a:pt x="41148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28800" y="5943600"/>
            <a:ext cx="4114800" cy="321945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28625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Penggabungan/peleburan</a:t>
            </a:r>
            <a:r>
              <a:rPr sz="1800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1800" dirty="0">
                <a:latin typeface="Tahoma" panose="020B0604030504040204"/>
                <a:cs typeface="Tahoma" panose="020B0604030504040204"/>
              </a:rPr>
              <a:t>usaha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38600" y="43434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38600" y="4343400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3"/>
                </a:moveTo>
                <a:lnTo>
                  <a:pt x="1905000" y="435863"/>
                </a:lnTo>
                <a:lnTo>
                  <a:pt x="1905000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220717" y="4375784"/>
            <a:ext cx="154051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Pemisahan</a:t>
            </a:r>
            <a:r>
              <a:rPr sz="1800" spc="-80" dirty="0">
                <a:latin typeface="Tahoma" panose="020B0604030504040204"/>
                <a:cs typeface="Tahoma" panose="020B0604030504040204"/>
              </a:rPr>
              <a:t> </a:t>
            </a:r>
            <a:r>
              <a:rPr sz="1800" dirty="0">
                <a:latin typeface="Tahoma" panose="020B0604030504040204"/>
                <a:cs typeface="Tahoma" panose="020B0604030504040204"/>
              </a:rPr>
              <a:t>hak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173211" y="2134361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38100" y="266700"/>
                </a:moveTo>
                <a:lnTo>
                  <a:pt x="0" y="266700"/>
                </a:lnTo>
                <a:lnTo>
                  <a:pt x="57150" y="381000"/>
                </a:lnTo>
                <a:lnTo>
                  <a:pt x="104775" y="285750"/>
                </a:lnTo>
                <a:lnTo>
                  <a:pt x="38100" y="285750"/>
                </a:lnTo>
                <a:lnTo>
                  <a:pt x="38100" y="266700"/>
                </a:lnTo>
                <a:close/>
              </a:path>
              <a:path w="114300" h="381000">
                <a:moveTo>
                  <a:pt x="76200" y="0"/>
                </a:moveTo>
                <a:lnTo>
                  <a:pt x="38100" y="0"/>
                </a:lnTo>
                <a:lnTo>
                  <a:pt x="38100" y="285750"/>
                </a:lnTo>
                <a:lnTo>
                  <a:pt x="76200" y="285750"/>
                </a:lnTo>
                <a:lnTo>
                  <a:pt x="76200" y="0"/>
                </a:lnTo>
                <a:close/>
              </a:path>
              <a:path w="114300" h="381000">
                <a:moveTo>
                  <a:pt x="114300" y="266700"/>
                </a:moveTo>
                <a:lnTo>
                  <a:pt x="76200" y="266700"/>
                </a:lnTo>
                <a:lnTo>
                  <a:pt x="76200" y="285750"/>
                </a:lnTo>
                <a:lnTo>
                  <a:pt x="104775" y="285750"/>
                </a:lnTo>
                <a:lnTo>
                  <a:pt x="114300" y="26670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28800" y="4875276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4"/>
                </a:moveTo>
                <a:lnTo>
                  <a:pt x="1905000" y="435864"/>
                </a:lnTo>
                <a:lnTo>
                  <a:pt x="1905000" y="0"/>
                </a:lnTo>
                <a:lnTo>
                  <a:pt x="0" y="0"/>
                </a:lnTo>
                <a:lnTo>
                  <a:pt x="0" y="435864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28800" y="4875276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4"/>
                </a:moveTo>
                <a:lnTo>
                  <a:pt x="1905000" y="435864"/>
                </a:lnTo>
                <a:lnTo>
                  <a:pt x="1905000" y="0"/>
                </a:lnTo>
                <a:lnTo>
                  <a:pt x="0" y="0"/>
                </a:lnTo>
                <a:lnTo>
                  <a:pt x="0" y="43586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38600" y="4875276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4"/>
                </a:moveTo>
                <a:lnTo>
                  <a:pt x="1905000" y="435864"/>
                </a:lnTo>
                <a:lnTo>
                  <a:pt x="1905000" y="0"/>
                </a:lnTo>
                <a:lnTo>
                  <a:pt x="0" y="0"/>
                </a:lnTo>
                <a:lnTo>
                  <a:pt x="0" y="435864"/>
                </a:lnTo>
                <a:close/>
              </a:path>
            </a:pathLst>
          </a:custGeom>
          <a:solidFill>
            <a:srgbClr val="C6C5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38600" y="4875276"/>
            <a:ext cx="1905000" cy="436245"/>
          </a:xfrm>
          <a:custGeom>
            <a:avLst/>
            <a:gdLst/>
            <a:ahLst/>
            <a:cxnLst/>
            <a:rect l="l" t="t" r="r" b="b"/>
            <a:pathLst>
              <a:path w="1905000" h="436245">
                <a:moveTo>
                  <a:pt x="0" y="435864"/>
                </a:moveTo>
                <a:lnTo>
                  <a:pt x="1905000" y="435864"/>
                </a:lnTo>
                <a:lnTo>
                  <a:pt x="1905000" y="0"/>
                </a:lnTo>
                <a:lnTo>
                  <a:pt x="0" y="0"/>
                </a:lnTo>
                <a:lnTo>
                  <a:pt x="0" y="43586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027021" y="4907660"/>
            <a:ext cx="3326129" cy="840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13025" algn="l"/>
              </a:tabLst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Putusan</a:t>
            </a:r>
            <a:r>
              <a:rPr sz="1800" spc="-2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hakim	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Hadiah</a:t>
            </a:r>
            <a:endParaRPr sz="1800">
              <a:latin typeface="Tahoma" panose="020B0604030504040204"/>
              <a:cs typeface="Tahoma" panose="020B060403050404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 panose="02020603050405020304"/>
              <a:cs typeface="Times New Roman" panose="02020603050405020304"/>
            </a:endParaRPr>
          </a:p>
          <a:p>
            <a:pPr marL="405765">
              <a:lnSpc>
                <a:spcPct val="100000"/>
              </a:lnSpc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Pemasukan dalam</a:t>
            </a:r>
            <a:r>
              <a:rPr sz="1800" spc="-4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perseroan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8400" y="3276600"/>
            <a:ext cx="4114800" cy="1235075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185420" marR="178435" indent="-1270" algn="ctr">
              <a:lnSpc>
                <a:spcPct val="110000"/>
              </a:lnSpc>
              <a:spcBef>
                <a:spcPts val="135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Kelanjutan </a:t>
            </a:r>
            <a:r>
              <a:rPr sz="1800" dirty="0">
                <a:latin typeface="Tahoma" panose="020B0604030504040204"/>
                <a:cs typeface="Tahoma" panose="020B0604030504040204"/>
              </a:rPr>
              <a:t>pelepasan hak,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yaitu 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pemberian </a:t>
            </a:r>
            <a:r>
              <a:rPr sz="1800" dirty="0">
                <a:latin typeface="Tahoma" panose="020B0604030504040204"/>
                <a:cs typeface="Tahoma" panose="020B0604030504040204"/>
              </a:rPr>
              <a:t>hak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baru dari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negara </a:t>
            </a:r>
            <a:r>
              <a:rPr sz="1800" dirty="0">
                <a:latin typeface="Tahoma" panose="020B0604030504040204"/>
                <a:cs typeface="Tahoma" panose="020B0604030504040204"/>
              </a:rPr>
              <a:t>atas 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tanah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yang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berasal dari </a:t>
            </a:r>
            <a:r>
              <a:rPr sz="1800" dirty="0">
                <a:latin typeface="Tahoma" panose="020B0604030504040204"/>
                <a:cs typeface="Tahoma" panose="020B0604030504040204"/>
              </a:rPr>
              <a:t>pelepasan 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hak.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48400" y="4959096"/>
            <a:ext cx="4114800" cy="12357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16840" marR="102235" algn="ctr">
              <a:lnSpc>
                <a:spcPct val="110000"/>
              </a:lnSpc>
              <a:spcBef>
                <a:spcPts val="14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Diluar </a:t>
            </a:r>
            <a:r>
              <a:rPr sz="1800" dirty="0">
                <a:latin typeface="Tahoma" panose="020B0604030504040204"/>
                <a:cs typeface="Tahoma" panose="020B0604030504040204"/>
              </a:rPr>
              <a:t>pelepasan hak,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yaitu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pemberian  </a:t>
            </a:r>
            <a:r>
              <a:rPr sz="1800" dirty="0">
                <a:latin typeface="Tahoma" panose="020B0604030504040204"/>
                <a:cs typeface="Tahoma" panose="020B0604030504040204"/>
              </a:rPr>
              <a:t>hak baru dari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negara </a:t>
            </a:r>
            <a:r>
              <a:rPr sz="1800" dirty="0">
                <a:latin typeface="Tahoma" panose="020B0604030504040204"/>
                <a:cs typeface="Tahoma" panose="020B0604030504040204"/>
              </a:rPr>
              <a:t>atau dari  pemegang hak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milik berdasarkan  </a:t>
            </a:r>
            <a:r>
              <a:rPr sz="1800" dirty="0">
                <a:latin typeface="Tahoma" panose="020B0604030504040204"/>
                <a:cs typeface="Tahoma" panose="020B0604030504040204"/>
              </a:rPr>
              <a:t>undang-undang.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2" y="452754"/>
            <a:ext cx="3758565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C3300"/>
                </a:solidFill>
                <a:latin typeface="Arial" panose="020B0604020202020204"/>
                <a:cs typeface="Arial" panose="020B0604020202020204"/>
              </a:rPr>
              <a:t>Pengecualian</a:t>
            </a:r>
            <a:r>
              <a:rPr sz="2800" spc="5" dirty="0">
                <a:solidFill>
                  <a:srgbClr val="CC33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spc="-10" dirty="0">
                <a:solidFill>
                  <a:srgbClr val="CC3300"/>
                </a:solidFill>
                <a:latin typeface="Arial" panose="020B0604020202020204"/>
                <a:cs typeface="Arial" panose="020B0604020202020204"/>
              </a:rPr>
              <a:t>BPHTB: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2916" y="1098931"/>
            <a:ext cx="7967980" cy="4622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463550" indent="-457200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300" b="1" spc="265" dirty="0">
                <a:latin typeface="Times New Roman" panose="02020603050405020304"/>
                <a:cs typeface="Times New Roman" panose="02020603050405020304"/>
              </a:rPr>
              <a:t>Perwakilan </a:t>
            </a:r>
            <a:r>
              <a:rPr sz="2300" b="1" spc="220" dirty="0">
                <a:latin typeface="Times New Roman" panose="02020603050405020304"/>
                <a:cs typeface="Times New Roman" panose="02020603050405020304"/>
              </a:rPr>
              <a:t>diplomatik, </a:t>
            </a:r>
            <a:r>
              <a:rPr sz="2300" b="1" spc="250" dirty="0">
                <a:latin typeface="Times New Roman" panose="02020603050405020304"/>
                <a:cs typeface="Times New Roman" panose="02020603050405020304"/>
              </a:rPr>
              <a:t>konsulat</a:t>
            </a:r>
            <a:r>
              <a:rPr sz="2300" b="1" spc="-2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40" dirty="0">
                <a:latin typeface="Times New Roman" panose="02020603050405020304"/>
                <a:cs typeface="Times New Roman" panose="02020603050405020304"/>
              </a:rPr>
              <a:t>berdasarkan  </a:t>
            </a:r>
            <a:r>
              <a:rPr sz="2300" b="1" spc="250" dirty="0">
                <a:latin typeface="Times New Roman" panose="02020603050405020304"/>
                <a:cs typeface="Times New Roman" panose="02020603050405020304"/>
              </a:rPr>
              <a:t>asas perlakuan</a:t>
            </a:r>
            <a:r>
              <a:rPr sz="2300" b="1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00" dirty="0">
                <a:latin typeface="Times New Roman" panose="02020603050405020304"/>
                <a:cs typeface="Times New Roman" panose="02020603050405020304"/>
              </a:rPr>
              <a:t>timbal-balik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 marR="51435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300" b="1" spc="245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300" b="1" spc="260" dirty="0">
                <a:latin typeface="Times New Roman" panose="02020603050405020304"/>
                <a:cs typeface="Times New Roman" panose="02020603050405020304"/>
              </a:rPr>
              <a:t>penyelenggaraan </a:t>
            </a:r>
            <a:r>
              <a:rPr sz="2300" b="1" spc="265" dirty="0">
                <a:latin typeface="Times New Roman" panose="02020603050405020304"/>
                <a:cs typeface="Times New Roman" panose="02020603050405020304"/>
              </a:rPr>
              <a:t>pemerintahan  </a:t>
            </a:r>
            <a:r>
              <a:rPr sz="2300" b="1" spc="27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3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300" b="1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2300" b="1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60" dirty="0">
                <a:latin typeface="Times New Roman" panose="02020603050405020304"/>
                <a:cs typeface="Times New Roman" panose="02020603050405020304"/>
              </a:rPr>
              <a:t>pelaksanaan</a:t>
            </a:r>
            <a:r>
              <a:rPr sz="23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pembangunan</a:t>
            </a:r>
            <a:r>
              <a:rPr sz="23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guna  </a:t>
            </a:r>
            <a:r>
              <a:rPr sz="2300" b="1" spc="265" dirty="0">
                <a:latin typeface="Times New Roman" panose="02020603050405020304"/>
                <a:cs typeface="Times New Roman" panose="02020603050405020304"/>
              </a:rPr>
              <a:t>kepentingan</a:t>
            </a:r>
            <a:r>
              <a:rPr sz="23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300" dirty="0">
                <a:latin typeface="Times New Roman" panose="02020603050405020304"/>
                <a:cs typeface="Times New Roman" panose="02020603050405020304"/>
              </a:rPr>
              <a:t>umum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 marR="13843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300" b="1" spc="260" dirty="0">
                <a:latin typeface="Times New Roman" panose="02020603050405020304"/>
                <a:cs typeface="Times New Roman" panose="02020603050405020304"/>
              </a:rPr>
              <a:t>Badan</a:t>
            </a:r>
            <a:r>
              <a:rPr sz="23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3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perwakilan</a:t>
            </a:r>
            <a:r>
              <a:rPr sz="23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40" dirty="0">
                <a:latin typeface="Times New Roman" panose="02020603050405020304"/>
                <a:cs typeface="Times New Roman" panose="02020603050405020304"/>
              </a:rPr>
              <a:t>organisasi</a:t>
            </a:r>
            <a:r>
              <a:rPr sz="2300" b="1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40" dirty="0">
                <a:latin typeface="Times New Roman" panose="02020603050405020304"/>
                <a:cs typeface="Times New Roman" panose="02020603050405020304"/>
              </a:rPr>
              <a:t>internasional  </a:t>
            </a:r>
            <a:r>
              <a:rPr sz="2300" b="1" spc="260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3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0" dirty="0">
                <a:latin typeface="Times New Roman" panose="02020603050405020304"/>
                <a:cs typeface="Times New Roman" panose="02020603050405020304"/>
              </a:rPr>
              <a:t>ditetapkan</a:t>
            </a:r>
            <a:r>
              <a:rPr sz="23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dengan</a:t>
            </a:r>
            <a:r>
              <a:rPr sz="2300" b="1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0" dirty="0">
                <a:latin typeface="Times New Roman" panose="02020603050405020304"/>
                <a:cs typeface="Times New Roman" panose="02020603050405020304"/>
              </a:rPr>
              <a:t>Keputusan</a:t>
            </a:r>
            <a:r>
              <a:rPr sz="23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Menkeu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 indent="-457200">
              <a:lnSpc>
                <a:spcPct val="100000"/>
              </a:lnSpc>
              <a:buAutoNum type="arabicParenR"/>
              <a:tabLst>
                <a:tab pos="469265" algn="l"/>
                <a:tab pos="469900" algn="l"/>
              </a:tabLst>
            </a:pPr>
            <a:r>
              <a:rPr sz="2300" b="1" spc="235" dirty="0">
                <a:latin typeface="Times New Roman" panose="02020603050405020304"/>
                <a:cs typeface="Times New Roman" panose="02020603050405020304"/>
              </a:rPr>
              <a:t>OP</a:t>
            </a:r>
            <a:r>
              <a:rPr sz="2300" b="1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3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54" dirty="0">
                <a:latin typeface="Times New Roman" panose="02020603050405020304"/>
                <a:cs typeface="Times New Roman" panose="02020603050405020304"/>
              </a:rPr>
              <a:t>badan</a:t>
            </a:r>
            <a:r>
              <a:rPr sz="2300" b="1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60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3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65" dirty="0">
                <a:latin typeface="Times New Roman" panose="02020603050405020304"/>
                <a:cs typeface="Times New Roman" panose="02020603050405020304"/>
              </a:rPr>
              <a:t>digunakan</a:t>
            </a:r>
            <a:r>
              <a:rPr sz="2300" b="1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75" dirty="0">
                <a:latin typeface="Times New Roman" panose="02020603050405020304"/>
                <a:cs typeface="Times New Roman" panose="02020603050405020304"/>
              </a:rPr>
              <a:t>untuk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>
              <a:lnSpc>
                <a:spcPts val="2745"/>
              </a:lnSpc>
            </a:pPr>
            <a:r>
              <a:rPr sz="2300" b="1" spc="265" dirty="0">
                <a:latin typeface="Times New Roman" panose="02020603050405020304"/>
                <a:cs typeface="Times New Roman" panose="02020603050405020304"/>
              </a:rPr>
              <a:t>kepentingan</a:t>
            </a:r>
            <a:r>
              <a:rPr sz="23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245" dirty="0">
                <a:latin typeface="Times New Roman" panose="02020603050405020304"/>
                <a:cs typeface="Times New Roman" panose="02020603050405020304"/>
              </a:rPr>
              <a:t>ibadah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 marR="5080" indent="-457200">
              <a:lnSpc>
                <a:spcPts val="2760"/>
              </a:lnSpc>
              <a:spcBef>
                <a:spcPts val="75"/>
              </a:spcBef>
              <a:buAutoNum type="arabicParenR" startAt="5"/>
              <a:tabLst>
                <a:tab pos="469265" algn="l"/>
                <a:tab pos="469900" algn="l"/>
              </a:tabLst>
            </a:pPr>
            <a:r>
              <a:rPr sz="2300" b="1" dirty="0">
                <a:latin typeface="Times New Roman" panose="02020603050405020304"/>
                <a:cs typeface="Times New Roman" panose="02020603050405020304"/>
              </a:rPr>
              <a:t>Orang pribadi atau badan </a:t>
            </a:r>
            <a:r>
              <a:rPr sz="2300" b="1" spc="-5" dirty="0">
                <a:latin typeface="Times New Roman" panose="02020603050405020304"/>
                <a:cs typeface="Times New Roman" panose="02020603050405020304"/>
              </a:rPr>
              <a:t>karena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konversi hak atau</a:t>
            </a:r>
            <a:r>
              <a:rPr sz="2300" b="1" spc="-1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spc="-5" dirty="0">
                <a:latin typeface="Times New Roman" panose="02020603050405020304"/>
                <a:cs typeface="Times New Roman" panose="02020603050405020304"/>
              </a:rPr>
              <a:t>karena 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perbuatan hukum </a:t>
            </a:r>
            <a:r>
              <a:rPr sz="2300" b="1" spc="-5" dirty="0">
                <a:latin typeface="Times New Roman" panose="02020603050405020304"/>
                <a:cs typeface="Times New Roman" panose="02020603050405020304"/>
              </a:rPr>
              <a:t>lain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dengan tidak merubah</a:t>
            </a:r>
            <a:r>
              <a:rPr sz="2300" b="1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nama.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69900" marR="728980" indent="-457200">
              <a:lnSpc>
                <a:spcPts val="2760"/>
              </a:lnSpc>
              <a:buAutoNum type="arabicParenR" startAt="5"/>
              <a:tabLst>
                <a:tab pos="469265" algn="l"/>
                <a:tab pos="469900" algn="l"/>
              </a:tabLst>
            </a:pPr>
            <a:r>
              <a:rPr sz="2300" b="1" dirty="0">
                <a:latin typeface="Times New Roman" panose="02020603050405020304"/>
                <a:cs typeface="Times New Roman" panose="02020603050405020304"/>
              </a:rPr>
              <a:t>Orang pribadi atau badan, </a:t>
            </a:r>
            <a:r>
              <a:rPr sz="2300" b="1" spc="-5" dirty="0">
                <a:latin typeface="Times New Roman" panose="02020603050405020304"/>
                <a:cs typeface="Times New Roman" panose="02020603050405020304"/>
              </a:rPr>
              <a:t>karena wakaf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3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pengalihan  harta untuk kepentingan umum di jalan Allah</a:t>
            </a:r>
            <a:r>
              <a:rPr sz="2300" b="1" spc="-3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)</a:t>
            </a:r>
            <a:endParaRPr sz="23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1509" y="478282"/>
            <a:ext cx="627697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 panose="02020603050405020304"/>
                <a:cs typeface="Times New Roman" panose="02020603050405020304"/>
              </a:rPr>
              <a:t>DASAR PENGENAAN</a:t>
            </a:r>
            <a:r>
              <a:rPr sz="36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dirty="0">
                <a:latin typeface="Times New Roman" panose="02020603050405020304"/>
                <a:cs typeface="Times New Roman" panose="02020603050405020304"/>
              </a:rPr>
              <a:t>BPHTB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593" y="1167130"/>
            <a:ext cx="7875905" cy="5186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1755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Dasar pengenaan BPHTB adalah Nilai Perolehan Objek</a:t>
            </a:r>
            <a:r>
              <a:rPr sz="2000" b="1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  (NPOP), NPOP ditentukan</a:t>
            </a:r>
            <a:r>
              <a:rPr sz="20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sebesar: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lvl="1" indent="-286385">
              <a:lnSpc>
                <a:spcPct val="100000"/>
              </a:lnSpc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Harga transaksi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, dalam hal jual</a:t>
            </a:r>
            <a:r>
              <a:rPr sz="2000" b="1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beli.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lvl="1" indent="-286385">
              <a:lnSpc>
                <a:spcPct val="100000"/>
              </a:lnSpc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Harga pasar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, dalam</a:t>
            </a:r>
            <a:r>
              <a:rPr sz="20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hal: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Tukar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menukar.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Hibah.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Hibah</a:t>
            </a:r>
            <a:r>
              <a:rPr sz="20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wasiat.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Waris.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spcBef>
                <a:spcPts val="5"/>
              </a:spcBef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Pemasukan dalam perseroan atau badan hukum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lainnya.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Pemisahan hak yang mengakibatkan peralihan</a:t>
            </a:r>
            <a:r>
              <a:rPr sz="2000" b="1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hak.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marR="6604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Peralihan hak karena pelaksanaan putusan hakim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memiliki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kekuatan hukum</a:t>
            </a:r>
            <a:r>
              <a:rPr sz="20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tetap.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Penggabungan</a:t>
            </a:r>
            <a:r>
              <a:rPr sz="20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usaha.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Peleburan/pemekaran</a:t>
            </a:r>
            <a:r>
              <a:rPr sz="20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usaha.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155700" lvl="2" indent="-228600">
              <a:lnSpc>
                <a:spcPct val="100000"/>
              </a:lnSpc>
              <a:buFont typeface="Times New Roman" panose="02020603050405020304"/>
              <a:buChar char="•"/>
              <a:tabLst>
                <a:tab pos="1155065" algn="l"/>
                <a:tab pos="11563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Hadiah.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973580" lvl="3" indent="-132080">
              <a:lnSpc>
                <a:spcPct val="100000"/>
              </a:lnSpc>
              <a:spcBef>
                <a:spcPts val="10"/>
              </a:spcBef>
              <a:buChar char="-"/>
              <a:tabLst>
                <a:tab pos="1973580" algn="l"/>
              </a:tabLst>
            </a:pPr>
            <a:r>
              <a:rPr sz="1800" b="1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Harga </a:t>
            </a:r>
            <a:r>
              <a:rPr sz="1800" b="1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transaksi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,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risalah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lelang.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973580" lvl="3" indent="-132080">
              <a:lnSpc>
                <a:spcPct val="100000"/>
              </a:lnSpc>
              <a:buChar char="-"/>
              <a:tabLst>
                <a:tab pos="1973580" algn="l"/>
              </a:tabLst>
            </a:pPr>
            <a:r>
              <a:rPr sz="1800" b="1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NJOP PBB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, jika NPOP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tidak diketahui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 NPOP &lt;</a:t>
            </a:r>
            <a:r>
              <a:rPr sz="18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NJOP.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4953" y="6858"/>
            <a:ext cx="5211445" cy="116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Times New Roman" panose="02020603050405020304"/>
                <a:cs typeface="Times New Roman" panose="02020603050405020304"/>
              </a:rPr>
              <a:t>NPOP </a:t>
            </a:r>
            <a:r>
              <a:rPr sz="2500" spc="-5" dirty="0">
                <a:latin typeface="Times New Roman" panose="02020603050405020304"/>
                <a:cs typeface="Times New Roman" panose="02020603050405020304"/>
              </a:rPr>
              <a:t>TIDAK KENA</a:t>
            </a:r>
            <a:r>
              <a:rPr sz="25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spc="-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12065" marR="5080" algn="ctr">
              <a:lnSpc>
                <a:spcPct val="100000"/>
              </a:lnSpc>
            </a:pPr>
            <a:r>
              <a:rPr sz="2500" spc="-5" dirty="0">
                <a:latin typeface="Times New Roman" panose="02020603050405020304"/>
                <a:cs typeface="Times New Roman" panose="02020603050405020304"/>
              </a:rPr>
              <a:t>(Peraturan Menteri </a:t>
            </a:r>
            <a:r>
              <a:rPr sz="2500" dirty="0">
                <a:latin typeface="Times New Roman" panose="02020603050405020304"/>
                <a:cs typeface="Times New Roman" panose="02020603050405020304"/>
              </a:rPr>
              <a:t>Keuangan </a:t>
            </a:r>
            <a:r>
              <a:rPr sz="2500" spc="-5" dirty="0">
                <a:latin typeface="Times New Roman" panose="02020603050405020304"/>
                <a:cs typeface="Times New Roman" panose="02020603050405020304"/>
              </a:rPr>
              <a:t>Nomor  33/PMK.03/2008)</a:t>
            </a:r>
            <a:endParaRPr sz="2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7000" y="1429511"/>
            <a:ext cx="7408545" cy="1151255"/>
          </a:xfrm>
          <a:prstGeom prst="rect">
            <a:avLst/>
          </a:prstGeom>
          <a:solidFill>
            <a:srgbClr val="FF99FF"/>
          </a:solidFill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181735">
              <a:lnSpc>
                <a:spcPts val="2155"/>
              </a:lnSpc>
              <a:spcBef>
                <a:spcPts val="345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NPOPTKP ditetapkan maksimal </a:t>
            </a:r>
            <a:r>
              <a:rPr sz="1800" b="1" spc="-5" dirty="0">
                <a:solidFill>
                  <a:srgbClr val="0000FF"/>
                </a:solidFill>
                <a:latin typeface="Tahoma" panose="020B0604030504040204"/>
                <a:cs typeface="Tahoma" panose="020B0604030504040204"/>
              </a:rPr>
              <a:t>Rp</a:t>
            </a:r>
            <a:r>
              <a:rPr sz="1800" b="1" spc="45" dirty="0">
                <a:solidFill>
                  <a:srgbClr val="0000FF"/>
                </a:solidFill>
                <a:latin typeface="Tahoma" panose="020B0604030504040204"/>
                <a:cs typeface="Tahoma" panose="020B0604030504040204"/>
              </a:rPr>
              <a:t> </a:t>
            </a:r>
            <a:r>
              <a:rPr sz="1800" b="1" dirty="0">
                <a:solidFill>
                  <a:srgbClr val="0000FF"/>
                </a:solidFill>
                <a:latin typeface="Tahoma" panose="020B0604030504040204"/>
                <a:cs typeface="Tahoma" panose="020B0604030504040204"/>
              </a:rPr>
              <a:t>60.000.000,-</a:t>
            </a:r>
            <a:endParaRPr sz="1800">
              <a:latin typeface="Tahoma" panose="020B0604030504040204"/>
              <a:cs typeface="Tahoma" panose="020B0604030504040204"/>
            </a:endParaRPr>
          </a:p>
          <a:p>
            <a:pPr marL="337185" marR="326390" indent="-2540" algn="ctr">
              <a:lnSpc>
                <a:spcPts val="2160"/>
              </a:lnSpc>
              <a:spcBef>
                <a:spcPts val="65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Dan untuk waris/hibah wasiat </a:t>
            </a:r>
            <a:r>
              <a:rPr sz="1800" b="1" spc="204" dirty="0">
                <a:latin typeface="Times New Roman" panose="02020603050405020304"/>
                <a:cs typeface="Times New Roman" panose="02020603050405020304"/>
              </a:rPr>
              <a:t>yang masih </a:t>
            </a:r>
            <a:r>
              <a:rPr sz="1800" b="1" spc="190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215" dirty="0">
                <a:latin typeface="Times New Roman" panose="02020603050405020304"/>
                <a:cs typeface="Times New Roman" panose="02020603050405020304"/>
              </a:rPr>
              <a:t>hubungan  </a:t>
            </a:r>
            <a:r>
              <a:rPr sz="1800" b="1" spc="190" dirty="0">
                <a:latin typeface="Times New Roman" panose="02020603050405020304"/>
                <a:cs typeface="Times New Roman" panose="02020603050405020304"/>
              </a:rPr>
              <a:t>keluarga</a:t>
            </a:r>
            <a:r>
              <a:rPr sz="18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sedarah</a:t>
            </a:r>
            <a:r>
              <a:rPr sz="18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ditetapkan</a:t>
            </a:r>
            <a:r>
              <a:rPr sz="1800" b="1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0" dirty="0">
                <a:latin typeface="Times New Roman" panose="02020603050405020304"/>
                <a:cs typeface="Times New Roman" panose="02020603050405020304"/>
              </a:rPr>
              <a:t>secara</a:t>
            </a:r>
            <a:r>
              <a:rPr sz="1800" b="1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85" dirty="0">
                <a:latin typeface="Times New Roman" panose="02020603050405020304"/>
                <a:cs typeface="Times New Roman" panose="02020603050405020304"/>
              </a:rPr>
              <a:t>regional</a:t>
            </a:r>
            <a:r>
              <a:rPr sz="18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maksimal</a:t>
            </a:r>
            <a:r>
              <a:rPr sz="1800" spc="10" dirty="0">
                <a:latin typeface="Tahoma" panose="020B0604030504040204"/>
                <a:cs typeface="Tahoma" panose="020B0604030504040204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Tahoma" panose="020B0604030504040204"/>
                <a:cs typeface="Tahoma" panose="020B0604030504040204"/>
              </a:rPr>
              <a:t>Rp</a:t>
            </a:r>
            <a:endParaRPr sz="1800">
              <a:latin typeface="Tahoma" panose="020B0604030504040204"/>
              <a:cs typeface="Tahoma" panose="020B0604030504040204"/>
            </a:endParaRPr>
          </a:p>
          <a:p>
            <a:pPr marL="635" algn="ctr">
              <a:lnSpc>
                <a:spcPts val="2100"/>
              </a:lnSpc>
            </a:pPr>
            <a:r>
              <a:rPr sz="1800" b="1" dirty="0">
                <a:solidFill>
                  <a:srgbClr val="0000FF"/>
                </a:solidFill>
                <a:latin typeface="Tahoma" panose="020B0604030504040204"/>
                <a:cs typeface="Tahoma" panose="020B0604030504040204"/>
              </a:rPr>
              <a:t>300.000.000,-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127" y="3643884"/>
            <a:ext cx="5568950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Ditetapkan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secara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regional oleh</a:t>
            </a:r>
            <a:r>
              <a:rPr sz="1800" spc="4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kabupaten/kota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0127" y="4215384"/>
            <a:ext cx="5568950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567690">
              <a:lnSpc>
                <a:spcPct val="100000"/>
              </a:lnSpc>
              <a:spcBef>
                <a:spcPts val="350"/>
              </a:spcBef>
            </a:pPr>
            <a:r>
              <a:rPr sz="1800" spc="-15" dirty="0">
                <a:latin typeface="Tahoma" panose="020B0604030504040204"/>
                <a:cs typeface="Tahoma" panose="020B0604030504040204"/>
              </a:rPr>
              <a:t>Kecuali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DKI Jakarta ditetapkan oleh</a:t>
            </a:r>
            <a:r>
              <a:rPr sz="1800" spc="7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Provinsi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11011" y="2896107"/>
            <a:ext cx="609600" cy="595630"/>
          </a:xfrm>
          <a:custGeom>
            <a:avLst/>
            <a:gdLst/>
            <a:ahLst/>
            <a:cxnLst/>
            <a:rect l="l" t="t" r="r" b="b"/>
            <a:pathLst>
              <a:path w="609600" h="595629">
                <a:moveTo>
                  <a:pt x="609600" y="418972"/>
                </a:moveTo>
                <a:lnTo>
                  <a:pt x="0" y="418972"/>
                </a:lnTo>
                <a:lnTo>
                  <a:pt x="304800" y="595376"/>
                </a:lnTo>
                <a:lnTo>
                  <a:pt x="609600" y="418972"/>
                </a:lnTo>
                <a:close/>
              </a:path>
              <a:path w="609600" h="595629">
                <a:moveTo>
                  <a:pt x="457200" y="0"/>
                </a:moveTo>
                <a:lnTo>
                  <a:pt x="152400" y="0"/>
                </a:lnTo>
                <a:lnTo>
                  <a:pt x="152400" y="418972"/>
                </a:lnTo>
                <a:lnTo>
                  <a:pt x="457200" y="418972"/>
                </a:lnTo>
                <a:lnTo>
                  <a:pt x="4572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63411" y="285195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44100">
            <a:solidFill>
              <a:srgbClr val="00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63411" y="279694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2051">
            <a:solidFill>
              <a:srgbClr val="00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11011" y="2896107"/>
            <a:ext cx="609600" cy="595630"/>
          </a:xfrm>
          <a:custGeom>
            <a:avLst/>
            <a:gdLst/>
            <a:ahLst/>
            <a:cxnLst/>
            <a:rect l="l" t="t" r="r" b="b"/>
            <a:pathLst>
              <a:path w="609600" h="595629">
                <a:moveTo>
                  <a:pt x="609600" y="418972"/>
                </a:moveTo>
                <a:lnTo>
                  <a:pt x="457200" y="418972"/>
                </a:lnTo>
                <a:lnTo>
                  <a:pt x="457200" y="0"/>
                </a:lnTo>
                <a:lnTo>
                  <a:pt x="152400" y="0"/>
                </a:lnTo>
                <a:lnTo>
                  <a:pt x="152400" y="418972"/>
                </a:lnTo>
                <a:lnTo>
                  <a:pt x="0" y="418972"/>
                </a:lnTo>
                <a:lnTo>
                  <a:pt x="304800" y="595376"/>
                </a:lnTo>
                <a:lnTo>
                  <a:pt x="609600" y="4189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63411" y="2829909"/>
            <a:ext cx="304800" cy="44450"/>
          </a:xfrm>
          <a:custGeom>
            <a:avLst/>
            <a:gdLst/>
            <a:ahLst/>
            <a:cxnLst/>
            <a:rect l="l" t="t" r="r" b="b"/>
            <a:pathLst>
              <a:path w="304800" h="44450">
                <a:moveTo>
                  <a:pt x="0" y="44100"/>
                </a:moveTo>
                <a:lnTo>
                  <a:pt x="304800" y="44100"/>
                </a:lnTo>
                <a:lnTo>
                  <a:pt x="304800" y="0"/>
                </a:lnTo>
                <a:lnTo>
                  <a:pt x="0" y="0"/>
                </a:lnTo>
                <a:lnTo>
                  <a:pt x="0" y="4410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63411" y="2785918"/>
            <a:ext cx="304800" cy="22225"/>
          </a:xfrm>
          <a:custGeom>
            <a:avLst/>
            <a:gdLst/>
            <a:ahLst/>
            <a:cxnLst/>
            <a:rect l="l" t="t" r="r" b="b"/>
            <a:pathLst>
              <a:path w="304800" h="22225">
                <a:moveTo>
                  <a:pt x="0" y="22051"/>
                </a:moveTo>
                <a:lnTo>
                  <a:pt x="304800" y="22051"/>
                </a:lnTo>
                <a:lnTo>
                  <a:pt x="304800" y="0"/>
                </a:lnTo>
                <a:lnTo>
                  <a:pt x="0" y="0"/>
                </a:lnTo>
                <a:lnTo>
                  <a:pt x="0" y="2205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95372" y="5571744"/>
            <a:ext cx="6934200" cy="598805"/>
          </a:xfrm>
          <a:prstGeom prst="rect">
            <a:avLst/>
          </a:prstGeom>
          <a:solidFill>
            <a:srgbClr val="FF99FF"/>
          </a:solidFill>
          <a:ln w="914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974340" marR="494030" indent="-2472690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Untuk waris/hibah wasiat, BPHTB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dibayar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50% dari BPHTB  terhutang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11011" y="4715255"/>
            <a:ext cx="609600" cy="594360"/>
          </a:xfrm>
          <a:custGeom>
            <a:avLst/>
            <a:gdLst/>
            <a:ahLst/>
            <a:cxnLst/>
            <a:rect l="l" t="t" r="r" b="b"/>
            <a:pathLst>
              <a:path w="609600" h="594360">
                <a:moveTo>
                  <a:pt x="457200" y="176022"/>
                </a:moveTo>
                <a:lnTo>
                  <a:pt x="152400" y="176022"/>
                </a:lnTo>
                <a:lnTo>
                  <a:pt x="152400" y="594106"/>
                </a:lnTo>
                <a:lnTo>
                  <a:pt x="457200" y="594106"/>
                </a:lnTo>
                <a:lnTo>
                  <a:pt x="457200" y="176022"/>
                </a:lnTo>
                <a:close/>
              </a:path>
              <a:path w="609600" h="594360">
                <a:moveTo>
                  <a:pt x="304800" y="0"/>
                </a:moveTo>
                <a:lnTo>
                  <a:pt x="0" y="176022"/>
                </a:lnTo>
                <a:lnTo>
                  <a:pt x="609600" y="176022"/>
                </a:lnTo>
                <a:lnTo>
                  <a:pt x="304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63411" y="535327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44005">
            <a:solidFill>
              <a:srgbClr val="00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63411" y="540834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2002">
            <a:solidFill>
              <a:srgbClr val="00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11011" y="4715255"/>
            <a:ext cx="609600" cy="594360"/>
          </a:xfrm>
          <a:custGeom>
            <a:avLst/>
            <a:gdLst/>
            <a:ahLst/>
            <a:cxnLst/>
            <a:rect l="l" t="t" r="r" b="b"/>
            <a:pathLst>
              <a:path w="609600" h="594360">
                <a:moveTo>
                  <a:pt x="609600" y="176022"/>
                </a:moveTo>
                <a:lnTo>
                  <a:pt x="457200" y="176022"/>
                </a:lnTo>
                <a:lnTo>
                  <a:pt x="457200" y="594106"/>
                </a:lnTo>
                <a:lnTo>
                  <a:pt x="152400" y="594106"/>
                </a:lnTo>
                <a:lnTo>
                  <a:pt x="152400" y="176022"/>
                </a:lnTo>
                <a:lnTo>
                  <a:pt x="0" y="176022"/>
                </a:lnTo>
                <a:lnTo>
                  <a:pt x="304800" y="0"/>
                </a:lnTo>
                <a:lnTo>
                  <a:pt x="609600" y="17602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63411" y="5331269"/>
            <a:ext cx="304800" cy="44450"/>
          </a:xfrm>
          <a:custGeom>
            <a:avLst/>
            <a:gdLst/>
            <a:ahLst/>
            <a:cxnLst/>
            <a:rect l="l" t="t" r="r" b="b"/>
            <a:pathLst>
              <a:path w="304800" h="44450">
                <a:moveTo>
                  <a:pt x="0" y="44005"/>
                </a:moveTo>
                <a:lnTo>
                  <a:pt x="304800" y="44005"/>
                </a:lnTo>
                <a:lnTo>
                  <a:pt x="304800" y="0"/>
                </a:lnTo>
                <a:lnTo>
                  <a:pt x="0" y="0"/>
                </a:lnTo>
                <a:lnTo>
                  <a:pt x="0" y="4400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63411" y="5397341"/>
            <a:ext cx="304800" cy="22225"/>
          </a:xfrm>
          <a:custGeom>
            <a:avLst/>
            <a:gdLst/>
            <a:ahLst/>
            <a:cxnLst/>
            <a:rect l="l" t="t" r="r" b="b"/>
            <a:pathLst>
              <a:path w="304800" h="22225">
                <a:moveTo>
                  <a:pt x="0" y="22002"/>
                </a:moveTo>
                <a:lnTo>
                  <a:pt x="304800" y="22002"/>
                </a:lnTo>
                <a:lnTo>
                  <a:pt x="304800" y="0"/>
                </a:lnTo>
                <a:lnTo>
                  <a:pt x="0" y="0"/>
                </a:lnTo>
                <a:lnTo>
                  <a:pt x="0" y="2200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4037" y="0"/>
            <a:ext cx="5429250" cy="99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4380" marR="5080" indent="-201231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TARIF DAN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PERHITUNGAN  BPHTB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0454" y="879728"/>
            <a:ext cx="363537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(UU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No.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28 Tahun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2000" b="1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89)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127" y="1286255"/>
            <a:ext cx="5568950" cy="320675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608455">
              <a:lnSpc>
                <a:spcPct val="100000"/>
              </a:lnSpc>
              <a:spcBef>
                <a:spcPts val="345"/>
              </a:spcBef>
            </a:pPr>
            <a:r>
              <a:rPr sz="1800" spc="-40" dirty="0">
                <a:latin typeface="Tahoma" panose="020B0604030504040204"/>
                <a:cs typeface="Tahoma" panose="020B0604030504040204"/>
              </a:rPr>
              <a:t>Tarif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BPHTB </a:t>
            </a:r>
            <a:r>
              <a:rPr sz="1800" dirty="0">
                <a:latin typeface="Tahoma" panose="020B0604030504040204"/>
                <a:cs typeface="Tahoma" panose="020B0604030504040204"/>
              </a:rPr>
              <a:t>adalah</a:t>
            </a:r>
            <a:r>
              <a:rPr sz="1800" spc="45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5%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1755" y="2214372"/>
            <a:ext cx="36988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1800" spc="-40" dirty="0">
                <a:latin typeface="Tahoma" panose="020B0604030504040204"/>
                <a:cs typeface="Tahoma" panose="020B0604030504040204"/>
              </a:rPr>
              <a:t>Total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 NPOP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0127" y="2857500"/>
            <a:ext cx="36988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NPOPTKP </a:t>
            </a:r>
            <a:r>
              <a:rPr sz="1800" dirty="0">
                <a:latin typeface="Tahoma" panose="020B0604030504040204"/>
                <a:cs typeface="Tahoma" panose="020B0604030504040204"/>
              </a:rPr>
              <a:t>(maks.</a:t>
            </a:r>
            <a:r>
              <a:rPr sz="1800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60.000.000)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0127" y="3572255"/>
            <a:ext cx="36988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NPOP </a:t>
            </a:r>
            <a:r>
              <a:rPr sz="1800" spc="-20" dirty="0">
                <a:latin typeface="Tahoma" panose="020B0604030504040204"/>
                <a:cs typeface="Tahoma" panose="020B0604030504040204"/>
              </a:rPr>
              <a:t>Kena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Pajak</a:t>
            </a:r>
            <a:r>
              <a:rPr sz="1800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10" dirty="0">
                <a:latin typeface="Tahoma" panose="020B0604030504040204"/>
                <a:cs typeface="Tahoma" panose="020B0604030504040204"/>
              </a:rPr>
              <a:t>(A-B)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11011" y="1781429"/>
            <a:ext cx="609600" cy="361315"/>
          </a:xfrm>
          <a:custGeom>
            <a:avLst/>
            <a:gdLst/>
            <a:ahLst/>
            <a:cxnLst/>
            <a:rect l="l" t="t" r="r" b="b"/>
            <a:pathLst>
              <a:path w="609600" h="361314">
                <a:moveTo>
                  <a:pt x="609600" y="254254"/>
                </a:moveTo>
                <a:lnTo>
                  <a:pt x="0" y="254254"/>
                </a:lnTo>
                <a:lnTo>
                  <a:pt x="304800" y="361315"/>
                </a:lnTo>
                <a:lnTo>
                  <a:pt x="609600" y="254254"/>
                </a:lnTo>
                <a:close/>
              </a:path>
              <a:path w="609600" h="361314">
                <a:moveTo>
                  <a:pt x="457200" y="0"/>
                </a:moveTo>
                <a:lnTo>
                  <a:pt x="152400" y="0"/>
                </a:lnTo>
                <a:lnTo>
                  <a:pt x="152400" y="254254"/>
                </a:lnTo>
                <a:lnTo>
                  <a:pt x="457200" y="254254"/>
                </a:lnTo>
                <a:lnTo>
                  <a:pt x="4572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63411" y="17545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6765">
            <a:solidFill>
              <a:srgbClr val="00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63411" y="1714451"/>
            <a:ext cx="304800" cy="13970"/>
          </a:xfrm>
          <a:custGeom>
            <a:avLst/>
            <a:gdLst/>
            <a:ahLst/>
            <a:cxnLst/>
            <a:rect l="l" t="t" r="r" b="b"/>
            <a:pathLst>
              <a:path w="304800" h="13969">
                <a:moveTo>
                  <a:pt x="0" y="13383"/>
                </a:moveTo>
                <a:lnTo>
                  <a:pt x="304800" y="13383"/>
                </a:lnTo>
                <a:lnTo>
                  <a:pt x="304800" y="0"/>
                </a:lnTo>
                <a:lnTo>
                  <a:pt x="0" y="0"/>
                </a:lnTo>
                <a:lnTo>
                  <a:pt x="0" y="13383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11011" y="1781429"/>
            <a:ext cx="609600" cy="361315"/>
          </a:xfrm>
          <a:custGeom>
            <a:avLst/>
            <a:gdLst/>
            <a:ahLst/>
            <a:cxnLst/>
            <a:rect l="l" t="t" r="r" b="b"/>
            <a:pathLst>
              <a:path w="609600" h="361314">
                <a:moveTo>
                  <a:pt x="609600" y="254254"/>
                </a:moveTo>
                <a:lnTo>
                  <a:pt x="457200" y="254254"/>
                </a:lnTo>
                <a:lnTo>
                  <a:pt x="457200" y="0"/>
                </a:lnTo>
                <a:lnTo>
                  <a:pt x="152400" y="0"/>
                </a:lnTo>
                <a:lnTo>
                  <a:pt x="152400" y="254254"/>
                </a:lnTo>
                <a:lnTo>
                  <a:pt x="0" y="254254"/>
                </a:lnTo>
                <a:lnTo>
                  <a:pt x="304800" y="361315"/>
                </a:lnTo>
                <a:lnTo>
                  <a:pt x="609600" y="25425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63411" y="1741201"/>
            <a:ext cx="304800" cy="27305"/>
          </a:xfrm>
          <a:custGeom>
            <a:avLst/>
            <a:gdLst/>
            <a:ahLst/>
            <a:cxnLst/>
            <a:rect l="l" t="t" r="r" b="b"/>
            <a:pathLst>
              <a:path w="304800" h="27305">
                <a:moveTo>
                  <a:pt x="0" y="26765"/>
                </a:moveTo>
                <a:lnTo>
                  <a:pt x="304800" y="26765"/>
                </a:lnTo>
                <a:lnTo>
                  <a:pt x="304800" y="0"/>
                </a:lnTo>
                <a:lnTo>
                  <a:pt x="0" y="0"/>
                </a:lnTo>
                <a:lnTo>
                  <a:pt x="0" y="2676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58840" y="1709879"/>
            <a:ext cx="314325" cy="22860"/>
          </a:xfrm>
          <a:custGeom>
            <a:avLst/>
            <a:gdLst/>
            <a:ahLst/>
            <a:cxnLst/>
            <a:rect l="l" t="t" r="r" b="b"/>
            <a:pathLst>
              <a:path w="314325" h="22860">
                <a:moveTo>
                  <a:pt x="0" y="22527"/>
                </a:moveTo>
                <a:lnTo>
                  <a:pt x="313944" y="22527"/>
                </a:lnTo>
                <a:lnTo>
                  <a:pt x="313944" y="0"/>
                </a:lnTo>
                <a:lnTo>
                  <a:pt x="0" y="0"/>
                </a:lnTo>
                <a:lnTo>
                  <a:pt x="0" y="22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238500" y="4215384"/>
            <a:ext cx="36988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BPHTB terutang (5% </a:t>
            </a:r>
            <a:r>
              <a:rPr sz="1800" dirty="0">
                <a:latin typeface="Tahoma" panose="020B0604030504040204"/>
                <a:cs typeface="Tahoma" panose="020B0604030504040204"/>
              </a:rPr>
              <a:t>x</a:t>
            </a:r>
            <a:r>
              <a:rPr sz="1800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C)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67244" y="2214372"/>
            <a:ext cx="17176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AAA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67244" y="2857500"/>
            <a:ext cx="17176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ahoma" panose="020B0604030504040204"/>
                <a:cs typeface="Tahoma" panose="020B0604030504040204"/>
              </a:rPr>
              <a:t>BBB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38871" y="3572255"/>
            <a:ext cx="17176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R="83820" algn="r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CCC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38871" y="4215384"/>
            <a:ext cx="1717675" cy="321310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R="83820" algn="r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ahoma" panose="020B0604030504040204"/>
                <a:cs typeface="Tahoma" panose="020B0604030504040204"/>
              </a:rPr>
              <a:t>DDD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11390" y="3429761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954006" y="342976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38884" y="6006084"/>
            <a:ext cx="8429625" cy="733425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  <a:tabLst>
                <a:tab pos="2856865" algn="l"/>
                <a:tab pos="3124835" algn="l"/>
              </a:tabLst>
            </a:pPr>
            <a:r>
              <a:rPr sz="1800" b="1" spc="185" dirty="0">
                <a:latin typeface="Times New Roman" panose="02020603050405020304"/>
                <a:cs typeface="Times New Roman" panose="02020603050405020304"/>
              </a:rPr>
              <a:t>BPHTB</a:t>
            </a:r>
            <a:r>
              <a:rPr sz="18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204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18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terutang	</a:t>
            </a:r>
            <a:r>
              <a:rPr sz="1800" b="1" spc="65" dirty="0">
                <a:latin typeface="Times New Roman" panose="02020603050405020304"/>
                <a:cs typeface="Times New Roman" panose="02020603050405020304"/>
              </a:rPr>
              <a:t>=	</a:t>
            </a:r>
            <a:r>
              <a:rPr sz="1800" b="1" spc="15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0" dirty="0">
                <a:latin typeface="Times New Roman" panose="02020603050405020304"/>
                <a:cs typeface="Times New Roman" panose="02020603050405020304"/>
              </a:rPr>
              <a:t>NPOPKP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094990">
              <a:lnSpc>
                <a:spcPct val="100000"/>
              </a:lnSpc>
              <a:spcBef>
                <a:spcPts val="1080"/>
              </a:spcBef>
              <a:tabLst>
                <a:tab pos="3429000" algn="l"/>
              </a:tabLst>
            </a:pPr>
            <a:r>
              <a:rPr sz="1800" b="1" spc="65" dirty="0">
                <a:latin typeface="Times New Roman" panose="02020603050405020304"/>
                <a:cs typeface="Times New Roman" panose="02020603050405020304"/>
              </a:rPr>
              <a:t>=	</a:t>
            </a:r>
            <a:r>
              <a:rPr sz="1800" b="1" spc="-85" dirty="0">
                <a:latin typeface="Times New Roman" panose="02020603050405020304"/>
                <a:cs typeface="Times New Roman" panose="02020603050405020304"/>
              </a:rPr>
              <a:t>5% </a:t>
            </a:r>
            <a:r>
              <a:rPr sz="1800" b="1" spc="200" dirty="0">
                <a:latin typeface="Times New Roman" panose="02020603050405020304"/>
                <a:cs typeface="Times New Roman" panose="02020603050405020304"/>
              </a:rPr>
              <a:t>x </a:t>
            </a:r>
            <a:r>
              <a:rPr sz="1800" b="1" spc="185" dirty="0">
                <a:latin typeface="Times New Roman" panose="02020603050405020304"/>
                <a:cs typeface="Times New Roman" panose="02020603050405020304"/>
              </a:rPr>
              <a:t>(NJOP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18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70" dirty="0">
                <a:latin typeface="Times New Roman" panose="02020603050405020304"/>
                <a:cs typeface="Times New Roman" panose="02020603050405020304"/>
              </a:rPr>
              <a:t>NPOPTKP)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38884" y="4710684"/>
            <a:ext cx="8429625" cy="734060"/>
          </a:xfrm>
          <a:prstGeom prst="rect">
            <a:avLst/>
          </a:prstGeom>
          <a:solidFill>
            <a:srgbClr val="C696A1"/>
          </a:solidFill>
          <a:ln w="9144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  <a:tabLst>
                <a:tab pos="2856865" algn="l"/>
                <a:tab pos="3124835" algn="l"/>
              </a:tabLst>
            </a:pPr>
            <a:r>
              <a:rPr sz="1800" b="1" spc="185" dirty="0">
                <a:latin typeface="Times New Roman" panose="02020603050405020304"/>
                <a:cs typeface="Times New Roman" panose="02020603050405020304"/>
              </a:rPr>
              <a:t>BPHTB</a:t>
            </a:r>
            <a:r>
              <a:rPr sz="18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204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18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terutang	</a:t>
            </a:r>
            <a:r>
              <a:rPr sz="1800" b="1" spc="65" dirty="0">
                <a:latin typeface="Times New Roman" panose="02020603050405020304"/>
                <a:cs typeface="Times New Roman" panose="02020603050405020304"/>
              </a:rPr>
              <a:t>=	</a:t>
            </a:r>
            <a:r>
              <a:rPr sz="1800" b="1" spc="15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90" dirty="0">
                <a:latin typeface="Times New Roman" panose="02020603050405020304"/>
                <a:cs typeface="Times New Roman" panose="02020603050405020304"/>
              </a:rPr>
              <a:t>NPOPKP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094990">
              <a:lnSpc>
                <a:spcPct val="100000"/>
              </a:lnSpc>
              <a:spcBef>
                <a:spcPts val="1085"/>
              </a:spcBef>
              <a:tabLst>
                <a:tab pos="3429000" algn="l"/>
              </a:tabLst>
            </a:pPr>
            <a:r>
              <a:rPr sz="1800" b="1" spc="65" dirty="0">
                <a:latin typeface="Times New Roman" panose="02020603050405020304"/>
                <a:cs typeface="Times New Roman" panose="02020603050405020304"/>
              </a:rPr>
              <a:t>=	</a:t>
            </a:r>
            <a:r>
              <a:rPr sz="1800" b="1" spc="-90" dirty="0">
                <a:latin typeface="Times New Roman" panose="02020603050405020304"/>
                <a:cs typeface="Times New Roman" panose="02020603050405020304"/>
              </a:rPr>
              <a:t>5% </a:t>
            </a:r>
            <a:r>
              <a:rPr sz="1800" b="1" spc="195" dirty="0">
                <a:latin typeface="Times New Roman" panose="02020603050405020304"/>
                <a:cs typeface="Times New Roman" panose="02020603050405020304"/>
              </a:rPr>
              <a:t>x </a:t>
            </a:r>
            <a:r>
              <a:rPr sz="1800" b="1" spc="180" dirty="0">
                <a:latin typeface="Times New Roman" panose="02020603050405020304"/>
                <a:cs typeface="Times New Roman" panose="02020603050405020304"/>
              </a:rPr>
              <a:t>(NPOP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18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170" dirty="0">
                <a:latin typeface="Times New Roman" panose="02020603050405020304"/>
                <a:cs typeface="Times New Roman" panose="02020603050405020304"/>
              </a:rPr>
              <a:t>NPOPTKP)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1883" y="5567171"/>
            <a:ext cx="5857240" cy="321945"/>
          </a:xfrm>
          <a:prstGeom prst="rect">
            <a:avLst/>
          </a:prstGeom>
          <a:solidFill>
            <a:srgbClr val="C6C58B"/>
          </a:solidFill>
          <a:ln w="9144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355"/>
              </a:spcBef>
            </a:pPr>
            <a:r>
              <a:rPr sz="1800" spc="-15" dirty="0">
                <a:latin typeface="Tahoma" panose="020B0604030504040204"/>
                <a:cs typeface="Tahoma" panose="020B0604030504040204"/>
              </a:rPr>
              <a:t>BILA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njop DIGUNAKAN SEBAGAI DASAR</a:t>
            </a:r>
            <a:r>
              <a:rPr sz="1800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PENGENAAN:</a:t>
            </a:r>
            <a:endParaRPr sz="18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11513</Words>
  <Application>WPS Presentation</Application>
  <PresentationFormat>Widescreen</PresentationFormat>
  <Paragraphs>394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6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Comic Sans MS</vt:lpstr>
      <vt:lpstr>Times New Roman</vt:lpstr>
      <vt:lpstr>Trebuchet MS</vt:lpstr>
      <vt:lpstr>Wingdings</vt:lpstr>
      <vt:lpstr>Arial</vt:lpstr>
      <vt:lpstr>Tahoma</vt:lpstr>
      <vt:lpstr>Verdana</vt:lpstr>
      <vt:lpstr>Office Theme</vt:lpstr>
      <vt:lpstr>1_Office Theme</vt:lpstr>
      <vt:lpstr>PowerPoint 演示文稿</vt:lpstr>
      <vt:lpstr>Bea Perolehan Hak Atas  Tanah dan Bangunan  (BPHTB)</vt:lpstr>
      <vt:lpstr>PowerPoint 演示文稿</vt:lpstr>
      <vt:lpstr>PowerPoint 演示文稿</vt:lpstr>
      <vt:lpstr>(UU BPHTB ps. 2)</vt:lpstr>
      <vt:lpstr>Pengecualian BPHTB:</vt:lpstr>
      <vt:lpstr>DASAR PENGENAAN BPHTB</vt:lpstr>
      <vt:lpstr>(Peraturan Menteri Keuangan Nomor  33/PMK.03/2008)</vt:lpstr>
      <vt:lpstr>TARIF DAN PERHITUNGAN  BPHTB</vt:lpstr>
      <vt:lpstr>BPHTB KARENA WARIS/HIBAH  WASIAT</vt:lpstr>
      <vt:lpstr>PowerPoint 演示文稿</vt:lpstr>
      <vt:lpstr>PowerPoint 演示文稿</vt:lpstr>
      <vt:lpstr>BEA MATERAI</vt:lpstr>
      <vt:lpstr>PENGERTIAN ;</vt:lpstr>
      <vt:lpstr>PowerPoint 演示文稿</vt:lpstr>
      <vt:lpstr>DASAR HUKUM BEA MATERAI</vt:lpstr>
      <vt:lpstr>Fungsi bea materai</vt:lpstr>
      <vt:lpstr>Pasal 2 UU No. 13 Tahun 1985 jo. PP No.24 Tahun 2000</vt:lpstr>
      <vt:lpstr>PowerPoint 演示文稿</vt:lpstr>
      <vt:lpstr>Surat yang memuat jumlah  uang dengan Harga Nominal  lebih dari Rp. 250.000,- tetapi  tidaklebih dari Rp.1.000.000,-</vt:lpstr>
      <vt:lpstr>PowerPoint 演示文稿</vt:lpstr>
      <vt:lpstr>BUKAN OBJEK/	TIDAK  DIKENAKAN BEA METERAI</vt:lpstr>
      <vt:lpstr>2.	Segala bentuk ijasah</vt:lpstr>
      <vt:lpstr>SAAT DAN PIHAK YANG  TERUTANG BEA METERAI</vt:lpstr>
      <vt:lpstr>PowerPoint 演示文稿</vt:lpstr>
      <vt:lpstr>PowerPoint 演示文稿</vt:lpstr>
      <vt:lpstr>Pasal 7 UU No. 13 Tahun 1985</vt:lpstr>
      <vt:lpstr>CARA PELUNASAN BEA METERAI</vt:lpstr>
      <vt:lpstr>Pasal 10 UU No. 13 Tahun 1985</vt:lpstr>
      <vt:lpstr>DENDA ADMINISTRASI DAN  KEWAJIBAN PEMENUHAN BEA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BPHTB dan Bea Materai</dc:title>
  <dc:creator>USER</dc:creator>
  <cp:lastModifiedBy>USER</cp:lastModifiedBy>
  <cp:revision>1</cp:revision>
  <dcterms:created xsi:type="dcterms:W3CDTF">2019-03-26T12:01:38Z</dcterms:created>
  <dcterms:modified xsi:type="dcterms:W3CDTF">2019-03-26T12:01:38Z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